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86" autoAdjust="0"/>
  </p:normalViewPr>
  <p:slideViewPr>
    <p:cSldViewPr>
      <p:cViewPr varScale="1">
        <p:scale>
          <a:sx n="57" d="100"/>
          <a:sy n="57"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366A5-5791-4C7E-A847-2F79D576F6D0}"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83702-7388-4C0C-A668-0339307C9EA5}" type="slidenum">
              <a:rPr lang="en-US" smtClean="0"/>
              <a:t>‹#›</a:t>
            </a:fld>
            <a:endParaRPr lang="en-US"/>
          </a:p>
        </p:txBody>
      </p:sp>
    </p:spTree>
    <p:extLst>
      <p:ext uri="{BB962C8B-B14F-4D97-AF65-F5344CB8AC3E}">
        <p14:creationId xmlns:p14="http://schemas.microsoft.com/office/powerpoint/2010/main" val="261557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participants – narrow</a:t>
            </a:r>
          </a:p>
          <a:p>
            <a:r>
              <a:rPr lang="en-US" b="1" dirty="0" smtClean="0"/>
              <a:t>All</a:t>
            </a:r>
            <a:r>
              <a:rPr lang="en-US" b="1" baseline="0" dirty="0" smtClean="0"/>
              <a:t> of NMC - wide</a:t>
            </a:r>
            <a:endParaRPr lang="en-US" b="1" dirty="0"/>
          </a:p>
        </p:txBody>
      </p:sp>
      <p:sp>
        <p:nvSpPr>
          <p:cNvPr id="4" name="Slide Number Placeholder 3"/>
          <p:cNvSpPr>
            <a:spLocks noGrp="1"/>
          </p:cNvSpPr>
          <p:nvPr>
            <p:ph type="sldNum" sz="quarter" idx="10"/>
          </p:nvPr>
        </p:nvSpPr>
        <p:spPr/>
        <p:txBody>
          <a:bodyPr/>
          <a:lstStyle/>
          <a:p>
            <a:fld id="{ADB83702-7388-4C0C-A668-0339307C9EA5}" type="slidenum">
              <a:rPr lang="en-US" smtClean="0"/>
              <a:t>5</a:t>
            </a:fld>
            <a:endParaRPr lang="en-US"/>
          </a:p>
        </p:txBody>
      </p:sp>
    </p:spTree>
    <p:extLst>
      <p:ext uri="{BB962C8B-B14F-4D97-AF65-F5344CB8AC3E}">
        <p14:creationId xmlns:p14="http://schemas.microsoft.com/office/powerpoint/2010/main" val="9472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2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684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53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62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4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283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01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51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593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76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36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2/6/2018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3689565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47" y="3860440"/>
            <a:ext cx="3352800" cy="716280"/>
          </a:xfrm>
        </p:spPr>
        <p:txBody>
          <a:bodyPr>
            <a:normAutofit/>
          </a:bodyPr>
          <a:lstStyle/>
          <a:p>
            <a:r>
              <a:rPr lang="en-US" sz="4400" dirty="0" smtClean="0">
                <a:latin typeface="AR DARLING" panose="02000000000000000000" pitchFamily="2" charset="0"/>
              </a:rPr>
              <a:t>Coffee</a:t>
            </a:r>
            <a:endParaRPr lang="en-US" sz="4400" dirty="0">
              <a:latin typeface="AR DARLING" panose="02000000000000000000" pitchFamily="2" charset="0"/>
            </a:endParaRPr>
          </a:p>
        </p:txBody>
      </p:sp>
      <p:sp>
        <p:nvSpPr>
          <p:cNvPr id="3" name="Subtitle 2"/>
          <p:cNvSpPr>
            <a:spLocks noGrp="1"/>
          </p:cNvSpPr>
          <p:nvPr>
            <p:ph type="subTitle" idx="1"/>
          </p:nvPr>
        </p:nvSpPr>
        <p:spPr>
          <a:xfrm>
            <a:off x="4941794" y="4953000"/>
            <a:ext cx="3962400" cy="1295400"/>
          </a:xfrm>
        </p:spPr>
        <p:txBody>
          <a:bodyPr>
            <a:normAutofit/>
          </a:bodyPr>
          <a:lstStyle/>
          <a:p>
            <a:r>
              <a:rPr lang="en-US" sz="2000" dirty="0" smtClean="0"/>
              <a:t>Jefferson Mateo</a:t>
            </a:r>
          </a:p>
          <a:p>
            <a:r>
              <a:rPr lang="en-US" sz="2000" dirty="0" smtClean="0"/>
              <a:t>EN202-02</a:t>
            </a:r>
          </a:p>
          <a:p>
            <a:r>
              <a:rPr lang="en-US" sz="2000" dirty="0" smtClean="0"/>
              <a:t>Dr. Kimberly Bunts - Anderson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52" y="304800"/>
            <a:ext cx="3014248" cy="3330661"/>
          </a:xfrm>
          <a:prstGeom prst="rect">
            <a:avLst/>
          </a:prstGeom>
        </p:spPr>
      </p:pic>
      <p:sp>
        <p:nvSpPr>
          <p:cNvPr id="5" name="TextBox 4"/>
          <p:cNvSpPr txBox="1"/>
          <p:nvPr/>
        </p:nvSpPr>
        <p:spPr>
          <a:xfrm>
            <a:off x="4141694" y="3635461"/>
            <a:ext cx="5562600" cy="923330"/>
          </a:xfrm>
          <a:prstGeom prst="rect">
            <a:avLst/>
          </a:prstGeom>
          <a:noFill/>
        </p:spPr>
        <p:txBody>
          <a:bodyPr wrap="square" rtlCol="0">
            <a:spAutoFit/>
          </a:bodyPr>
          <a:lstStyle/>
          <a:p>
            <a:r>
              <a:rPr lang="en-US" sz="5400" dirty="0" smtClean="0">
                <a:solidFill>
                  <a:schemeClr val="bg1"/>
                </a:solidFill>
                <a:latin typeface="AR DARLING" panose="02000000000000000000" pitchFamily="2" charset="0"/>
              </a:rPr>
              <a:t>Energy Drinks</a:t>
            </a:r>
            <a:endParaRPr lang="en-US" sz="5400" dirty="0">
              <a:solidFill>
                <a:schemeClr val="bg1"/>
              </a:solidFill>
              <a:latin typeface="AR DARLING" panose="02000000000000000000" pitchFamily="2" charset="0"/>
            </a:endParaRPr>
          </a:p>
        </p:txBody>
      </p:sp>
      <p:sp>
        <p:nvSpPr>
          <p:cNvPr id="7" name="TextBox 6"/>
          <p:cNvSpPr txBox="1"/>
          <p:nvPr/>
        </p:nvSpPr>
        <p:spPr>
          <a:xfrm>
            <a:off x="719552" y="5277534"/>
            <a:ext cx="4385848" cy="646331"/>
          </a:xfrm>
          <a:prstGeom prst="rect">
            <a:avLst/>
          </a:prstGeom>
          <a:noFill/>
        </p:spPr>
        <p:txBody>
          <a:bodyPr wrap="square" rtlCol="0">
            <a:spAutoFit/>
          </a:bodyPr>
          <a:lstStyle/>
          <a:p>
            <a:pPr algn="ctr"/>
            <a:r>
              <a:rPr lang="en-US" sz="3600" dirty="0" smtClean="0">
                <a:solidFill>
                  <a:schemeClr val="bg1"/>
                </a:solidFill>
                <a:latin typeface="+mj-lt"/>
              </a:rPr>
              <a:t>Research Proposal</a:t>
            </a:r>
            <a:endParaRPr lang="en-US" sz="3600"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647148"/>
            <a:ext cx="4735606" cy="2663778"/>
          </a:xfrm>
          <a:prstGeom prst="rect">
            <a:avLst/>
          </a:prstGeom>
        </p:spPr>
      </p:pic>
      <p:sp>
        <p:nvSpPr>
          <p:cNvPr id="6" name="TextBox 5"/>
          <p:cNvSpPr txBox="1"/>
          <p:nvPr/>
        </p:nvSpPr>
        <p:spPr>
          <a:xfrm>
            <a:off x="3200400" y="3860440"/>
            <a:ext cx="1066800" cy="646331"/>
          </a:xfrm>
          <a:prstGeom prst="rect">
            <a:avLst/>
          </a:prstGeom>
          <a:noFill/>
        </p:spPr>
        <p:txBody>
          <a:bodyPr wrap="square" rtlCol="0">
            <a:spAutoFit/>
          </a:bodyPr>
          <a:lstStyle/>
          <a:p>
            <a:r>
              <a:rPr lang="en-US" sz="3600" dirty="0" smtClean="0">
                <a:solidFill>
                  <a:schemeClr val="bg1"/>
                </a:solidFill>
                <a:latin typeface="AR DARLING" panose="02000000000000000000" pitchFamily="2" charset="0"/>
              </a:rPr>
              <a:t>Vs.</a:t>
            </a:r>
            <a:endParaRPr lang="en-US" sz="3600" dirty="0">
              <a:solidFill>
                <a:schemeClr val="bg1"/>
              </a:solidFill>
              <a:latin typeface="AR DARLING" panose="02000000000000000000" pitchFamily="2" charset="0"/>
            </a:endParaRPr>
          </a:p>
        </p:txBody>
      </p:sp>
    </p:spTree>
    <p:extLst>
      <p:ext uri="{BB962C8B-B14F-4D97-AF65-F5344CB8AC3E}">
        <p14:creationId xmlns:p14="http://schemas.microsoft.com/office/powerpoint/2010/main" val="40660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pPr marL="0" indent="0" algn="ctr">
              <a:buNone/>
            </a:pPr>
            <a:r>
              <a:rPr lang="en-US" sz="3200" dirty="0"/>
              <a:t>Coffee and energy drinks are popular stimulants that many </a:t>
            </a:r>
            <a:r>
              <a:rPr lang="en-US" sz="3200" dirty="0" smtClean="0"/>
              <a:t>college students </a:t>
            </a:r>
            <a:r>
              <a:rPr lang="en-US" sz="3200" dirty="0"/>
              <a:t>choose to drink after </a:t>
            </a:r>
            <a:r>
              <a:rPr lang="en-US" sz="3200" dirty="0" smtClean="0"/>
              <a:t>staying </a:t>
            </a:r>
            <a:r>
              <a:rPr lang="en-US" sz="3200" dirty="0"/>
              <a:t>up all night stressing on loads of assignments.  </a:t>
            </a:r>
          </a:p>
          <a:p>
            <a:pPr marL="0" indent="0" algn="ctr">
              <a:buNone/>
            </a:pPr>
            <a:endParaRPr lang="en-US" sz="3200" dirty="0" smtClean="0"/>
          </a:p>
          <a:p>
            <a:pPr marL="0" indent="0" algn="ctr">
              <a:buNone/>
            </a:pPr>
            <a:r>
              <a:rPr lang="en-US" sz="3200" dirty="0" smtClean="0"/>
              <a:t>This research will expose the differences between consuming coffee and energy drinks. The purpose is to educate and present new, interesting information to </a:t>
            </a:r>
            <a:r>
              <a:rPr lang="en-US" sz="3200" dirty="0" smtClean="0"/>
              <a:t>NMC college </a:t>
            </a:r>
            <a:r>
              <a:rPr lang="en-US" sz="3200" dirty="0" smtClean="0"/>
              <a:t>students.  </a:t>
            </a:r>
            <a:endParaRPr lang="en-US" sz="3200" dirty="0"/>
          </a:p>
        </p:txBody>
      </p:sp>
    </p:spTree>
    <p:extLst>
      <p:ext uri="{BB962C8B-B14F-4D97-AF65-F5344CB8AC3E}">
        <p14:creationId xmlns:p14="http://schemas.microsoft.com/office/powerpoint/2010/main" val="135814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06640" cy="1356360"/>
          </a:xfrm>
        </p:spPr>
        <p:txBody>
          <a:bodyPr/>
          <a:lstStyle/>
          <a:p>
            <a:r>
              <a:rPr lang="en-US" dirty="0" smtClean="0"/>
              <a:t>Research Question</a:t>
            </a:r>
            <a:endParaRPr lang="en-US" dirty="0"/>
          </a:p>
        </p:txBody>
      </p:sp>
      <p:sp>
        <p:nvSpPr>
          <p:cNvPr id="3" name="Content Placeholder 2"/>
          <p:cNvSpPr>
            <a:spLocks noGrp="1"/>
          </p:cNvSpPr>
          <p:nvPr>
            <p:ph idx="1"/>
          </p:nvPr>
        </p:nvSpPr>
        <p:spPr>
          <a:xfrm>
            <a:off x="914400" y="1676400"/>
            <a:ext cx="7404653" cy="4038600"/>
          </a:xfrm>
        </p:spPr>
        <p:txBody>
          <a:bodyPr>
            <a:normAutofit lnSpcReduction="10000"/>
          </a:bodyPr>
          <a:lstStyle/>
          <a:p>
            <a:pPr marL="0" indent="0" algn="ctr">
              <a:buNone/>
            </a:pPr>
            <a:r>
              <a:rPr lang="en-US" sz="5400" spc="300" dirty="0" smtClean="0">
                <a:latin typeface="AR BONNIE" panose="02000000000000000000" pitchFamily="2" charset="0"/>
              </a:rPr>
              <a:t>Coffee or Energy Drinks :</a:t>
            </a:r>
          </a:p>
          <a:p>
            <a:pPr marL="0" indent="0" algn="ctr">
              <a:buNone/>
            </a:pPr>
            <a:endParaRPr lang="en-US" sz="5400" spc="300" dirty="0">
              <a:latin typeface="AR BONNIE" panose="02000000000000000000" pitchFamily="2" charset="0"/>
            </a:endParaRPr>
          </a:p>
          <a:p>
            <a:pPr marL="0" indent="0" algn="ctr">
              <a:buNone/>
            </a:pPr>
            <a:r>
              <a:rPr lang="en-US" sz="5400" spc="300" dirty="0" smtClean="0">
                <a:latin typeface="AR BONNIE" panose="02000000000000000000" pitchFamily="2" charset="0"/>
              </a:rPr>
              <a:t>“Which beverage helps a </a:t>
            </a:r>
            <a:r>
              <a:rPr lang="en-US" sz="5400" spc="300" dirty="0" smtClean="0">
                <a:latin typeface="AR BONNIE" panose="02000000000000000000" pitchFamily="2" charset="0"/>
              </a:rPr>
              <a:t>college student </a:t>
            </a:r>
            <a:r>
              <a:rPr lang="en-US" sz="5400" spc="300" dirty="0" smtClean="0">
                <a:latin typeface="AR BONNIE" panose="02000000000000000000" pitchFamily="2" charset="0"/>
              </a:rPr>
              <a:t>stay awake in class?” </a:t>
            </a:r>
            <a:endParaRPr lang="en-US" sz="5400" spc="300" dirty="0">
              <a:latin typeface="AR BONNIE" panose="02000000000000000000" pitchFamily="2" charset="0"/>
            </a:endParaRPr>
          </a:p>
        </p:txBody>
      </p:sp>
    </p:spTree>
    <p:extLst>
      <p:ext uri="{BB962C8B-B14F-4D97-AF65-F5344CB8AC3E}">
        <p14:creationId xmlns:p14="http://schemas.microsoft.com/office/powerpoint/2010/main" val="304184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81400" cy="762000"/>
          </a:xfrm>
        </p:spPr>
        <p:txBody>
          <a:bodyPr>
            <a:normAutofit/>
          </a:bodyPr>
          <a:lstStyle/>
          <a:p>
            <a:r>
              <a:rPr lang="en-US" sz="3600" dirty="0" smtClean="0"/>
              <a:t>Other Questions </a:t>
            </a:r>
            <a:endParaRPr lang="en-US" sz="3600" dirty="0"/>
          </a:p>
        </p:txBody>
      </p:sp>
      <p:sp>
        <p:nvSpPr>
          <p:cNvPr id="3" name="Content Placeholder 2"/>
          <p:cNvSpPr>
            <a:spLocks noGrp="1"/>
          </p:cNvSpPr>
          <p:nvPr>
            <p:ph idx="1"/>
          </p:nvPr>
        </p:nvSpPr>
        <p:spPr>
          <a:xfrm>
            <a:off x="457200" y="1295400"/>
            <a:ext cx="8229600" cy="4525963"/>
          </a:xfrm>
        </p:spPr>
        <p:txBody>
          <a:bodyPr>
            <a:normAutofit/>
          </a:bodyPr>
          <a:lstStyle/>
          <a:p>
            <a:pPr>
              <a:buFont typeface="Wingdings" panose="05000000000000000000" pitchFamily="2" charset="2"/>
              <a:buChar char="Ø"/>
            </a:pPr>
            <a:r>
              <a:rPr lang="en-US" sz="2800" i="1" dirty="0" smtClean="0"/>
              <a:t> What </a:t>
            </a:r>
            <a:r>
              <a:rPr lang="en-US" sz="2800" i="1" dirty="0" smtClean="0"/>
              <a:t>are NMC student’s </a:t>
            </a:r>
            <a:r>
              <a:rPr lang="en-US" sz="2800" i="1" dirty="0" smtClean="0"/>
              <a:t>choice ?</a:t>
            </a:r>
          </a:p>
          <a:p>
            <a:pPr>
              <a:buFont typeface="Wingdings" panose="05000000000000000000" pitchFamily="2" charset="2"/>
              <a:buChar char="Ø"/>
            </a:pPr>
            <a:endParaRPr lang="en-US" sz="2800" i="1" dirty="0"/>
          </a:p>
          <a:p>
            <a:pPr>
              <a:buFont typeface="Wingdings" panose="05000000000000000000" pitchFamily="2" charset="2"/>
              <a:buChar char="Ø"/>
            </a:pPr>
            <a:r>
              <a:rPr lang="en-US" sz="2800" i="1" dirty="0" smtClean="0"/>
              <a:t>What are the health hazards (side effects) of both beverages?</a:t>
            </a:r>
          </a:p>
          <a:p>
            <a:pPr>
              <a:buFont typeface="Wingdings" panose="05000000000000000000" pitchFamily="2" charset="2"/>
              <a:buChar char="Ø"/>
            </a:pPr>
            <a:endParaRPr lang="en-US" sz="2800" i="1" dirty="0"/>
          </a:p>
          <a:p>
            <a:pPr>
              <a:buFont typeface="Wingdings" panose="05000000000000000000" pitchFamily="2" charset="2"/>
              <a:buChar char="Ø"/>
            </a:pPr>
            <a:r>
              <a:rPr lang="en-US" sz="2800" i="1" dirty="0" smtClean="0"/>
              <a:t>What are other alternatives?</a:t>
            </a:r>
          </a:p>
          <a:p>
            <a:pPr>
              <a:buFont typeface="Wingdings" panose="05000000000000000000" pitchFamily="2" charset="2"/>
              <a:buChar char="Ø"/>
            </a:pPr>
            <a:endParaRPr lang="en-US" sz="2800" i="1" dirty="0"/>
          </a:p>
          <a:p>
            <a:pPr>
              <a:buFont typeface="Wingdings" panose="05000000000000000000" pitchFamily="2" charset="2"/>
              <a:buChar char="Ø"/>
            </a:pPr>
            <a:r>
              <a:rPr lang="en-US" sz="2800" i="1" dirty="0" smtClean="0"/>
              <a:t>Which is a better choice?</a:t>
            </a:r>
            <a:endParaRPr lang="en-US" sz="2800" i="1" dirty="0"/>
          </a:p>
        </p:txBody>
      </p:sp>
    </p:spTree>
    <p:extLst>
      <p:ext uri="{BB962C8B-B14F-4D97-AF65-F5344CB8AC3E}">
        <p14:creationId xmlns:p14="http://schemas.microsoft.com/office/powerpoint/2010/main" val="285896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0520"/>
            <a:ext cx="4894729" cy="1371600"/>
          </a:xfrm>
        </p:spPr>
        <p:txBody>
          <a:bodyPr>
            <a:normAutofit/>
          </a:bodyPr>
          <a:lstStyle/>
          <a:p>
            <a:pPr marL="0" indent="0" algn="ctr">
              <a:buNone/>
            </a:pPr>
            <a:r>
              <a:rPr lang="en-US" sz="2800" dirty="0" smtClean="0">
                <a:solidFill>
                  <a:schemeClr val="tx1"/>
                </a:solidFill>
              </a:rPr>
              <a:t>Articles/Journals </a:t>
            </a:r>
          </a:p>
          <a:p>
            <a:pPr marL="0" indent="0" algn="ctr">
              <a:buNone/>
            </a:pPr>
            <a:r>
              <a:rPr lang="en-US" sz="1800" dirty="0" smtClean="0">
                <a:solidFill>
                  <a:schemeClr val="tx1"/>
                </a:solidFill>
              </a:rPr>
              <a:t>(Google Scholar, EBSCOhost)</a:t>
            </a:r>
          </a:p>
          <a:p>
            <a:pPr marL="0" indent="0" algn="ctr">
              <a:buNone/>
            </a:pPr>
            <a:r>
              <a:rPr lang="en-US" sz="2800" dirty="0" smtClean="0">
                <a:solidFill>
                  <a:schemeClr val="tx1"/>
                </a:solidFill>
              </a:rPr>
              <a:t>Interview with Expert(s) </a:t>
            </a:r>
            <a:endParaRPr lang="en-US" sz="2800" dirty="0">
              <a:solidFill>
                <a:schemeClr val="tx1"/>
              </a:solidFill>
            </a:endParaRPr>
          </a:p>
        </p:txBody>
      </p:sp>
      <p:sp>
        <p:nvSpPr>
          <p:cNvPr id="4" name="TextBox 3"/>
          <p:cNvSpPr txBox="1"/>
          <p:nvPr/>
        </p:nvSpPr>
        <p:spPr>
          <a:xfrm>
            <a:off x="457200" y="1027311"/>
            <a:ext cx="3657600" cy="707886"/>
          </a:xfrm>
          <a:prstGeom prst="rect">
            <a:avLst/>
          </a:prstGeom>
          <a:noFill/>
        </p:spPr>
        <p:txBody>
          <a:bodyPr wrap="square" rtlCol="0">
            <a:spAutoFit/>
          </a:bodyPr>
          <a:lstStyle/>
          <a:p>
            <a:pPr algn="ctr"/>
            <a:r>
              <a:rPr lang="en-US" sz="4000" u="sng" spc="300" dirty="0" smtClean="0">
                <a:latin typeface="AR BONNIE" panose="02000000000000000000" pitchFamily="2" charset="0"/>
              </a:rPr>
              <a:t>Academic Sources</a:t>
            </a:r>
            <a:endParaRPr lang="en-US" sz="4000" u="sng" spc="300" dirty="0">
              <a:latin typeface="AR BONNIE" panose="02000000000000000000" pitchFamily="2" charset="0"/>
            </a:endParaRPr>
          </a:p>
        </p:txBody>
      </p:sp>
      <p:sp>
        <p:nvSpPr>
          <p:cNvPr id="5" name="TextBox 4"/>
          <p:cNvSpPr txBox="1"/>
          <p:nvPr/>
        </p:nvSpPr>
        <p:spPr>
          <a:xfrm>
            <a:off x="3886200" y="4118954"/>
            <a:ext cx="5105400" cy="707886"/>
          </a:xfrm>
          <a:prstGeom prst="rect">
            <a:avLst/>
          </a:prstGeom>
          <a:noFill/>
        </p:spPr>
        <p:txBody>
          <a:bodyPr wrap="square" rtlCol="0">
            <a:spAutoFit/>
          </a:bodyPr>
          <a:lstStyle/>
          <a:p>
            <a:pPr algn="ctr"/>
            <a:r>
              <a:rPr lang="en-US" sz="4000" u="sng" spc="300" dirty="0" smtClean="0">
                <a:latin typeface="AR BONNIE" panose="02000000000000000000" pitchFamily="2" charset="0"/>
              </a:rPr>
              <a:t>Secondary Sources </a:t>
            </a:r>
            <a:endParaRPr lang="en-US" sz="4000" u="sng" spc="300" dirty="0">
              <a:latin typeface="AR BONNIE" panose="02000000000000000000" pitchFamily="2" charset="0"/>
            </a:endParaRPr>
          </a:p>
        </p:txBody>
      </p:sp>
      <p:sp>
        <p:nvSpPr>
          <p:cNvPr id="6" name="TextBox 5"/>
          <p:cNvSpPr txBox="1"/>
          <p:nvPr/>
        </p:nvSpPr>
        <p:spPr>
          <a:xfrm>
            <a:off x="3200400" y="5014572"/>
            <a:ext cx="5284694" cy="954107"/>
          </a:xfrm>
          <a:prstGeom prst="rect">
            <a:avLst/>
          </a:prstGeom>
          <a:noFill/>
        </p:spPr>
        <p:txBody>
          <a:bodyPr wrap="square" rtlCol="0">
            <a:spAutoFit/>
          </a:bodyPr>
          <a:lstStyle/>
          <a:p>
            <a:pPr algn="ctr"/>
            <a:r>
              <a:rPr lang="en-US" sz="2800" dirty="0" smtClean="0"/>
              <a:t>Student Surveys (20 participants) </a:t>
            </a:r>
          </a:p>
          <a:p>
            <a:pPr algn="ctr"/>
            <a:r>
              <a:rPr lang="en-US" sz="2800" dirty="0" smtClean="0"/>
              <a:t>Online Articles </a:t>
            </a:r>
          </a:p>
        </p:txBody>
      </p:sp>
      <p:sp>
        <p:nvSpPr>
          <p:cNvPr id="2" name="TextBox 1"/>
          <p:cNvSpPr txBox="1"/>
          <p:nvPr/>
        </p:nvSpPr>
        <p:spPr>
          <a:xfrm>
            <a:off x="609600" y="3241473"/>
            <a:ext cx="3962400" cy="923330"/>
          </a:xfrm>
          <a:prstGeom prst="rect">
            <a:avLst/>
          </a:prstGeom>
          <a:noFill/>
        </p:spPr>
        <p:txBody>
          <a:bodyPr wrap="square" rtlCol="0">
            <a:spAutoFit/>
          </a:bodyPr>
          <a:lstStyle/>
          <a:p>
            <a:pPr algn="ctr"/>
            <a:r>
              <a:rPr lang="en-US" dirty="0" smtClean="0"/>
              <a:t>Dr. Erin Angela Camacho</a:t>
            </a:r>
          </a:p>
          <a:p>
            <a:pPr algn="ctr"/>
            <a:r>
              <a:rPr lang="en-US" dirty="0" smtClean="0"/>
              <a:t> </a:t>
            </a:r>
            <a:r>
              <a:rPr lang="en-US" i="1" dirty="0" smtClean="0"/>
              <a:t>REGISTERED </a:t>
            </a:r>
            <a:r>
              <a:rPr lang="en-US" i="1" dirty="0"/>
              <a:t>DIETITIAN/NUTRITIONAL PROFESSIONAL </a:t>
            </a:r>
          </a:p>
        </p:txBody>
      </p:sp>
    </p:spTree>
    <p:extLst>
      <p:ext uri="{BB962C8B-B14F-4D97-AF65-F5344CB8AC3E}">
        <p14:creationId xmlns:p14="http://schemas.microsoft.com/office/powerpoint/2010/main" val="2230207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0"/>
            <a:ext cx="9220200" cy="1371600"/>
          </a:xfrm>
        </p:spPr>
        <p:txBody>
          <a:bodyPr>
            <a:noAutofit/>
          </a:bodyPr>
          <a:lstStyle/>
          <a:p>
            <a:pPr algn="ctr"/>
            <a:r>
              <a:rPr lang="en-US" sz="11500" b="1" spc="300" dirty="0" smtClean="0">
                <a:latin typeface="AR BONNIE" panose="02000000000000000000" pitchFamily="2" charset="0"/>
              </a:rPr>
              <a:t>Research Schedule</a:t>
            </a:r>
            <a:endParaRPr lang="en-US" sz="11500" b="1" spc="300" dirty="0">
              <a:latin typeface="AR BONNIE" panose="02000000000000000000" pitchFamily="2" charset="0"/>
            </a:endParaRPr>
          </a:p>
        </p:txBody>
      </p:sp>
    </p:spTree>
    <p:extLst>
      <p:ext uri="{BB962C8B-B14F-4D97-AF65-F5344CB8AC3E}">
        <p14:creationId xmlns:p14="http://schemas.microsoft.com/office/powerpoint/2010/main" val="3053196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27633688"/>
              </p:ext>
            </p:extLst>
          </p:nvPr>
        </p:nvGraphicFramePr>
        <p:xfrm>
          <a:off x="152400" y="152400"/>
          <a:ext cx="8839200" cy="6575634"/>
        </p:xfrm>
        <a:graphic>
          <a:graphicData uri="http://schemas.openxmlformats.org/drawingml/2006/table">
            <a:tbl>
              <a:tblPr firstRow="1" bandRow="1">
                <a:tableStyleId>{7DF18680-E054-41AD-8BC1-D1AEF772440D}</a:tableStyleId>
              </a:tblPr>
              <a:tblGrid>
                <a:gridCol w="4419600">
                  <a:extLst>
                    <a:ext uri="{9D8B030D-6E8A-4147-A177-3AD203B41FA5}">
                      <a16:colId xmlns:a16="http://schemas.microsoft.com/office/drawing/2014/main" val="192093328"/>
                    </a:ext>
                  </a:extLst>
                </a:gridCol>
                <a:gridCol w="4419600">
                  <a:extLst>
                    <a:ext uri="{9D8B030D-6E8A-4147-A177-3AD203B41FA5}">
                      <a16:colId xmlns:a16="http://schemas.microsoft.com/office/drawing/2014/main" val="3680212085"/>
                    </a:ext>
                  </a:extLst>
                </a:gridCol>
              </a:tblGrid>
              <a:tr h="373806">
                <a:tc>
                  <a:txBody>
                    <a:bodyPr/>
                    <a:lstStyle/>
                    <a:p>
                      <a:r>
                        <a:rPr lang="en-US" sz="2000" dirty="0" smtClean="0"/>
                        <a:t>Date/Week</a:t>
                      </a:r>
                      <a:endParaRPr lang="en-US" sz="2000" dirty="0"/>
                    </a:p>
                  </a:txBody>
                  <a:tcPr/>
                </a:tc>
                <a:tc>
                  <a:txBody>
                    <a:bodyPr/>
                    <a:lstStyle/>
                    <a:p>
                      <a:r>
                        <a:rPr lang="en-US" sz="2000" dirty="0" smtClean="0"/>
                        <a:t>Description</a:t>
                      </a:r>
                      <a:r>
                        <a:rPr lang="en-US" sz="1800" dirty="0" smtClean="0"/>
                        <a:t> </a:t>
                      </a:r>
                      <a:endParaRPr lang="en-US" sz="1800" dirty="0"/>
                    </a:p>
                  </a:txBody>
                  <a:tcPr/>
                </a:tc>
                <a:extLst>
                  <a:ext uri="{0D108BD9-81ED-4DB2-BD59-A6C34878D82A}">
                    <a16:rowId xmlns:a16="http://schemas.microsoft.com/office/drawing/2014/main" val="1970427802"/>
                  </a:ext>
                </a:extLst>
              </a:tr>
              <a:tr h="1121417">
                <a:tc>
                  <a:txBody>
                    <a:bodyPr/>
                    <a:lstStyle/>
                    <a:p>
                      <a:r>
                        <a:rPr lang="en-US" sz="1800" dirty="0" smtClean="0"/>
                        <a:t>February</a:t>
                      </a:r>
                      <a:r>
                        <a:rPr lang="en-US" sz="1800" baseline="0" dirty="0" smtClean="0"/>
                        <a:t> 12-16</a:t>
                      </a:r>
                      <a:endParaRPr lang="en-US" sz="1800" dirty="0"/>
                    </a:p>
                  </a:txBody>
                  <a:tcPr/>
                </a:tc>
                <a:tc>
                  <a:txBody>
                    <a:bodyPr/>
                    <a:lstStyle/>
                    <a:p>
                      <a:pPr algn="ctr"/>
                      <a:r>
                        <a:rPr lang="en-US" sz="1800" dirty="0" smtClean="0"/>
                        <a:t>Survey 1 </a:t>
                      </a:r>
                    </a:p>
                    <a:p>
                      <a:r>
                        <a:rPr lang="en-US" sz="1600" dirty="0" smtClean="0"/>
                        <a:t>Conduct</a:t>
                      </a:r>
                      <a:r>
                        <a:rPr lang="en-US" sz="1600" baseline="0" dirty="0" smtClean="0"/>
                        <a:t> a survey to students of NMC about what coffee and/or energy drink brand they prefer. </a:t>
                      </a:r>
                      <a:endParaRPr lang="en-US" sz="1600" dirty="0"/>
                    </a:p>
                  </a:txBody>
                  <a:tcPr/>
                </a:tc>
                <a:extLst>
                  <a:ext uri="{0D108BD9-81ED-4DB2-BD59-A6C34878D82A}">
                    <a16:rowId xmlns:a16="http://schemas.microsoft.com/office/drawing/2014/main" val="1949563341"/>
                  </a:ext>
                </a:extLst>
              </a:tr>
              <a:tr h="1433557">
                <a:tc>
                  <a:txBody>
                    <a:bodyPr/>
                    <a:lstStyle/>
                    <a:p>
                      <a:r>
                        <a:rPr lang="en-US" sz="1800" dirty="0" smtClean="0"/>
                        <a:t>February 19-</a:t>
                      </a:r>
                      <a:r>
                        <a:rPr lang="en-US" sz="1800" baseline="0" dirty="0" smtClean="0"/>
                        <a:t> March 2</a:t>
                      </a:r>
                      <a:endParaRPr lang="en-US" sz="1800" dirty="0"/>
                    </a:p>
                  </a:txBody>
                  <a:tcPr/>
                </a:tc>
                <a:tc>
                  <a:txBody>
                    <a:bodyPr/>
                    <a:lstStyle/>
                    <a:p>
                      <a:pPr algn="ctr"/>
                      <a:r>
                        <a:rPr lang="en-US" sz="2000" dirty="0" smtClean="0"/>
                        <a:t>Research </a:t>
                      </a:r>
                    </a:p>
                    <a:p>
                      <a:pPr algn="ctr"/>
                      <a:r>
                        <a:rPr lang="en-US" sz="1600" dirty="0" smtClean="0"/>
                        <a:t>Collect results and begin research on the beverages. </a:t>
                      </a:r>
                    </a:p>
                    <a:p>
                      <a:pPr algn="ctr"/>
                      <a:r>
                        <a:rPr lang="en-US" sz="1600" dirty="0" smtClean="0"/>
                        <a:t>Begin</a:t>
                      </a:r>
                      <a:r>
                        <a:rPr lang="en-US" sz="1600" baseline="0" dirty="0" smtClean="0"/>
                        <a:t> reading and taking notes from online articles and scholarly journals. </a:t>
                      </a:r>
                      <a:endParaRPr lang="en-US" sz="1600" dirty="0" smtClean="0"/>
                    </a:p>
                  </a:txBody>
                  <a:tcPr/>
                </a:tc>
                <a:extLst>
                  <a:ext uri="{0D108BD9-81ED-4DB2-BD59-A6C34878D82A}">
                    <a16:rowId xmlns:a16="http://schemas.microsoft.com/office/drawing/2014/main" val="769918481"/>
                  </a:ext>
                </a:extLst>
              </a:tr>
              <a:tr h="117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March 5-15</a:t>
                      </a:r>
                    </a:p>
                    <a:p>
                      <a:endParaRPr lang="en-US" sz="1800" dirty="0"/>
                    </a:p>
                  </a:txBody>
                  <a:tcPr/>
                </a:tc>
                <a:tc>
                  <a:txBody>
                    <a:bodyPr/>
                    <a:lstStyle/>
                    <a:p>
                      <a:pPr algn="ctr"/>
                      <a:r>
                        <a:rPr lang="en-US" sz="2000" dirty="0" smtClean="0"/>
                        <a:t>Survey 2</a:t>
                      </a:r>
                    </a:p>
                    <a:p>
                      <a:pPr algn="ctr"/>
                      <a:r>
                        <a:rPr lang="en-US" sz="1600" dirty="0" smtClean="0"/>
                        <a:t>Conduct</a:t>
                      </a:r>
                      <a:r>
                        <a:rPr lang="en-US" sz="1600" baseline="0" dirty="0" smtClean="0"/>
                        <a:t> a survey to the students about questions I need answers from. </a:t>
                      </a:r>
                      <a:endParaRPr lang="en-US" sz="1400" dirty="0"/>
                    </a:p>
                  </a:txBody>
                  <a:tcPr/>
                </a:tc>
                <a:extLst>
                  <a:ext uri="{0D108BD9-81ED-4DB2-BD59-A6C34878D82A}">
                    <a16:rowId xmlns:a16="http://schemas.microsoft.com/office/drawing/2014/main" val="990753904"/>
                  </a:ext>
                </a:extLst>
              </a:tr>
              <a:tr h="1205491">
                <a:tc>
                  <a:txBody>
                    <a:bodyPr/>
                    <a:lstStyle/>
                    <a:p>
                      <a:r>
                        <a:rPr lang="en-US" sz="1800" dirty="0" smtClean="0"/>
                        <a:t>March</a:t>
                      </a:r>
                      <a:r>
                        <a:rPr lang="en-US" sz="1800" baseline="0" dirty="0" smtClean="0"/>
                        <a:t> 15</a:t>
                      </a:r>
                      <a:endParaRPr lang="en-US" sz="1800" dirty="0"/>
                    </a:p>
                  </a:txBody>
                  <a:tcPr/>
                </a:tc>
                <a:tc>
                  <a:txBody>
                    <a:bodyPr/>
                    <a:lstStyle/>
                    <a:p>
                      <a:pPr algn="ctr"/>
                      <a:r>
                        <a:rPr lang="en-US" sz="1800" dirty="0" smtClean="0"/>
                        <a:t>Interview with Expert </a:t>
                      </a:r>
                    </a:p>
                    <a:p>
                      <a:pPr algn="ctr"/>
                      <a:r>
                        <a:rPr lang="en-US" sz="1600" dirty="0" smtClean="0"/>
                        <a:t>Schedule an interview with a nutritionist,</a:t>
                      </a:r>
                      <a:r>
                        <a:rPr lang="en-US" sz="1600" baseline="0" dirty="0" smtClean="0"/>
                        <a:t> and interview that person about both beverages. </a:t>
                      </a:r>
                      <a:endParaRPr lang="en-US" sz="1600" dirty="0" smtClean="0"/>
                    </a:p>
                  </a:txBody>
                  <a:tcPr/>
                </a:tc>
                <a:extLst>
                  <a:ext uri="{0D108BD9-81ED-4DB2-BD59-A6C34878D82A}">
                    <a16:rowId xmlns:a16="http://schemas.microsoft.com/office/drawing/2014/main" val="1663076670"/>
                  </a:ext>
                </a:extLst>
              </a:tr>
              <a:tr h="872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March 17-23</a:t>
                      </a:r>
                    </a:p>
                    <a:p>
                      <a:endParaRPr lang="en-US" sz="1800" dirty="0"/>
                    </a:p>
                  </a:txBody>
                  <a:tcPr/>
                </a:tc>
                <a:tc>
                  <a:txBody>
                    <a:bodyPr/>
                    <a:lstStyle/>
                    <a:p>
                      <a:pPr algn="ctr"/>
                      <a:r>
                        <a:rPr lang="en-US" sz="1800" dirty="0" smtClean="0"/>
                        <a:t>Research</a:t>
                      </a:r>
                    </a:p>
                    <a:p>
                      <a:pPr algn="ctr"/>
                      <a:r>
                        <a:rPr lang="en-US" sz="1600" dirty="0" smtClean="0"/>
                        <a:t>Read and</a:t>
                      </a:r>
                      <a:r>
                        <a:rPr lang="en-US" sz="1600" baseline="0" dirty="0" smtClean="0"/>
                        <a:t> gather information from my notes and begin on final research report.</a:t>
                      </a:r>
                      <a:endParaRPr lang="en-US" sz="1600" dirty="0"/>
                    </a:p>
                  </a:txBody>
                  <a:tcPr/>
                </a:tc>
                <a:extLst>
                  <a:ext uri="{0D108BD9-81ED-4DB2-BD59-A6C34878D82A}">
                    <a16:rowId xmlns:a16="http://schemas.microsoft.com/office/drawing/2014/main" val="303943168"/>
                  </a:ext>
                </a:extLst>
              </a:tr>
              <a:tr h="373806">
                <a:tc>
                  <a:txBody>
                    <a:bodyPr/>
                    <a:lstStyle/>
                    <a:p>
                      <a:r>
                        <a:rPr lang="en-US" sz="1800" dirty="0" smtClean="0"/>
                        <a:t>March</a:t>
                      </a:r>
                      <a:r>
                        <a:rPr lang="en-US" sz="1800" baseline="0" dirty="0" smtClean="0"/>
                        <a:t> 26-April 2 </a:t>
                      </a:r>
                      <a:endParaRPr lang="en-US" sz="1800" dirty="0"/>
                    </a:p>
                  </a:txBody>
                  <a:tcPr/>
                </a:tc>
                <a:tc>
                  <a:txBody>
                    <a:bodyPr/>
                    <a:lstStyle/>
                    <a:p>
                      <a:pPr algn="ctr"/>
                      <a:r>
                        <a:rPr lang="en-US" sz="1800" dirty="0" smtClean="0"/>
                        <a:t>Revise</a:t>
                      </a:r>
                      <a:r>
                        <a:rPr lang="en-US" sz="1800" baseline="0" dirty="0" smtClean="0"/>
                        <a:t> and submit</a:t>
                      </a:r>
                    </a:p>
                  </a:txBody>
                  <a:tcPr/>
                </a:tc>
                <a:extLst>
                  <a:ext uri="{0D108BD9-81ED-4DB2-BD59-A6C34878D82A}">
                    <a16:rowId xmlns:a16="http://schemas.microsoft.com/office/drawing/2014/main" val="3519192284"/>
                  </a:ext>
                </a:extLst>
              </a:tr>
            </a:tbl>
          </a:graphicData>
        </a:graphic>
      </p:graphicFrame>
    </p:spTree>
    <p:extLst>
      <p:ext uri="{BB962C8B-B14F-4D97-AF65-F5344CB8AC3E}">
        <p14:creationId xmlns:p14="http://schemas.microsoft.com/office/powerpoint/2010/main" val="2169109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3124200"/>
          </a:xfrm>
        </p:spPr>
        <p:txBody>
          <a:bodyPr>
            <a:normAutofit/>
          </a:bodyPr>
          <a:lstStyle/>
          <a:p>
            <a:pPr marL="0" indent="0" algn="ctr">
              <a:buNone/>
            </a:pPr>
            <a:r>
              <a:rPr lang="en-US" sz="2800" dirty="0" smtClean="0"/>
              <a:t>In conclusion, </a:t>
            </a:r>
            <a:r>
              <a:rPr lang="en-US" sz="2800" dirty="0" smtClean="0"/>
              <a:t>NMC college </a:t>
            </a:r>
            <a:r>
              <a:rPr lang="en-US" sz="2800" dirty="0" smtClean="0"/>
              <a:t>students will be able to know the differences between both beverages. Consuming one of the two may have its pros and cons. After this research, students will be knowledgeable about which is healthier and which is effective. Also, what other options they have to keep up during lectures.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880" y="3173505"/>
            <a:ext cx="4612520" cy="2598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27537"/>
            <a:ext cx="3919818" cy="2939863"/>
          </a:xfrm>
          <a:prstGeom prst="rect">
            <a:avLst/>
          </a:prstGeom>
        </p:spPr>
      </p:pic>
    </p:spTree>
    <p:extLst>
      <p:ext uri="{BB962C8B-B14F-4D97-AF65-F5344CB8AC3E}">
        <p14:creationId xmlns:p14="http://schemas.microsoft.com/office/powerpoint/2010/main" val="26667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Custom 2">
      <a:dk1>
        <a:sysClr val="windowText" lastClr="000000"/>
      </a:dk1>
      <a:lt1>
        <a:sysClr val="window" lastClr="FFFFFF"/>
      </a:lt1>
      <a:dk2>
        <a:srgbClr val="4E3B30"/>
      </a:dk2>
      <a:lt2>
        <a:srgbClr val="FBEEC9"/>
      </a:lt2>
      <a:accent1>
        <a:srgbClr val="F0C13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1291</TotalTime>
  <Words>334</Words>
  <Application>Microsoft Office PowerPoint</Application>
  <PresentationFormat>On-screen Show (4:3)</PresentationFormat>
  <Paragraphs>56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 BONNIE</vt:lpstr>
      <vt:lpstr>AR DARLING</vt:lpstr>
      <vt:lpstr>Calibri</vt:lpstr>
      <vt:lpstr>Corbel</vt:lpstr>
      <vt:lpstr>Wingdings</vt:lpstr>
      <vt:lpstr>Basis</vt:lpstr>
      <vt:lpstr>Coffee</vt:lpstr>
      <vt:lpstr>PowerPoint Presentation</vt:lpstr>
      <vt:lpstr>Research Question</vt:lpstr>
      <vt:lpstr>Other Questions </vt:lpstr>
      <vt:lpstr>PowerPoint Presentation</vt:lpstr>
      <vt:lpstr>Research Schedule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vs. Energy Drinks</dc:title>
  <dc:creator>DELL</dc:creator>
  <cp:lastModifiedBy>DELL</cp:lastModifiedBy>
  <cp:revision>25</cp:revision>
  <dcterms:created xsi:type="dcterms:W3CDTF">2006-08-16T00:00:00Z</dcterms:created>
  <dcterms:modified xsi:type="dcterms:W3CDTF">2018-02-06T01:49:35Z</dcterms:modified>
</cp:coreProperties>
</file>