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sldIdLst>
    <p:sldId id="293" r:id="rId5"/>
    <p:sldId id="295" r:id="rId6"/>
    <p:sldId id="296" r:id="rId7"/>
    <p:sldId id="297" r:id="rId8"/>
    <p:sldId id="298" r:id="rId9"/>
    <p:sldId id="299" r:id="rId10"/>
    <p:sldId id="300"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A0C0817-A112-4847-8014-A94B7D2A4EA3}" type="datetime1">
              <a:rPr lang="en-US" smtClean="0"/>
              <a:t>12/5/2020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4B7E4EF-A1BD-40F4-AB7B-04F084DD991D}"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859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538693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29438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584404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273140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288664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7025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7393255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1337988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5DCE-B925-409D-B308-8E63584517C9}"/>
              </a:ext>
            </a:extLst>
          </p:cNvPr>
          <p:cNvSpPr>
            <a:spLocks noGrp="1"/>
          </p:cNvSpPr>
          <p:nvPr>
            <p:ph type="title"/>
          </p:nvPr>
        </p:nvSpPr>
        <p:spPr/>
        <p:txBody>
          <a:bodyPr/>
          <a:lstStyle/>
          <a:p>
            <a:r>
              <a:rPr lang="en-US"/>
              <a:t>Click to edit Master title style</a:t>
            </a:r>
            <a:endParaRPr lang="en-MP"/>
          </a:p>
        </p:txBody>
      </p:sp>
      <p:sp>
        <p:nvSpPr>
          <p:cNvPr id="3" name="Content Placeholder 2">
            <a:extLst>
              <a:ext uri="{FF2B5EF4-FFF2-40B4-BE49-F238E27FC236}">
                <a16:creationId xmlns:a16="http://schemas.microsoft.com/office/drawing/2014/main" id="{B9B2EF86-2CB6-4F97-A4E3-8708C70DB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P"/>
          </a:p>
        </p:txBody>
      </p:sp>
      <p:sp>
        <p:nvSpPr>
          <p:cNvPr id="4" name="Date Placeholder 3">
            <a:extLst>
              <a:ext uri="{FF2B5EF4-FFF2-40B4-BE49-F238E27FC236}">
                <a16:creationId xmlns:a16="http://schemas.microsoft.com/office/drawing/2014/main" id="{A80F403D-22B3-4F6C-B98E-32FB2DBA6EFF}"/>
              </a:ext>
            </a:extLst>
          </p:cNvPr>
          <p:cNvSpPr>
            <a:spLocks noGrp="1"/>
          </p:cNvSpPr>
          <p:nvPr>
            <p:ph type="dt" sz="half" idx="10"/>
          </p:nvPr>
        </p:nvSpPr>
        <p:spPr/>
        <p:txBody>
          <a:bodyPr/>
          <a:lstStyle/>
          <a:p>
            <a:fld id="{7332B432-ACDA-4023-A761-2BAB76577B62}" type="datetime1">
              <a:rPr lang="en-US" smtClean="0"/>
              <a:t>12/5/2020</a:t>
            </a:fld>
            <a:endParaRPr lang="en-US" dirty="0"/>
          </a:p>
        </p:txBody>
      </p:sp>
      <p:sp>
        <p:nvSpPr>
          <p:cNvPr id="5" name="Footer Placeholder 4">
            <a:extLst>
              <a:ext uri="{FF2B5EF4-FFF2-40B4-BE49-F238E27FC236}">
                <a16:creationId xmlns:a16="http://schemas.microsoft.com/office/drawing/2014/main" id="{5D2E1FFD-1167-42FD-8778-3576E6F958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5D2B6-DDB2-4D6C-B9D2-0AA6022FA63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1653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832831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35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471116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269740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1136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3905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151996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8419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6FA2B21-3FCD-4721-B95C-427943F61125}" type="datetime1">
              <a:rPr lang="en-US" smtClean="0"/>
              <a:t>12/5/2020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408912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merican_Sign_Language"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sign-language-deaf-gesture-signing-28716/" TargetMode="External"/><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yournorthcounty.com/non-profit-organizations-in-san-diego-north-county/" TargetMode="External"/><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humb_up_icon.svg"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80" cy="6858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1976251"/>
            <a:ext cx="4775075" cy="1630907"/>
          </a:xfrm>
        </p:spPr>
        <p:txBody>
          <a:bodyPr>
            <a:normAutofit/>
          </a:bodyPr>
          <a:lstStyle/>
          <a:p>
            <a:r>
              <a:rPr lang="en-US" sz="4400" dirty="0">
                <a:solidFill>
                  <a:schemeClr val="tx1"/>
                </a:solidFill>
              </a:rPr>
              <a:t>30 Day ASL challenge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5990" y="3607158"/>
            <a:ext cx="4775075" cy="1810498"/>
          </a:xfrm>
        </p:spPr>
        <p:txBody>
          <a:bodyPr>
            <a:normAutofit fontScale="25000" lnSpcReduction="20000"/>
          </a:bodyPr>
          <a:lstStyle/>
          <a:p>
            <a:pPr>
              <a:spcAft>
                <a:spcPts val="600"/>
              </a:spcAft>
            </a:pPr>
            <a:r>
              <a:rPr lang="en-US" sz="8000" dirty="0">
                <a:solidFill>
                  <a:schemeClr val="tx1"/>
                </a:solidFill>
              </a:rPr>
              <a:t>Aaron Diaz</a:t>
            </a:r>
          </a:p>
          <a:p>
            <a:pPr>
              <a:spcAft>
                <a:spcPts val="600"/>
              </a:spcAft>
            </a:pPr>
            <a:r>
              <a:rPr lang="en-US" sz="8000" dirty="0">
                <a:solidFill>
                  <a:schemeClr val="tx1"/>
                </a:solidFill>
              </a:rPr>
              <a:t>Mrs. Bunts-Anderson </a:t>
            </a:r>
          </a:p>
          <a:p>
            <a:pPr>
              <a:spcAft>
                <a:spcPts val="600"/>
              </a:spcAft>
            </a:pPr>
            <a:r>
              <a:rPr lang="en-US" sz="8000" dirty="0">
                <a:solidFill>
                  <a:schemeClr val="tx1"/>
                </a:solidFill>
              </a:rPr>
              <a:t>BE111</a:t>
            </a:r>
          </a:p>
          <a:p>
            <a:pPr>
              <a:spcAft>
                <a:spcPts val="600"/>
              </a:spcAft>
            </a:pPr>
            <a:endParaRPr lang="en-US" dirty="0">
              <a:solidFill>
                <a:schemeClr val="tx1"/>
              </a:solidFill>
            </a:endParaRPr>
          </a:p>
          <a:p>
            <a:pPr>
              <a:spcAft>
                <a:spcPts val="600"/>
              </a:spcAft>
            </a:pPr>
            <a:r>
              <a:rPr lang="en-US" dirty="0">
                <a:solidFill>
                  <a:schemeClr val="tx1"/>
                </a:solidFill>
              </a:rPr>
              <a:t> </a:t>
            </a:r>
          </a:p>
          <a:p>
            <a:pPr>
              <a:spcAft>
                <a:spcPts val="600"/>
              </a:spcAft>
            </a:pP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p:txBody>
          <a:bodyPr>
            <a:normAutofit/>
          </a:bodyPr>
          <a:lstStyle/>
          <a:p>
            <a:pPr algn="ctr"/>
            <a:r>
              <a:rPr lang="en-US" dirty="0"/>
              <a:t>ASL challenge </a:t>
            </a:r>
          </a:p>
        </p:txBody>
      </p:sp>
      <p:sp>
        <p:nvSpPr>
          <p:cNvPr id="3" name="TextBox 2">
            <a:extLst>
              <a:ext uri="{FF2B5EF4-FFF2-40B4-BE49-F238E27FC236}">
                <a16:creationId xmlns:a16="http://schemas.microsoft.com/office/drawing/2014/main" id="{CED518BB-A19C-4793-B8E1-59B4175A47D9}"/>
              </a:ext>
            </a:extLst>
          </p:cNvPr>
          <p:cNvSpPr txBox="1"/>
          <p:nvPr/>
        </p:nvSpPr>
        <p:spPr>
          <a:xfrm>
            <a:off x="685802" y="1837765"/>
            <a:ext cx="1082039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Yes, this is my 30 day challenge, American sign language(ASL). ever since I worked in a summer camp in 2018. there was </a:t>
            </a:r>
            <a:r>
              <a:rPr lang="en-US" sz="2000" dirty="0">
                <a:solidFill>
                  <a:srgbClr val="222222"/>
                </a:solidFill>
              </a:rPr>
              <a:t>a child with a hearing impairment</a:t>
            </a:r>
            <a:r>
              <a:rPr lang="en-US" sz="2000" dirty="0"/>
              <a:t> there and he would be alone because it was hard for him to interact with the other kids. I thought, why not learn or teach myself how to sign or ASL. So I would watch videos about asl or the alphabet and just follow what there doing. I got more interested and liked it. Then when I got a little better I would talk to him but of course, he was fast at signing so I would be a little bit slower but he and I would laugh.  when the assignment was something we could choose I said why not ASL  but because it’s been two years since then, And I kind of forgot the basic. so what I plan to do, is have a month schedule of things I’m going to do for learning ASL like watching videos, doing the alphabet and other more things to help. </a:t>
            </a:r>
            <a:endParaRPr lang="en-MP" sz="2000" dirty="0"/>
          </a:p>
        </p:txBody>
      </p:sp>
      <p:pic>
        <p:nvPicPr>
          <p:cNvPr id="5" name="Picture 4">
            <a:extLst>
              <a:ext uri="{FF2B5EF4-FFF2-40B4-BE49-F238E27FC236}">
                <a16:creationId xmlns:a16="http://schemas.microsoft.com/office/drawing/2014/main" id="{CA6E58FE-8CD6-47EE-9DEE-75F958B4DB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6782" y="86172"/>
            <a:ext cx="3601118" cy="1629506"/>
          </a:xfrm>
          <a:prstGeom prst="rect">
            <a:avLst/>
          </a:prstGeom>
        </p:spPr>
      </p:pic>
    </p:spTree>
    <p:extLst>
      <p:ext uri="{BB962C8B-B14F-4D97-AF65-F5344CB8AC3E}">
        <p14:creationId xmlns:p14="http://schemas.microsoft.com/office/powerpoint/2010/main" val="20495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B064-AB25-4749-8C6B-019CEE5B1786}"/>
              </a:ext>
            </a:extLst>
          </p:cNvPr>
          <p:cNvSpPr>
            <a:spLocks noGrp="1"/>
          </p:cNvSpPr>
          <p:nvPr>
            <p:ph type="title"/>
          </p:nvPr>
        </p:nvSpPr>
        <p:spPr/>
        <p:txBody>
          <a:bodyPr/>
          <a:lstStyle/>
          <a:p>
            <a:r>
              <a:rPr lang="en-US" dirty="0"/>
              <a:t>What is ASL </a:t>
            </a:r>
            <a:endParaRPr lang="en-MP" dirty="0"/>
          </a:p>
        </p:txBody>
      </p:sp>
      <p:sp>
        <p:nvSpPr>
          <p:cNvPr id="3" name="Content Placeholder 2">
            <a:extLst>
              <a:ext uri="{FF2B5EF4-FFF2-40B4-BE49-F238E27FC236}">
                <a16:creationId xmlns:a16="http://schemas.microsoft.com/office/drawing/2014/main" id="{7236143A-3256-40E2-8B15-066422948766}"/>
              </a:ext>
            </a:extLst>
          </p:cNvPr>
          <p:cNvSpPr>
            <a:spLocks noGrp="1"/>
          </p:cNvSpPr>
          <p:nvPr>
            <p:ph idx="1"/>
          </p:nvPr>
        </p:nvSpPr>
        <p:spPr/>
        <p:txBody>
          <a:bodyPr/>
          <a:lstStyle/>
          <a:p>
            <a:r>
              <a:rPr lang="en-US" dirty="0"/>
              <a:t>American sign language or also know as ASL. People use this way of communicating through the expression of hands and face. Mostly used by deaf or people who are hard of hearing. This is a great skill to learn if your looking for a job or just trying to learn a new skill. I just want to learn how to sign just to have an extra skill. And if someone in need of a translator I try my best to help.</a:t>
            </a:r>
            <a:endParaRPr lang="en-MP" dirty="0"/>
          </a:p>
        </p:txBody>
      </p:sp>
      <p:pic>
        <p:nvPicPr>
          <p:cNvPr id="5" name="Picture 4">
            <a:extLst>
              <a:ext uri="{FF2B5EF4-FFF2-40B4-BE49-F238E27FC236}">
                <a16:creationId xmlns:a16="http://schemas.microsoft.com/office/drawing/2014/main" id="{83CFB19F-ACF5-424B-9FF4-6EF49E2895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17261" y="0"/>
            <a:ext cx="3217431" cy="2712588"/>
          </a:xfrm>
          <a:prstGeom prst="rect">
            <a:avLst/>
          </a:prstGeom>
        </p:spPr>
      </p:pic>
    </p:spTree>
    <p:extLst>
      <p:ext uri="{BB962C8B-B14F-4D97-AF65-F5344CB8AC3E}">
        <p14:creationId xmlns:p14="http://schemas.microsoft.com/office/powerpoint/2010/main" val="8767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D37F-F427-4FED-9CA7-2F683D5585EA}"/>
              </a:ext>
            </a:extLst>
          </p:cNvPr>
          <p:cNvSpPr>
            <a:spLocks noGrp="1"/>
          </p:cNvSpPr>
          <p:nvPr>
            <p:ph type="title"/>
          </p:nvPr>
        </p:nvSpPr>
        <p:spPr/>
        <p:txBody>
          <a:bodyPr/>
          <a:lstStyle/>
          <a:p>
            <a:r>
              <a:rPr lang="en-US" dirty="0"/>
              <a:t>Plan </a:t>
            </a:r>
            <a:endParaRPr lang="en-MP" dirty="0"/>
          </a:p>
        </p:txBody>
      </p:sp>
      <p:sp>
        <p:nvSpPr>
          <p:cNvPr id="3" name="Content Placeholder 2">
            <a:extLst>
              <a:ext uri="{FF2B5EF4-FFF2-40B4-BE49-F238E27FC236}">
                <a16:creationId xmlns:a16="http://schemas.microsoft.com/office/drawing/2014/main" id="{1944F700-2273-40EC-A8A5-6D28ABE0F98D}"/>
              </a:ext>
            </a:extLst>
          </p:cNvPr>
          <p:cNvSpPr>
            <a:spLocks noGrp="1"/>
          </p:cNvSpPr>
          <p:nvPr>
            <p:ph idx="1"/>
          </p:nvPr>
        </p:nvSpPr>
        <p:spPr>
          <a:xfrm>
            <a:off x="612742" y="1480008"/>
            <a:ext cx="10469941" cy="3894577"/>
          </a:xfrm>
        </p:spPr>
        <p:txBody>
          <a:bodyPr>
            <a:normAutofit/>
          </a:bodyPr>
          <a:lstStyle/>
          <a:p>
            <a:r>
              <a:rPr lang="en-US" sz="2400" dirty="0"/>
              <a:t>Learn as much ASL as I can in 30 days and track my journey of self taught ASL</a:t>
            </a:r>
          </a:p>
          <a:p>
            <a:r>
              <a:rPr lang="en-US" sz="2400" dirty="0"/>
              <a:t>I plan to use the monthly schedule to have a big picture of my data </a:t>
            </a:r>
          </a:p>
          <a:p>
            <a:r>
              <a:rPr lang="en-US" sz="2400" dirty="0"/>
              <a:t>Learn alphabet first then earn basic words and phrases </a:t>
            </a:r>
          </a:p>
          <a:p>
            <a:r>
              <a:rPr lang="en-US" sz="2400" dirty="0"/>
              <a:t>Track it down on the schedule and see what needs improvement </a:t>
            </a:r>
          </a:p>
          <a:p>
            <a:endParaRPr lang="en-US" sz="2400" dirty="0"/>
          </a:p>
        </p:txBody>
      </p:sp>
    </p:spTree>
    <p:extLst>
      <p:ext uri="{BB962C8B-B14F-4D97-AF65-F5344CB8AC3E}">
        <p14:creationId xmlns:p14="http://schemas.microsoft.com/office/powerpoint/2010/main" val="12947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15A9-929E-4FC6-974B-1E104004D284}"/>
              </a:ext>
            </a:extLst>
          </p:cNvPr>
          <p:cNvSpPr>
            <a:spLocks noGrp="1"/>
          </p:cNvSpPr>
          <p:nvPr>
            <p:ph type="title"/>
          </p:nvPr>
        </p:nvSpPr>
        <p:spPr>
          <a:xfrm>
            <a:off x="685801" y="242740"/>
            <a:ext cx="10396882" cy="1151965"/>
          </a:xfrm>
        </p:spPr>
        <p:txBody>
          <a:bodyPr>
            <a:normAutofit/>
          </a:bodyPr>
          <a:lstStyle/>
          <a:p>
            <a:r>
              <a:rPr lang="en-US" dirty="0"/>
              <a:t>Schedule      Monthly  </a:t>
            </a:r>
            <a:endParaRPr lang="en-MP" dirty="0"/>
          </a:p>
        </p:txBody>
      </p:sp>
      <p:graphicFrame>
        <p:nvGraphicFramePr>
          <p:cNvPr id="7" name="Table 7">
            <a:extLst>
              <a:ext uri="{FF2B5EF4-FFF2-40B4-BE49-F238E27FC236}">
                <a16:creationId xmlns:a16="http://schemas.microsoft.com/office/drawing/2014/main" id="{70186A4F-0D23-4BF6-A487-015509303864}"/>
              </a:ext>
            </a:extLst>
          </p:cNvPr>
          <p:cNvGraphicFramePr>
            <a:graphicFrameLocks noGrp="1"/>
          </p:cNvGraphicFramePr>
          <p:nvPr>
            <p:ph idx="1"/>
            <p:extLst>
              <p:ext uri="{D42A27DB-BD31-4B8C-83A1-F6EECF244321}">
                <p14:modId xmlns:p14="http://schemas.microsoft.com/office/powerpoint/2010/main" val="3217904075"/>
              </p:ext>
            </p:extLst>
          </p:nvPr>
        </p:nvGraphicFramePr>
        <p:xfrm>
          <a:off x="685801" y="1062514"/>
          <a:ext cx="10396533" cy="5377732"/>
        </p:xfrm>
        <a:graphic>
          <a:graphicData uri="http://schemas.openxmlformats.org/drawingml/2006/table">
            <a:tbl>
              <a:tblPr firstRow="1" bandRow="1">
                <a:tableStyleId>{5C22544A-7EE6-4342-B048-85BDC9FD1C3A}</a:tableStyleId>
              </a:tblPr>
              <a:tblGrid>
                <a:gridCol w="1485219">
                  <a:extLst>
                    <a:ext uri="{9D8B030D-6E8A-4147-A177-3AD203B41FA5}">
                      <a16:colId xmlns:a16="http://schemas.microsoft.com/office/drawing/2014/main" val="1743715298"/>
                    </a:ext>
                  </a:extLst>
                </a:gridCol>
                <a:gridCol w="1485219">
                  <a:extLst>
                    <a:ext uri="{9D8B030D-6E8A-4147-A177-3AD203B41FA5}">
                      <a16:colId xmlns:a16="http://schemas.microsoft.com/office/drawing/2014/main" val="1691796137"/>
                    </a:ext>
                  </a:extLst>
                </a:gridCol>
                <a:gridCol w="1485219">
                  <a:extLst>
                    <a:ext uri="{9D8B030D-6E8A-4147-A177-3AD203B41FA5}">
                      <a16:colId xmlns:a16="http://schemas.microsoft.com/office/drawing/2014/main" val="1972475395"/>
                    </a:ext>
                  </a:extLst>
                </a:gridCol>
                <a:gridCol w="1485219">
                  <a:extLst>
                    <a:ext uri="{9D8B030D-6E8A-4147-A177-3AD203B41FA5}">
                      <a16:colId xmlns:a16="http://schemas.microsoft.com/office/drawing/2014/main" val="1726286216"/>
                    </a:ext>
                  </a:extLst>
                </a:gridCol>
                <a:gridCol w="1485219">
                  <a:extLst>
                    <a:ext uri="{9D8B030D-6E8A-4147-A177-3AD203B41FA5}">
                      <a16:colId xmlns:a16="http://schemas.microsoft.com/office/drawing/2014/main" val="4284778662"/>
                    </a:ext>
                  </a:extLst>
                </a:gridCol>
                <a:gridCol w="1485219">
                  <a:extLst>
                    <a:ext uri="{9D8B030D-6E8A-4147-A177-3AD203B41FA5}">
                      <a16:colId xmlns:a16="http://schemas.microsoft.com/office/drawing/2014/main" val="2965252801"/>
                    </a:ext>
                  </a:extLst>
                </a:gridCol>
                <a:gridCol w="1485219">
                  <a:extLst>
                    <a:ext uri="{9D8B030D-6E8A-4147-A177-3AD203B41FA5}">
                      <a16:colId xmlns:a16="http://schemas.microsoft.com/office/drawing/2014/main" val="2761419083"/>
                    </a:ext>
                  </a:extLst>
                </a:gridCol>
              </a:tblGrid>
              <a:tr h="531412">
                <a:tc>
                  <a:txBody>
                    <a:bodyPr/>
                    <a:lstStyle/>
                    <a:p>
                      <a:r>
                        <a:rPr lang="en-US" dirty="0">
                          <a:latin typeface="Arial" panose="020B0604020202020204" pitchFamily="34" charset="0"/>
                          <a:cs typeface="Arial" panose="020B0604020202020204" pitchFamily="34" charset="0"/>
                        </a:rPr>
                        <a:t>Sunday </a:t>
                      </a:r>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Monday</a:t>
                      </a:r>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Tuesday</a:t>
                      </a:r>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Wednesday</a:t>
                      </a:r>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Thursday</a:t>
                      </a:r>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Friday</a:t>
                      </a:r>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Saturday</a:t>
                      </a:r>
                      <a:endParaRPr lang="en-MP"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2176400"/>
                  </a:ext>
                </a:extLst>
              </a:tr>
              <a:tr h="858934">
                <a:tc>
                  <a:txBody>
                    <a:bodyPr/>
                    <a:lstStyle/>
                    <a:p>
                      <a:r>
                        <a:rPr lang="en-US" dirty="0">
                          <a:latin typeface="Arial" panose="020B0604020202020204" pitchFamily="34" charset="0"/>
                          <a:cs typeface="Arial" panose="020B0604020202020204" pitchFamily="34" charset="0"/>
                        </a:rPr>
                        <a:t>1. ASL Alphabet </a:t>
                      </a:r>
                    </a:p>
                    <a:p>
                      <a:endParaRPr lang="en-MP"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 ASL Alphabet.</a:t>
                      </a:r>
                    </a:p>
                    <a:p>
                      <a:r>
                        <a:rPr lang="en-US" dirty="0">
                          <a:latin typeface="Arial" panose="020B0604020202020204" pitchFamily="34" charset="0"/>
                          <a:cs typeface="Arial" panose="020B0604020202020204" pitchFamily="34" charset="0"/>
                        </a:rPr>
                        <a:t>Phrase</a:t>
                      </a:r>
                      <a:endParaRPr lang="en-MP" dirty="0">
                        <a:latin typeface="Arial" panose="020B0604020202020204" pitchFamily="34" charset="0"/>
                        <a:cs typeface="Arial" panose="020B0604020202020204" pitchFamily="34" charset="0"/>
                      </a:endParaRPr>
                    </a:p>
                  </a:txBody>
                  <a:tcPr/>
                </a:tc>
                <a:tc>
                  <a:txBody>
                    <a:bodyPr/>
                    <a:lstStyle/>
                    <a:p>
                      <a:r>
                        <a:rPr lang="en-US" dirty="0"/>
                        <a:t>3. </a:t>
                      </a:r>
                      <a:r>
                        <a:rPr lang="en-US" dirty="0">
                          <a:latin typeface="Arial" panose="020B0604020202020204" pitchFamily="34" charset="0"/>
                          <a:cs typeface="Arial" panose="020B0604020202020204" pitchFamily="34" charset="0"/>
                        </a:rPr>
                        <a:t>ASL Alphabet.</a:t>
                      </a:r>
                    </a:p>
                    <a:p>
                      <a:endParaRPr lang="en-M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a:t>
                      </a:r>
                      <a:r>
                        <a:rPr lang="en-US" dirty="0">
                          <a:latin typeface="Arial" panose="020B0604020202020204" pitchFamily="34" charset="0"/>
                          <a:cs typeface="Arial" panose="020B0604020202020204" pitchFamily="34" charset="0"/>
                        </a:rPr>
                        <a:t> ASL Alphabet. Phrase</a:t>
                      </a:r>
                      <a:endParaRPr lang="en-MP" dirty="0">
                        <a:latin typeface="Arial" panose="020B0604020202020204" pitchFamily="34" charset="0"/>
                        <a:cs typeface="Arial" panose="020B0604020202020204" pitchFamily="34" charset="0"/>
                      </a:endParaRPr>
                    </a:p>
                  </a:txBody>
                  <a:tcPr/>
                </a:tc>
                <a:tc>
                  <a:txBody>
                    <a:bodyPr/>
                    <a:lstStyle/>
                    <a:p>
                      <a:r>
                        <a:rPr lang="en-US" dirty="0"/>
                        <a:t>5. </a:t>
                      </a:r>
                      <a:r>
                        <a:rPr lang="en-US" dirty="0">
                          <a:latin typeface="Arial" panose="020B0604020202020204" pitchFamily="34" charset="0"/>
                          <a:cs typeface="Arial" panose="020B0604020202020204" pitchFamily="34" charset="0"/>
                        </a:rPr>
                        <a:t>ASL Alphabet.</a:t>
                      </a:r>
                      <a:endParaRPr lang="en-MP" dirty="0"/>
                    </a:p>
                  </a:txBody>
                  <a:tcPr/>
                </a:tc>
                <a:tc>
                  <a:txBody>
                    <a:bodyPr/>
                    <a:lstStyle/>
                    <a:p>
                      <a:r>
                        <a:rPr lang="en-US" dirty="0"/>
                        <a:t>6. </a:t>
                      </a:r>
                      <a:r>
                        <a:rPr lang="en-US" dirty="0">
                          <a:latin typeface="Arial" panose="020B0604020202020204" pitchFamily="34" charset="0"/>
                          <a:cs typeface="Arial" panose="020B0604020202020204" pitchFamily="34" charset="0"/>
                        </a:rPr>
                        <a:t>ASL Alphabet. Phrase</a:t>
                      </a:r>
                      <a:endParaRPr lang="en-MP" dirty="0"/>
                    </a:p>
                  </a:txBody>
                  <a:tcPr/>
                </a:tc>
                <a:tc>
                  <a:txBody>
                    <a:bodyPr/>
                    <a:lstStyle/>
                    <a:p>
                      <a:r>
                        <a:rPr lang="en-US" dirty="0"/>
                        <a:t>7.</a:t>
                      </a:r>
                      <a:r>
                        <a:rPr lang="en-US" dirty="0">
                          <a:latin typeface="Arial" panose="020B0604020202020204" pitchFamily="34" charset="0"/>
                          <a:cs typeface="Arial" panose="020B0604020202020204" pitchFamily="34" charset="0"/>
                        </a:rPr>
                        <a:t> ASL Alphabet.</a:t>
                      </a:r>
                      <a:endParaRPr lang="en-MP" dirty="0"/>
                    </a:p>
                  </a:txBody>
                  <a:tcPr/>
                </a:tc>
                <a:extLst>
                  <a:ext uri="{0D108BD9-81ED-4DB2-BD59-A6C34878D82A}">
                    <a16:rowId xmlns:a16="http://schemas.microsoft.com/office/drawing/2014/main" val="4098654777"/>
                  </a:ext>
                </a:extLst>
              </a:tr>
              <a:tr h="858934">
                <a:tc>
                  <a:txBody>
                    <a:bodyPr/>
                    <a:lstStyle/>
                    <a:p>
                      <a:r>
                        <a:rPr lang="en-US" dirty="0"/>
                        <a:t>8.</a:t>
                      </a:r>
                      <a:r>
                        <a:rPr lang="en-US" dirty="0">
                          <a:latin typeface="Arial" panose="020B0604020202020204" pitchFamily="34" charset="0"/>
                          <a:cs typeface="Arial" panose="020B0604020202020204" pitchFamily="34" charset="0"/>
                        </a:rPr>
                        <a:t> ASL Alphabet.</a:t>
                      </a:r>
                      <a:endParaRPr lang="en-MP" dirty="0"/>
                    </a:p>
                  </a:txBody>
                  <a:tcPr/>
                </a:tc>
                <a:tc>
                  <a:txBody>
                    <a:bodyPr/>
                    <a:lstStyle/>
                    <a:p>
                      <a:r>
                        <a:rPr lang="en-US" dirty="0"/>
                        <a:t>9.</a:t>
                      </a:r>
                      <a:r>
                        <a:rPr lang="en-US" dirty="0">
                          <a:latin typeface="Arial" panose="020B0604020202020204" pitchFamily="34" charset="0"/>
                          <a:cs typeface="Arial" panose="020B0604020202020204" pitchFamily="34" charset="0"/>
                        </a:rPr>
                        <a:t> ASL Alphabet.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Phrase</a:t>
                      </a:r>
                      <a:endParaRPr lang="en-MP" dirty="0">
                        <a:latin typeface="Arial" panose="020B0604020202020204" pitchFamily="34" charset="0"/>
                        <a:cs typeface="Arial" panose="020B0604020202020204" pitchFamily="34" charset="0"/>
                      </a:endParaRPr>
                    </a:p>
                  </a:txBody>
                  <a:tcPr/>
                </a:tc>
                <a:tc>
                  <a:txBody>
                    <a:bodyPr/>
                    <a:lstStyle/>
                    <a:p>
                      <a:r>
                        <a:rPr lang="en-US" dirty="0"/>
                        <a:t>10.</a:t>
                      </a:r>
                      <a:r>
                        <a:rPr lang="en-US" dirty="0">
                          <a:latin typeface="Arial" panose="020B0604020202020204" pitchFamily="34" charset="0"/>
                          <a:cs typeface="Arial" panose="020B0604020202020204" pitchFamily="34" charset="0"/>
                        </a:rPr>
                        <a:t> ASL Alphabet.</a:t>
                      </a:r>
                      <a:endParaRPr lang="en-M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a:t>
                      </a:r>
                      <a:r>
                        <a:rPr lang="en-US" dirty="0">
                          <a:latin typeface="Arial" panose="020B0604020202020204" pitchFamily="34" charset="0"/>
                          <a:cs typeface="Arial" panose="020B0604020202020204" pitchFamily="34" charset="0"/>
                        </a:rPr>
                        <a:t> ASL Alphabet. Phrase</a:t>
                      </a:r>
                      <a:endParaRPr lang="en-MP" dirty="0">
                        <a:latin typeface="Arial" panose="020B0604020202020204" pitchFamily="34" charset="0"/>
                        <a:cs typeface="Arial" panose="020B0604020202020204" pitchFamily="34" charset="0"/>
                      </a:endParaRPr>
                    </a:p>
                  </a:txBody>
                  <a:tcPr/>
                </a:tc>
                <a:tc>
                  <a:txBody>
                    <a:bodyPr/>
                    <a:lstStyle/>
                    <a:p>
                      <a:r>
                        <a:rPr lang="en-US" dirty="0"/>
                        <a:t>12.</a:t>
                      </a:r>
                      <a:r>
                        <a:rPr lang="en-US" dirty="0">
                          <a:latin typeface="Arial" panose="020B0604020202020204" pitchFamily="34" charset="0"/>
                          <a:cs typeface="Arial" panose="020B0604020202020204" pitchFamily="34" charset="0"/>
                        </a:rPr>
                        <a:t> ASL Alphabet.</a:t>
                      </a:r>
                      <a:endParaRPr lang="en-MP" dirty="0"/>
                    </a:p>
                  </a:txBody>
                  <a:tcPr/>
                </a:tc>
                <a:tc>
                  <a:txBody>
                    <a:bodyPr/>
                    <a:lstStyle/>
                    <a:p>
                      <a:r>
                        <a:rPr lang="en-US" dirty="0"/>
                        <a:t>13.</a:t>
                      </a:r>
                      <a:r>
                        <a:rPr lang="en-US" dirty="0">
                          <a:latin typeface="Arial" panose="020B0604020202020204" pitchFamily="34" charset="0"/>
                          <a:cs typeface="Arial" panose="020B0604020202020204" pitchFamily="34" charset="0"/>
                        </a:rPr>
                        <a:t> ASL Alphabet. Phrase</a:t>
                      </a:r>
                      <a:endParaRPr lang="en-MP" dirty="0"/>
                    </a:p>
                  </a:txBody>
                  <a:tcPr/>
                </a:tc>
                <a:tc>
                  <a:txBody>
                    <a:bodyPr/>
                    <a:lstStyle/>
                    <a:p>
                      <a:r>
                        <a:rPr lang="en-US" dirty="0"/>
                        <a:t>14.</a:t>
                      </a:r>
                      <a:r>
                        <a:rPr lang="en-US" dirty="0">
                          <a:latin typeface="Arial" panose="020B0604020202020204" pitchFamily="34" charset="0"/>
                          <a:cs typeface="Arial" panose="020B0604020202020204" pitchFamily="34" charset="0"/>
                        </a:rPr>
                        <a:t> ASL Alphabet.</a:t>
                      </a:r>
                      <a:endParaRPr lang="en-MP" dirty="0"/>
                    </a:p>
                  </a:txBody>
                  <a:tcPr/>
                </a:tc>
                <a:extLst>
                  <a:ext uri="{0D108BD9-81ED-4DB2-BD59-A6C34878D82A}">
                    <a16:rowId xmlns:a16="http://schemas.microsoft.com/office/drawing/2014/main" val="3720978882"/>
                  </a:ext>
                </a:extLst>
              </a:tr>
              <a:tr h="858934">
                <a:tc>
                  <a:txBody>
                    <a:bodyPr/>
                    <a:lstStyle/>
                    <a:p>
                      <a:r>
                        <a:rPr lang="en-US" dirty="0"/>
                        <a:t>15.</a:t>
                      </a:r>
                      <a:r>
                        <a:rPr lang="en-US" dirty="0">
                          <a:latin typeface="Arial" panose="020B0604020202020204" pitchFamily="34" charset="0"/>
                          <a:cs typeface="Arial" panose="020B0604020202020204" pitchFamily="34" charset="0"/>
                        </a:rPr>
                        <a:t> ASL Alphabet.</a:t>
                      </a:r>
                      <a:endParaRPr lang="en-MP" dirty="0"/>
                    </a:p>
                  </a:txBody>
                  <a:tcPr/>
                </a:tc>
                <a:tc>
                  <a:txBody>
                    <a:bodyPr/>
                    <a:lstStyle/>
                    <a:p>
                      <a:r>
                        <a:rPr lang="en-US" dirty="0"/>
                        <a:t>16.</a:t>
                      </a:r>
                      <a:r>
                        <a:rPr lang="en-US" dirty="0">
                          <a:latin typeface="Arial" panose="020B0604020202020204" pitchFamily="34" charset="0"/>
                          <a:cs typeface="Arial" panose="020B0604020202020204" pitchFamily="34" charset="0"/>
                        </a:rPr>
                        <a:t> ASL Alphabet.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Phrase</a:t>
                      </a:r>
                      <a:endParaRPr lang="en-MP" dirty="0">
                        <a:latin typeface="Arial" panose="020B0604020202020204" pitchFamily="34" charset="0"/>
                        <a:cs typeface="Arial" panose="020B0604020202020204" pitchFamily="34" charset="0"/>
                      </a:endParaRPr>
                    </a:p>
                  </a:txBody>
                  <a:tcPr/>
                </a:tc>
                <a:tc>
                  <a:txBody>
                    <a:bodyPr/>
                    <a:lstStyle/>
                    <a:p>
                      <a:r>
                        <a:rPr lang="en-US" dirty="0"/>
                        <a:t>17.</a:t>
                      </a:r>
                      <a:r>
                        <a:rPr lang="en-US" dirty="0">
                          <a:latin typeface="Arial" panose="020B0604020202020204" pitchFamily="34" charset="0"/>
                          <a:cs typeface="Arial" panose="020B0604020202020204" pitchFamily="34" charset="0"/>
                        </a:rPr>
                        <a:t> ASL Alphabet.</a:t>
                      </a:r>
                      <a:endParaRPr lang="en-M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a:t>
                      </a:r>
                      <a:r>
                        <a:rPr lang="en-US" dirty="0">
                          <a:latin typeface="Arial" panose="020B0604020202020204" pitchFamily="34" charset="0"/>
                          <a:cs typeface="Arial" panose="020B0604020202020204" pitchFamily="34" charset="0"/>
                        </a:rPr>
                        <a:t> ASL Alphabet. Phrase</a:t>
                      </a:r>
                      <a:endParaRPr lang="en-MP" dirty="0">
                        <a:latin typeface="Arial" panose="020B0604020202020204" pitchFamily="34" charset="0"/>
                        <a:cs typeface="Arial" panose="020B0604020202020204" pitchFamily="34" charset="0"/>
                      </a:endParaRPr>
                    </a:p>
                  </a:txBody>
                  <a:tcPr/>
                </a:tc>
                <a:tc>
                  <a:txBody>
                    <a:bodyPr/>
                    <a:lstStyle/>
                    <a:p>
                      <a:r>
                        <a:rPr lang="en-US" dirty="0"/>
                        <a:t>19.</a:t>
                      </a:r>
                      <a:r>
                        <a:rPr lang="en-US" dirty="0">
                          <a:latin typeface="Arial" panose="020B0604020202020204" pitchFamily="34" charset="0"/>
                          <a:cs typeface="Arial" panose="020B0604020202020204" pitchFamily="34" charset="0"/>
                        </a:rPr>
                        <a:t> ASL Alphabet.</a:t>
                      </a:r>
                      <a:endParaRPr lang="en-MP" dirty="0"/>
                    </a:p>
                  </a:txBody>
                  <a:tcPr/>
                </a:tc>
                <a:tc>
                  <a:txBody>
                    <a:bodyPr/>
                    <a:lstStyle/>
                    <a:p>
                      <a:r>
                        <a:rPr lang="en-US" dirty="0"/>
                        <a:t>20.</a:t>
                      </a:r>
                      <a:r>
                        <a:rPr lang="en-US" dirty="0">
                          <a:latin typeface="Arial" panose="020B0604020202020204" pitchFamily="34" charset="0"/>
                          <a:cs typeface="Arial" panose="020B0604020202020204" pitchFamily="34" charset="0"/>
                        </a:rPr>
                        <a:t> ASL Alphabet. Phrase</a:t>
                      </a:r>
                      <a:endParaRPr lang="en-MP" dirty="0"/>
                    </a:p>
                  </a:txBody>
                  <a:tcPr/>
                </a:tc>
                <a:tc>
                  <a:txBody>
                    <a:bodyPr/>
                    <a:lstStyle/>
                    <a:p>
                      <a:r>
                        <a:rPr lang="en-US" dirty="0"/>
                        <a:t>21.</a:t>
                      </a:r>
                      <a:r>
                        <a:rPr lang="en-US" dirty="0">
                          <a:latin typeface="Arial" panose="020B0604020202020204" pitchFamily="34" charset="0"/>
                          <a:cs typeface="Arial" panose="020B0604020202020204" pitchFamily="34" charset="0"/>
                        </a:rPr>
                        <a:t> ASL Alphabet.</a:t>
                      </a:r>
                      <a:endParaRPr lang="en-MP" dirty="0"/>
                    </a:p>
                  </a:txBody>
                  <a:tcPr/>
                </a:tc>
                <a:extLst>
                  <a:ext uri="{0D108BD9-81ED-4DB2-BD59-A6C34878D82A}">
                    <a16:rowId xmlns:a16="http://schemas.microsoft.com/office/drawing/2014/main" val="865139937"/>
                  </a:ext>
                </a:extLst>
              </a:tr>
              <a:tr h="858934">
                <a:tc>
                  <a:txBody>
                    <a:bodyPr/>
                    <a:lstStyle/>
                    <a:p>
                      <a:r>
                        <a:rPr lang="en-US" dirty="0"/>
                        <a:t>22.</a:t>
                      </a:r>
                      <a:r>
                        <a:rPr lang="en-US" dirty="0">
                          <a:latin typeface="Arial" panose="020B0604020202020204" pitchFamily="34" charset="0"/>
                          <a:cs typeface="Arial" panose="020B0604020202020204" pitchFamily="34" charset="0"/>
                        </a:rPr>
                        <a:t> ASL Alphabet.</a:t>
                      </a:r>
                      <a:endParaRPr lang="en-M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a:t>
                      </a:r>
                      <a:r>
                        <a:rPr lang="en-US" dirty="0">
                          <a:latin typeface="Arial" panose="020B0604020202020204" pitchFamily="34" charset="0"/>
                          <a:cs typeface="Arial" panose="020B0604020202020204" pitchFamily="34" charset="0"/>
                        </a:rPr>
                        <a:t> ASL Alphabet. Phrase</a:t>
                      </a:r>
                      <a:endParaRPr lang="en-MP" dirty="0">
                        <a:latin typeface="Arial" panose="020B0604020202020204" pitchFamily="34" charset="0"/>
                        <a:cs typeface="Arial" panose="020B0604020202020204" pitchFamily="34" charset="0"/>
                      </a:endParaRPr>
                    </a:p>
                  </a:txBody>
                  <a:tcPr/>
                </a:tc>
                <a:tc>
                  <a:txBody>
                    <a:bodyPr/>
                    <a:lstStyle/>
                    <a:p>
                      <a:r>
                        <a:rPr lang="en-US" dirty="0"/>
                        <a:t>24.</a:t>
                      </a:r>
                      <a:r>
                        <a:rPr lang="en-US" dirty="0">
                          <a:latin typeface="Arial" panose="020B0604020202020204" pitchFamily="34" charset="0"/>
                          <a:cs typeface="Arial" panose="020B0604020202020204" pitchFamily="34" charset="0"/>
                        </a:rPr>
                        <a:t> ASL Alphabet.</a:t>
                      </a:r>
                      <a:endParaRPr lang="en-M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a:t>
                      </a:r>
                      <a:r>
                        <a:rPr lang="en-US" dirty="0">
                          <a:latin typeface="Arial" panose="020B0604020202020204" pitchFamily="34" charset="0"/>
                          <a:cs typeface="Arial" panose="020B0604020202020204" pitchFamily="34" charset="0"/>
                        </a:rPr>
                        <a:t> ASL Alphabet. Phrase</a:t>
                      </a:r>
                      <a:endParaRPr lang="en-MP" dirty="0">
                        <a:latin typeface="Arial" panose="020B0604020202020204" pitchFamily="34" charset="0"/>
                        <a:cs typeface="Arial" panose="020B0604020202020204" pitchFamily="34" charset="0"/>
                      </a:endParaRPr>
                    </a:p>
                  </a:txBody>
                  <a:tcPr/>
                </a:tc>
                <a:tc>
                  <a:txBody>
                    <a:bodyPr/>
                    <a:lstStyle/>
                    <a:p>
                      <a:r>
                        <a:rPr lang="en-US" dirty="0"/>
                        <a:t>26.</a:t>
                      </a:r>
                      <a:r>
                        <a:rPr lang="en-US" dirty="0">
                          <a:latin typeface="Arial" panose="020B0604020202020204" pitchFamily="34" charset="0"/>
                          <a:cs typeface="Arial" panose="020B0604020202020204" pitchFamily="34" charset="0"/>
                        </a:rPr>
                        <a:t> ASL Alphabet.</a:t>
                      </a:r>
                      <a:endParaRPr lang="en-MP" dirty="0"/>
                    </a:p>
                  </a:txBody>
                  <a:tcPr/>
                </a:tc>
                <a:tc>
                  <a:txBody>
                    <a:bodyPr/>
                    <a:lstStyle/>
                    <a:p>
                      <a:r>
                        <a:rPr lang="en-US" dirty="0"/>
                        <a:t>27.</a:t>
                      </a:r>
                      <a:r>
                        <a:rPr lang="en-US" dirty="0">
                          <a:latin typeface="Arial" panose="020B0604020202020204" pitchFamily="34" charset="0"/>
                          <a:cs typeface="Arial" panose="020B0604020202020204" pitchFamily="34" charset="0"/>
                        </a:rPr>
                        <a:t> ASL Alphabet. Phrase</a:t>
                      </a:r>
                      <a:endParaRPr lang="en-MP" dirty="0"/>
                    </a:p>
                  </a:txBody>
                  <a:tcPr/>
                </a:tc>
                <a:tc>
                  <a:txBody>
                    <a:bodyPr/>
                    <a:lstStyle/>
                    <a:p>
                      <a:r>
                        <a:rPr lang="en-US" dirty="0"/>
                        <a:t>28.</a:t>
                      </a:r>
                      <a:r>
                        <a:rPr lang="en-US" dirty="0">
                          <a:latin typeface="Arial" panose="020B0604020202020204" pitchFamily="34" charset="0"/>
                          <a:cs typeface="Arial" panose="020B0604020202020204" pitchFamily="34" charset="0"/>
                        </a:rPr>
                        <a:t> ASL Alphabet.</a:t>
                      </a:r>
                      <a:endParaRPr lang="en-MP" dirty="0"/>
                    </a:p>
                  </a:txBody>
                  <a:tcPr/>
                </a:tc>
                <a:extLst>
                  <a:ext uri="{0D108BD9-81ED-4DB2-BD59-A6C34878D82A}">
                    <a16:rowId xmlns:a16="http://schemas.microsoft.com/office/drawing/2014/main" val="4191069201"/>
                  </a:ext>
                </a:extLst>
              </a:tr>
              <a:tr h="1116614">
                <a:tc>
                  <a:txBody>
                    <a:bodyPr/>
                    <a:lstStyle/>
                    <a:p>
                      <a:r>
                        <a:rPr lang="en-US" dirty="0"/>
                        <a:t>29. </a:t>
                      </a:r>
                      <a:r>
                        <a:rPr lang="en-US" dirty="0">
                          <a:latin typeface="Arial" panose="020B0604020202020204" pitchFamily="34" charset="0"/>
                          <a:cs typeface="Arial" panose="020B0604020202020204" pitchFamily="34" charset="0"/>
                        </a:rPr>
                        <a:t>ASL Alphabet.</a:t>
                      </a:r>
                      <a:endParaRPr lang="en-M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a:t>
                      </a:r>
                      <a:r>
                        <a:rPr lang="en-US" dirty="0">
                          <a:latin typeface="Arial" panose="020B0604020202020204" pitchFamily="34" charset="0"/>
                          <a:cs typeface="Arial" panose="020B0604020202020204" pitchFamily="34" charset="0"/>
                        </a:rPr>
                        <a:t> ASL Alphabet. Phrase</a:t>
                      </a:r>
                      <a:endParaRPr lang="en-MP" dirty="0">
                        <a:latin typeface="Arial" panose="020B0604020202020204" pitchFamily="34" charset="0"/>
                        <a:cs typeface="Arial" panose="020B0604020202020204" pitchFamily="34" charset="0"/>
                      </a:endParaRPr>
                    </a:p>
                    <a:p>
                      <a:endParaRPr lang="en-MP" dirty="0"/>
                    </a:p>
                  </a:txBody>
                  <a:tcPr/>
                </a:tc>
                <a:tc>
                  <a:txBody>
                    <a:bodyPr/>
                    <a:lstStyle/>
                    <a:p>
                      <a:endParaRPr lang="en-MP" dirty="0"/>
                    </a:p>
                  </a:txBody>
                  <a:tcPr/>
                </a:tc>
                <a:tc>
                  <a:txBody>
                    <a:bodyPr/>
                    <a:lstStyle/>
                    <a:p>
                      <a:endParaRPr lang="en-MP"/>
                    </a:p>
                  </a:txBody>
                  <a:tcPr/>
                </a:tc>
                <a:tc>
                  <a:txBody>
                    <a:bodyPr/>
                    <a:lstStyle/>
                    <a:p>
                      <a:endParaRPr lang="en-MP"/>
                    </a:p>
                  </a:txBody>
                  <a:tcPr/>
                </a:tc>
                <a:tc>
                  <a:txBody>
                    <a:bodyPr/>
                    <a:lstStyle/>
                    <a:p>
                      <a:endParaRPr lang="en-MP"/>
                    </a:p>
                  </a:txBody>
                  <a:tcPr/>
                </a:tc>
                <a:tc>
                  <a:txBody>
                    <a:bodyPr/>
                    <a:lstStyle/>
                    <a:p>
                      <a:endParaRPr lang="en-MP" dirty="0"/>
                    </a:p>
                  </a:txBody>
                  <a:tcPr/>
                </a:tc>
                <a:extLst>
                  <a:ext uri="{0D108BD9-81ED-4DB2-BD59-A6C34878D82A}">
                    <a16:rowId xmlns:a16="http://schemas.microsoft.com/office/drawing/2014/main" val="1582603091"/>
                  </a:ext>
                </a:extLst>
              </a:tr>
            </a:tbl>
          </a:graphicData>
        </a:graphic>
      </p:graphicFrame>
    </p:spTree>
    <p:extLst>
      <p:ext uri="{BB962C8B-B14F-4D97-AF65-F5344CB8AC3E}">
        <p14:creationId xmlns:p14="http://schemas.microsoft.com/office/powerpoint/2010/main" val="13466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AF43-A6EA-4269-846F-881A30D7AED6}"/>
              </a:ext>
            </a:extLst>
          </p:cNvPr>
          <p:cNvSpPr>
            <a:spLocks noGrp="1"/>
          </p:cNvSpPr>
          <p:nvPr>
            <p:ph type="title"/>
          </p:nvPr>
        </p:nvSpPr>
        <p:spPr/>
        <p:txBody>
          <a:bodyPr/>
          <a:lstStyle/>
          <a:p>
            <a:r>
              <a:rPr lang="en-US" dirty="0"/>
              <a:t>Progress </a:t>
            </a:r>
            <a:endParaRPr lang="en-MP" dirty="0"/>
          </a:p>
        </p:txBody>
      </p:sp>
      <p:sp>
        <p:nvSpPr>
          <p:cNvPr id="3" name="Content Placeholder 2">
            <a:extLst>
              <a:ext uri="{FF2B5EF4-FFF2-40B4-BE49-F238E27FC236}">
                <a16:creationId xmlns:a16="http://schemas.microsoft.com/office/drawing/2014/main" id="{FC9624EB-F387-4D87-A189-C13543F024F5}"/>
              </a:ext>
            </a:extLst>
          </p:cNvPr>
          <p:cNvSpPr>
            <a:spLocks noGrp="1"/>
          </p:cNvSpPr>
          <p:nvPr>
            <p:ph idx="1"/>
          </p:nvPr>
        </p:nvSpPr>
        <p:spPr/>
        <p:txBody>
          <a:bodyPr/>
          <a:lstStyle/>
          <a:p>
            <a:r>
              <a:rPr lang="en-US" dirty="0"/>
              <a:t>For progress on my ASL challenge is going well, Right now I Know the entire alphabet and know a bunch of phrases. Some for example are how are you, my name is, and where you’re from. There's so much more that I know and am only getting better at understanding.  Also including that I taught myself how to count. So progress is going pretty good and I’m enjoying myself, this is actually pretty fun.</a:t>
            </a:r>
            <a:endParaRPr lang="en-MP" dirty="0"/>
          </a:p>
        </p:txBody>
      </p:sp>
      <p:pic>
        <p:nvPicPr>
          <p:cNvPr id="5" name="Picture 4">
            <a:extLst>
              <a:ext uri="{FF2B5EF4-FFF2-40B4-BE49-F238E27FC236}">
                <a16:creationId xmlns:a16="http://schemas.microsoft.com/office/drawing/2014/main" id="{17F1E30B-70CC-4B5F-A650-8A523DF2E0D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6137" y="263950"/>
            <a:ext cx="3699725" cy="2210586"/>
          </a:xfrm>
          <a:prstGeom prst="rect">
            <a:avLst/>
          </a:prstGeom>
        </p:spPr>
      </p:pic>
    </p:spTree>
    <p:extLst>
      <p:ext uri="{BB962C8B-B14F-4D97-AF65-F5344CB8AC3E}">
        <p14:creationId xmlns:p14="http://schemas.microsoft.com/office/powerpoint/2010/main" val="6077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2824-E255-4232-8D23-7D60155959BC}"/>
              </a:ext>
            </a:extLst>
          </p:cNvPr>
          <p:cNvSpPr>
            <a:spLocks noGrp="1"/>
          </p:cNvSpPr>
          <p:nvPr>
            <p:ph type="title"/>
          </p:nvPr>
        </p:nvSpPr>
        <p:spPr/>
        <p:txBody>
          <a:bodyPr/>
          <a:lstStyle/>
          <a:p>
            <a:r>
              <a:rPr lang="en-US" dirty="0"/>
              <a:t>conclusion</a:t>
            </a:r>
            <a:endParaRPr lang="en-MP" dirty="0"/>
          </a:p>
        </p:txBody>
      </p:sp>
      <p:sp>
        <p:nvSpPr>
          <p:cNvPr id="3" name="Content Placeholder 2">
            <a:extLst>
              <a:ext uri="{FF2B5EF4-FFF2-40B4-BE49-F238E27FC236}">
                <a16:creationId xmlns:a16="http://schemas.microsoft.com/office/drawing/2014/main" id="{BD2CE28B-790B-4A40-A93E-2E383799EA74}"/>
              </a:ext>
            </a:extLst>
          </p:cNvPr>
          <p:cNvSpPr>
            <a:spLocks noGrp="1"/>
          </p:cNvSpPr>
          <p:nvPr>
            <p:ph idx="1"/>
          </p:nvPr>
        </p:nvSpPr>
        <p:spPr/>
        <p:txBody>
          <a:bodyPr/>
          <a:lstStyle/>
          <a:p>
            <a:r>
              <a:rPr lang="en-US" dirty="0"/>
              <a:t>In the end I found out that it wasn’t as hard as I thought. But the only thing that was a little complicated was how fast I sign and how fast I read some one else's signs. Yes, I can sign but it’s just not that fast and for reading  other people. Those who were born or grow up deaf or hard of hearing are fluent in signing. But for me its just a little more hard to do all of this quickly cause of course I’m self taught. So Ill keep it up and continue teaching me self Asl. </a:t>
            </a:r>
            <a:endParaRPr lang="en-MP" dirty="0"/>
          </a:p>
        </p:txBody>
      </p:sp>
      <p:pic>
        <p:nvPicPr>
          <p:cNvPr id="5" name="Picture 4">
            <a:extLst>
              <a:ext uri="{FF2B5EF4-FFF2-40B4-BE49-F238E27FC236}">
                <a16:creationId xmlns:a16="http://schemas.microsoft.com/office/drawing/2014/main" id="{30FF0395-19E0-43C6-A468-E4156DDA85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08626" y="274965"/>
            <a:ext cx="1675615" cy="1675615"/>
          </a:xfrm>
          <a:prstGeom prst="rect">
            <a:avLst/>
          </a:prstGeom>
        </p:spPr>
      </p:pic>
    </p:spTree>
    <p:extLst>
      <p:ext uri="{BB962C8B-B14F-4D97-AF65-F5344CB8AC3E}">
        <p14:creationId xmlns:p14="http://schemas.microsoft.com/office/powerpoint/2010/main" val="65875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4F58-7728-4F37-ABE8-34D8329880AA}"/>
              </a:ext>
            </a:extLst>
          </p:cNvPr>
          <p:cNvSpPr>
            <a:spLocks noGrp="1"/>
          </p:cNvSpPr>
          <p:nvPr>
            <p:ph type="title"/>
          </p:nvPr>
        </p:nvSpPr>
        <p:spPr/>
        <p:txBody>
          <a:bodyPr/>
          <a:lstStyle/>
          <a:p>
            <a:r>
              <a:rPr lang="en-US" dirty="0"/>
              <a:t>Tutor feedback </a:t>
            </a:r>
            <a:endParaRPr lang="en-MP" dirty="0"/>
          </a:p>
        </p:txBody>
      </p:sp>
      <p:sp>
        <p:nvSpPr>
          <p:cNvPr id="3" name="Content Placeholder 2">
            <a:extLst>
              <a:ext uri="{FF2B5EF4-FFF2-40B4-BE49-F238E27FC236}">
                <a16:creationId xmlns:a16="http://schemas.microsoft.com/office/drawing/2014/main" id="{9748670B-FA32-4C2A-B6D1-87525F868F81}"/>
              </a:ext>
            </a:extLst>
          </p:cNvPr>
          <p:cNvSpPr>
            <a:spLocks noGrp="1"/>
          </p:cNvSpPr>
          <p:nvPr>
            <p:ph idx="1"/>
          </p:nvPr>
        </p:nvSpPr>
        <p:spPr/>
        <p:txBody>
          <a:bodyPr>
            <a:normAutofit fontScale="85000" lnSpcReduction="20000"/>
          </a:bodyPr>
          <a:lstStyle/>
          <a:p>
            <a:pPr algn="l"/>
            <a:r>
              <a:rPr lang="en-US" b="0" i="0" dirty="0">
                <a:solidFill>
                  <a:srgbClr val="222222"/>
                </a:solidFill>
                <a:effectLst/>
                <a:latin typeface="Arial" panose="020B0604020202020204" pitchFamily="34" charset="0"/>
              </a:rPr>
              <a:t>Hi Aaron, </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marL="0" indent="0" algn="l">
              <a:buNone/>
            </a:pPr>
            <a:r>
              <a:rPr lang="en-US" b="0" i="0" dirty="0">
                <a:solidFill>
                  <a:srgbClr val="222222"/>
                </a:solidFill>
                <a:effectLst/>
                <a:latin typeface="Arial" panose="020B0604020202020204" pitchFamily="34" charset="0"/>
              </a:rPr>
              <a:t>I have looked over your presentation and speech. Teaching yourself ASL is something really good to learn. I like how you found a way to communicate with your friend. One thing I would suggest is on using "a child with a hearing impairment," instead. Overall, I am glad you were able to accomplish your goal and gain a very important skill. Hope this helps!</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marL="0" indent="0" algn="l">
              <a:buNone/>
            </a:pPr>
            <a:r>
              <a:rPr lang="en-US" b="0" i="0" dirty="0">
                <a:solidFill>
                  <a:srgbClr val="222222"/>
                </a:solidFill>
                <a:effectLst/>
                <a:latin typeface="Arial" panose="020B0604020202020204" pitchFamily="34" charset="0"/>
              </a:rPr>
              <a:t>Regards, </a:t>
            </a:r>
          </a:p>
          <a:p>
            <a:pPr marL="0" indent="0" algn="l">
              <a:buNone/>
            </a:pPr>
            <a:r>
              <a:rPr lang="en-US" b="0" i="0" dirty="0" err="1">
                <a:solidFill>
                  <a:srgbClr val="222222"/>
                </a:solidFill>
                <a:effectLst/>
                <a:latin typeface="Arial" panose="020B0604020202020204" pitchFamily="34" charset="0"/>
              </a:rPr>
              <a:t>Kayziel</a:t>
            </a:r>
            <a:r>
              <a:rPr lang="en-US" b="0" i="0" dirty="0">
                <a:solidFill>
                  <a:srgbClr val="222222"/>
                </a:solidFill>
                <a:effectLst/>
                <a:latin typeface="Arial" panose="020B0604020202020204" pitchFamily="34" charset="0"/>
              </a:rPr>
              <a:t> Mojica</a:t>
            </a:r>
          </a:p>
          <a:p>
            <a:endParaRPr lang="en-MP" dirty="0"/>
          </a:p>
        </p:txBody>
      </p:sp>
    </p:spTree>
    <p:extLst>
      <p:ext uri="{BB962C8B-B14F-4D97-AF65-F5344CB8AC3E}">
        <p14:creationId xmlns:p14="http://schemas.microsoft.com/office/powerpoint/2010/main" val="22018892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2118</TotalTime>
  <Words>798</Words>
  <Application>Microsoft Office PowerPoint</Application>
  <PresentationFormat>Widescreen</PresentationFormat>
  <Paragraphs>65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30 Day ASL challenge </vt:lpstr>
      <vt:lpstr>ASL challenge </vt:lpstr>
      <vt:lpstr>What is ASL </vt:lpstr>
      <vt:lpstr>Plan </vt:lpstr>
      <vt:lpstr>Schedule      Monthly  </vt:lpstr>
      <vt:lpstr>Progress </vt:lpstr>
      <vt:lpstr>conclusion</vt:lpstr>
      <vt:lpstr>Tutor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ASL challenge</dc:title>
  <dc:creator>aj diaz</dc:creator>
  <cp:lastModifiedBy>aj diaz</cp:lastModifiedBy>
  <cp:revision>17</cp:revision>
  <dcterms:created xsi:type="dcterms:W3CDTF">2020-11-16T16:13:18Z</dcterms:created>
  <dcterms:modified xsi:type="dcterms:W3CDTF">2020-12-05T12:15:19Z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