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6" r:id="rId9"/>
    <p:sldId id="267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FOR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Article 12 amendment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AGAINST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Article 12 amendment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axId val="90446080"/>
        <c:axId val="90532864"/>
      </c:barChart>
      <c:catAx>
        <c:axId val="90446080"/>
        <c:scaling>
          <c:orientation val="minMax"/>
        </c:scaling>
        <c:axPos val="b"/>
        <c:tickLblPos val="nextTo"/>
        <c:crossAx val="90532864"/>
        <c:crosses val="autoZero"/>
        <c:auto val="1"/>
        <c:lblAlgn val="ctr"/>
        <c:lblOffset val="100"/>
      </c:catAx>
      <c:valAx>
        <c:axId val="90532864"/>
        <c:scaling>
          <c:orientation val="minMax"/>
        </c:scaling>
        <c:axPos val="l"/>
        <c:majorGridlines/>
        <c:numFmt formatCode="General" sourceLinked="1"/>
        <c:tickLblPos val="nextTo"/>
        <c:crossAx val="904460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E80089-6429-4AFB-B312-6FC6AF08DAB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ECC7772-5770-4818-A80F-9ECCC1645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458200" cy="1470025"/>
          </a:xfrm>
        </p:spPr>
        <p:txBody>
          <a:bodyPr/>
          <a:lstStyle/>
          <a:p>
            <a:pPr algn="ctr"/>
            <a:r>
              <a:rPr lang="en-US" b="1" dirty="0" smtClean="0"/>
              <a:t>Amending Article 12, Section 4 of the CNMI Constitution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0"/>
            <a:ext cx="4953000" cy="1752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Chelsea Borja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AG_website[9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14800"/>
            <a:ext cx="9144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SUCCESS and 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/>
          <a:lstStyle/>
          <a:p>
            <a:r>
              <a:rPr lang="en-US" dirty="0" smtClean="0"/>
              <a:t>Majority </a:t>
            </a:r>
            <a:r>
              <a:rPr lang="en-US" dirty="0" smtClean="0"/>
              <a:t>of the </a:t>
            </a:r>
            <a:r>
              <a:rPr lang="en-US" dirty="0" err="1" smtClean="0"/>
              <a:t>surveyees</a:t>
            </a:r>
            <a:r>
              <a:rPr lang="en-US" dirty="0" smtClean="0"/>
              <a:t> are for the amendment</a:t>
            </a:r>
            <a:endParaRPr lang="en-US" dirty="0" smtClean="0"/>
          </a:p>
          <a:p>
            <a:r>
              <a:rPr lang="en-US" dirty="0" smtClean="0"/>
              <a:t>Hard to determine </a:t>
            </a:r>
            <a:r>
              <a:rPr lang="en-US" dirty="0" smtClean="0"/>
              <a:t>the quantum of a NMD</a:t>
            </a:r>
          </a:p>
          <a:p>
            <a:r>
              <a:rPr lang="en-US" dirty="0" smtClean="0"/>
              <a:t>Investments of economic growth</a:t>
            </a:r>
          </a:p>
          <a:p>
            <a:endParaRPr lang="en-US" dirty="0" smtClean="0"/>
          </a:p>
          <a:p>
            <a:r>
              <a:rPr lang="en-US" dirty="0" smtClean="0"/>
              <a:t>November 2014 Election will determine if the amendment will take effect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time</a:t>
            </a:r>
          </a:p>
          <a:p>
            <a:endParaRPr lang="en-US" dirty="0" smtClean="0"/>
          </a:p>
          <a:p>
            <a:r>
              <a:rPr lang="en-US" dirty="0" smtClean="0"/>
              <a:t>Only one form of data collection</a:t>
            </a:r>
          </a:p>
          <a:p>
            <a:endParaRPr lang="en-US" dirty="0" smtClean="0"/>
          </a:p>
          <a:p>
            <a:r>
              <a:rPr lang="en-US" dirty="0" smtClean="0"/>
              <a:t>Private/personal topic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Article 12, Section 4?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latin typeface="Bodoni MT" pitchFamily="18" charset="0"/>
              </a:rPr>
              <a:t>Persons of Northern Marianas Descent. </a:t>
            </a:r>
          </a:p>
          <a:p>
            <a:r>
              <a:rPr lang="en-US" dirty="0" smtClean="0">
                <a:latin typeface="Bodoni MT" pitchFamily="18" charset="0"/>
              </a:rPr>
              <a:t>A person of Northern Marianas descent is a United States citizen who is at least one-fourth Northern Marianas Chamorro or Northern Marianas Carolinian blood or both. Another exception to a </a:t>
            </a:r>
            <a:r>
              <a:rPr lang="en-US" dirty="0" smtClean="0">
                <a:latin typeface="Bodoni MT" pitchFamily="18" charset="0"/>
              </a:rPr>
              <a:t>NMD would </a:t>
            </a:r>
            <a:r>
              <a:rPr lang="en-US" dirty="0" smtClean="0">
                <a:latin typeface="Bodoni MT" pitchFamily="18" charset="0"/>
              </a:rPr>
              <a:t>be a child adopted before the age of eighteen by a person of Northern Marianas descent. To determine a Northern Marianas descent, a person shall be considered full </a:t>
            </a:r>
            <a:r>
              <a:rPr lang="en-US" dirty="0" smtClean="0">
                <a:latin typeface="Bodoni MT" pitchFamily="18" charset="0"/>
              </a:rPr>
              <a:t>Chamorro or Carolinian </a:t>
            </a:r>
            <a:r>
              <a:rPr lang="en-US" dirty="0" smtClean="0">
                <a:latin typeface="Bodoni MT" pitchFamily="18" charset="0"/>
              </a:rPr>
              <a:t>blooded if that person was born by 1950, in the Marianas, and was a citizen of the Trust Territory of the Pacific Islands.</a:t>
            </a:r>
          </a:p>
          <a:p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Should the CNMI Legislature amend Article 12, Section 4 so that any persons with some degree of Chamorro blood or Carolinian blood would be considered a Northern Marianas descent?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What are people’s perspectives about Article 12: Section 4?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Who will be affected most by the amendment of Article 12?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Schedule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240280"/>
          <a:ext cx="8077200" cy="4084321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62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Bodoni MT" pitchFamily="18" charset="0"/>
                          <a:ea typeface="Calibri"/>
                        </a:rPr>
                        <a:t>ACTION</a:t>
                      </a:r>
                      <a:endParaRPr lang="en-US" sz="1600" dirty="0">
                        <a:latin typeface="Bodoni MT" pitchFamily="18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Bodoni MT" pitchFamily="18" charset="0"/>
                          <a:ea typeface="Calibri"/>
                        </a:rPr>
                        <a:t>DATE</a:t>
                      </a:r>
                      <a:endParaRPr lang="en-US" sz="1600">
                        <a:latin typeface="Bodoni MT" pitchFamily="18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Bodoni MT" pitchFamily="18" charset="0"/>
                          <a:ea typeface="Calibri"/>
                        </a:rPr>
                        <a:t>Survey</a:t>
                      </a:r>
                      <a:r>
                        <a:rPr lang="en-US" sz="1600" baseline="0" dirty="0" smtClean="0">
                          <a:latin typeface="Bodoni MT" pitchFamily="18" charset="0"/>
                          <a:ea typeface="Calibri"/>
                        </a:rPr>
                        <a:t> </a:t>
                      </a:r>
                      <a:r>
                        <a:rPr lang="en-US" sz="1600" dirty="0" smtClean="0">
                          <a:latin typeface="Bodoni MT" pitchFamily="18" charset="0"/>
                          <a:ea typeface="Calibri"/>
                        </a:rPr>
                        <a:t>questions </a:t>
                      </a:r>
                      <a:r>
                        <a:rPr lang="en-US" sz="1600" dirty="0">
                          <a:latin typeface="Bodoni MT" pitchFamily="18" charset="0"/>
                          <a:ea typeface="Calibri"/>
                        </a:rPr>
                        <a:t>approved by instructor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doni MT" pitchFamily="18" charset="0"/>
                          <a:ea typeface="Calibri"/>
                        </a:rPr>
                        <a:t>July 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Bodoni MT" pitchFamily="18" charset="0"/>
                          <a:ea typeface="Calibri"/>
                        </a:rPr>
                        <a:t>Surveys distributed</a:t>
                      </a:r>
                      <a:endParaRPr lang="en-US" sz="1600" dirty="0">
                        <a:latin typeface="Bodoni MT" pitchFamily="18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doni MT" pitchFamily="18" charset="0"/>
                          <a:ea typeface="Calibri"/>
                        </a:rPr>
                        <a:t>July 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Bodoni MT" pitchFamily="18" charset="0"/>
                          <a:ea typeface="Calibri"/>
                        </a:rPr>
                        <a:t>Surveys </a:t>
                      </a:r>
                      <a:r>
                        <a:rPr lang="en-US" sz="1600" baseline="0" dirty="0" smtClean="0">
                          <a:latin typeface="Bodoni MT" pitchFamily="18" charset="0"/>
                          <a:ea typeface="Calibri"/>
                        </a:rPr>
                        <a:t>collected</a:t>
                      </a:r>
                      <a:endParaRPr lang="en-US" sz="1600" dirty="0">
                        <a:latin typeface="Bodoni MT" pitchFamily="18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doni MT" pitchFamily="18" charset="0"/>
                          <a:ea typeface="Calibri"/>
                        </a:rPr>
                        <a:t>July 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Bodoni MT" pitchFamily="18" charset="0"/>
                          <a:ea typeface="Calibri"/>
                        </a:rPr>
                        <a:t>Attempted to interview </a:t>
                      </a:r>
                      <a:r>
                        <a:rPr lang="en-US" sz="1600" dirty="0">
                          <a:latin typeface="Bodoni MT" pitchFamily="18" charset="0"/>
                          <a:ea typeface="Calibri"/>
                        </a:rPr>
                        <a:t>government official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doni MT" pitchFamily="18" charset="0"/>
                          <a:ea typeface="Calibri"/>
                        </a:rPr>
                        <a:t>July 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doni MT" pitchFamily="18" charset="0"/>
                          <a:ea typeface="Calibri"/>
                        </a:rPr>
                        <a:t>Analyze data/ Finalize paper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doni MT" pitchFamily="18" charset="0"/>
                          <a:ea typeface="Calibri"/>
                        </a:rPr>
                        <a:t>July </a:t>
                      </a:r>
                      <a:r>
                        <a:rPr lang="en-US" sz="1600" dirty="0" smtClean="0">
                          <a:latin typeface="Bodoni MT" pitchFamily="18" charset="0"/>
                          <a:ea typeface="Calibri"/>
                        </a:rPr>
                        <a:t>19-29</a:t>
                      </a:r>
                      <a:endParaRPr lang="en-US" sz="1600" dirty="0">
                        <a:latin typeface="Bodoni MT" pitchFamily="18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doni MT" pitchFamily="18" charset="0"/>
                          <a:ea typeface="Calibri"/>
                        </a:rPr>
                        <a:t>Presentation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doni MT" pitchFamily="18" charset="0"/>
                          <a:ea typeface="Calibri"/>
                        </a:rPr>
                        <a:t>Final 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10200" cy="43251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Surveys: Formal Surveys</a:t>
            </a:r>
          </a:p>
          <a:p>
            <a:pPr algn="r">
              <a:buNone/>
            </a:pPr>
            <a:r>
              <a:rPr lang="en-US" b="1" dirty="0" smtClean="0"/>
              <a:t>20 responses:</a:t>
            </a:r>
          </a:p>
          <a:p>
            <a:pPr algn="r">
              <a:buNone/>
            </a:pPr>
            <a:endParaRPr lang="en-US" b="1" dirty="0" smtClean="0"/>
          </a:p>
          <a:p>
            <a:r>
              <a:rPr lang="en-US" dirty="0" smtClean="0"/>
              <a:t>4 land owners</a:t>
            </a:r>
          </a:p>
          <a:p>
            <a:r>
              <a:rPr lang="en-US" dirty="0" smtClean="0"/>
              <a:t>3 non-land owners</a:t>
            </a:r>
          </a:p>
          <a:p>
            <a:r>
              <a:rPr lang="en-US" dirty="0" smtClean="0"/>
              <a:t>3 lease owner</a:t>
            </a:r>
          </a:p>
          <a:p>
            <a:r>
              <a:rPr lang="en-US" dirty="0" smtClean="0"/>
              <a:t>1 government official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3400" y="2667000"/>
            <a:ext cx="480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3 between the ages 20-30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3 between the ages 30-50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3 between the ages and 50+</a:t>
            </a:r>
          </a:p>
          <a:p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5029200"/>
            <a:ext cx="8229600" cy="72237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ungsuh" pitchFamily="18" charset="-127"/>
                <a:ea typeface="Gungsuh" pitchFamily="18" charset="-127"/>
              </a:rPr>
              <a:t>Questions were based on whether the amending of Article 12, Section 4 will affect the economy and culture in the CNMI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ANALYSIS/FINDINGS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initial findings suggest that majority of the results are against Article 12, the most informed </a:t>
            </a:r>
            <a:r>
              <a:rPr lang="en-US" dirty="0" smtClean="0"/>
              <a:t>and </a:t>
            </a:r>
            <a:r>
              <a:rPr lang="en-US" dirty="0" smtClean="0"/>
              <a:t>the </a:t>
            </a:r>
            <a:r>
              <a:rPr lang="en-US" dirty="0" smtClean="0"/>
              <a:t>most affected </a:t>
            </a:r>
            <a:r>
              <a:rPr lang="en-US" dirty="0" smtClean="0"/>
              <a:t>by </a:t>
            </a:r>
            <a:r>
              <a:rPr lang="en-US" dirty="0" smtClean="0"/>
              <a:t>Article 12 was the age group </a:t>
            </a:r>
            <a:r>
              <a:rPr lang="en-US" dirty="0" smtClean="0"/>
              <a:t>twenty-thirty, </a:t>
            </a:r>
            <a:r>
              <a:rPr lang="en-US" dirty="0" smtClean="0"/>
              <a:t>and the remaining participants remained neutral to the subject.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58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TRENDS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488"/>
            <a:ext cx="8229600" cy="5087112"/>
          </a:xfrm>
        </p:spPr>
        <p:txBody>
          <a:bodyPr/>
          <a:lstStyle/>
          <a:p>
            <a:r>
              <a:rPr lang="en-US" b="1" dirty="0" smtClean="0"/>
              <a:t>Qualifications: </a:t>
            </a:r>
            <a:r>
              <a:rPr lang="en-US" dirty="0" smtClean="0"/>
              <a:t>Anyone born in the CNMI with at least some degree of NMI decent, lived here for more than ten years, learns the history, and knows of the culture</a:t>
            </a:r>
          </a:p>
          <a:p>
            <a:endParaRPr lang="en-US" b="1" dirty="0" smtClean="0"/>
          </a:p>
          <a:p>
            <a:r>
              <a:rPr lang="en-US" dirty="0" smtClean="0"/>
              <a:t>14 islands, only 3 islands are inhabited</a:t>
            </a:r>
          </a:p>
          <a:p>
            <a:endParaRPr lang="en-US" dirty="0" smtClean="0"/>
          </a:p>
          <a:p>
            <a:r>
              <a:rPr lang="en-US" dirty="0" smtClean="0"/>
              <a:t>Already pays NMI taxes</a:t>
            </a:r>
          </a:p>
          <a:p>
            <a:endParaRPr lang="en-US" dirty="0" smtClean="0"/>
          </a:p>
          <a:p>
            <a:r>
              <a:rPr lang="en-US" dirty="0" smtClean="0"/>
              <a:t>Provides economic growth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TRENDS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25112"/>
          </a:xfrm>
        </p:spPr>
        <p:txBody>
          <a:bodyPr/>
          <a:lstStyle/>
          <a:p>
            <a:r>
              <a:rPr lang="en-US" dirty="0" smtClean="0"/>
              <a:t>Does not affect economy</a:t>
            </a:r>
          </a:p>
          <a:p>
            <a:endParaRPr lang="en-US" dirty="0" smtClean="0"/>
          </a:p>
          <a:p>
            <a:r>
              <a:rPr lang="en-US" dirty="0" smtClean="0"/>
              <a:t>Long term lease is sufficient time for investors</a:t>
            </a:r>
          </a:p>
          <a:p>
            <a:endParaRPr lang="en-US" dirty="0" smtClean="0"/>
          </a:p>
          <a:p>
            <a:r>
              <a:rPr lang="en-US" dirty="0" smtClean="0"/>
              <a:t>Negative impact on culture (No pure NMDs)</a:t>
            </a:r>
          </a:p>
          <a:p>
            <a:endParaRPr lang="en-US" dirty="0" smtClean="0"/>
          </a:p>
          <a:p>
            <a:r>
              <a:rPr lang="en-US" dirty="0" smtClean="0"/>
              <a:t>Destroy natural resources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00B050"/>
      </a:accent1>
      <a:accent2>
        <a:srgbClr val="6DAA2D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2289</TotalTime>
  <Words>433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Amending Article 12, Section 4 of the CNMI Constitution</vt:lpstr>
      <vt:lpstr>What is Article 12, Section 4?</vt:lpstr>
      <vt:lpstr>Research Question</vt:lpstr>
      <vt:lpstr>Schedule</vt:lpstr>
      <vt:lpstr>APPROACHES</vt:lpstr>
      <vt:lpstr>ANALYSIS/FINDINGS</vt:lpstr>
      <vt:lpstr>Slide 7</vt:lpstr>
      <vt:lpstr>TRENDS</vt:lpstr>
      <vt:lpstr>TRENDS</vt:lpstr>
      <vt:lpstr>SUCCESS and FUTURE RESEARCH</vt:lpstr>
      <vt:lpstr>WEAKNESS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Insurance</dc:creator>
  <cp:lastModifiedBy>Insurance</cp:lastModifiedBy>
  <cp:revision>31</cp:revision>
  <dcterms:created xsi:type="dcterms:W3CDTF">2014-07-29T11:57:32Z</dcterms:created>
  <dcterms:modified xsi:type="dcterms:W3CDTF">2014-07-31T03:28:07Z</dcterms:modified>
</cp:coreProperties>
</file>