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3"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12" autoAdjust="0"/>
    <p:restoredTop sz="94660"/>
  </p:normalViewPr>
  <p:slideViewPr>
    <p:cSldViewPr>
      <p:cViewPr varScale="1">
        <p:scale>
          <a:sx n="68" d="100"/>
          <a:sy n="68" d="100"/>
        </p:scale>
        <p:origin x="-150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D24B542-3481-4049-8144-B36399599246}" type="datetimeFigureOut">
              <a:rPr lang="en-US" smtClean="0"/>
              <a:pPr/>
              <a:t>12/3/2017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7E33DF0-2108-4E82-95D6-012834C6AD5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24B542-3481-4049-8144-B36399599246}"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33DF0-2108-4E82-95D6-012834C6AD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24B542-3481-4049-8144-B36399599246}"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33DF0-2108-4E82-95D6-012834C6AD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D24B542-3481-4049-8144-B36399599246}" type="datetimeFigureOut">
              <a:rPr lang="en-US" smtClean="0"/>
              <a:pPr/>
              <a:t>12/3/2017</a:t>
            </a:fld>
            <a:endParaRPr lang="en-US"/>
          </a:p>
        </p:txBody>
      </p:sp>
      <p:sp>
        <p:nvSpPr>
          <p:cNvPr id="9" name="Slide Number Placeholder 8"/>
          <p:cNvSpPr>
            <a:spLocks noGrp="1"/>
          </p:cNvSpPr>
          <p:nvPr>
            <p:ph type="sldNum" sz="quarter" idx="15"/>
          </p:nvPr>
        </p:nvSpPr>
        <p:spPr/>
        <p:txBody>
          <a:bodyPr rtlCol="0"/>
          <a:lstStyle/>
          <a:p>
            <a:fld id="{47E33DF0-2108-4E82-95D6-012834C6AD5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D24B542-3481-4049-8144-B36399599246}" type="datetimeFigureOut">
              <a:rPr lang="en-US" smtClean="0"/>
              <a:pPr/>
              <a:t>12/3/2017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7E33DF0-2108-4E82-95D6-012834C6AD5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D24B542-3481-4049-8144-B36399599246}" type="datetimeFigureOut">
              <a:rPr lang="en-US" smtClean="0"/>
              <a:pPr/>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33DF0-2108-4E82-95D6-012834C6AD5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D24B542-3481-4049-8144-B36399599246}" type="datetimeFigureOut">
              <a:rPr lang="en-US" smtClean="0"/>
              <a:pPr/>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E33DF0-2108-4E82-95D6-012834C6AD5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D24B542-3481-4049-8144-B36399599246}" type="datetimeFigureOut">
              <a:rPr lang="en-US" smtClean="0"/>
              <a:pPr/>
              <a:t>12/3/2017</a:t>
            </a:fld>
            <a:endParaRPr lang="en-US"/>
          </a:p>
        </p:txBody>
      </p:sp>
      <p:sp>
        <p:nvSpPr>
          <p:cNvPr id="7" name="Slide Number Placeholder 6"/>
          <p:cNvSpPr>
            <a:spLocks noGrp="1"/>
          </p:cNvSpPr>
          <p:nvPr>
            <p:ph type="sldNum" sz="quarter" idx="11"/>
          </p:nvPr>
        </p:nvSpPr>
        <p:spPr/>
        <p:txBody>
          <a:bodyPr rtlCol="0"/>
          <a:lstStyle/>
          <a:p>
            <a:fld id="{47E33DF0-2108-4E82-95D6-012834C6AD5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4B542-3481-4049-8144-B36399599246}" type="datetimeFigureOut">
              <a:rPr lang="en-US" smtClean="0"/>
              <a:pPr/>
              <a:t>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E33DF0-2108-4E82-95D6-012834C6AD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D24B542-3481-4049-8144-B36399599246}" type="datetimeFigureOut">
              <a:rPr lang="en-US" smtClean="0"/>
              <a:pPr/>
              <a:t>12/3/2017</a:t>
            </a:fld>
            <a:endParaRPr lang="en-US"/>
          </a:p>
        </p:txBody>
      </p:sp>
      <p:sp>
        <p:nvSpPr>
          <p:cNvPr id="22" name="Slide Number Placeholder 21"/>
          <p:cNvSpPr>
            <a:spLocks noGrp="1"/>
          </p:cNvSpPr>
          <p:nvPr>
            <p:ph type="sldNum" sz="quarter" idx="15"/>
          </p:nvPr>
        </p:nvSpPr>
        <p:spPr/>
        <p:txBody>
          <a:bodyPr rtlCol="0"/>
          <a:lstStyle/>
          <a:p>
            <a:fld id="{47E33DF0-2108-4E82-95D6-012834C6AD5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D24B542-3481-4049-8144-B36399599246}" type="datetimeFigureOut">
              <a:rPr lang="en-US" smtClean="0"/>
              <a:pPr/>
              <a:t>12/3/2017</a:t>
            </a:fld>
            <a:endParaRPr lang="en-US"/>
          </a:p>
        </p:txBody>
      </p:sp>
      <p:sp>
        <p:nvSpPr>
          <p:cNvPr id="18" name="Slide Number Placeholder 17"/>
          <p:cNvSpPr>
            <a:spLocks noGrp="1"/>
          </p:cNvSpPr>
          <p:nvPr>
            <p:ph type="sldNum" sz="quarter" idx="11"/>
          </p:nvPr>
        </p:nvSpPr>
        <p:spPr/>
        <p:txBody>
          <a:bodyPr rtlCol="0"/>
          <a:lstStyle/>
          <a:p>
            <a:fld id="{47E33DF0-2108-4E82-95D6-012834C6AD5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D24B542-3481-4049-8144-B36399599246}" type="datetimeFigureOut">
              <a:rPr lang="en-US" smtClean="0"/>
              <a:pPr/>
              <a:t>12/3/2017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7E33DF0-2108-4E82-95D6-012834C6AD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latin typeface="Felix Titling" pitchFamily="82" charset="0"/>
                <a:ea typeface="Malgun Gothic Semilight" pitchFamily="34" charset="-128"/>
                <a:cs typeface="Malgun Gothic Semilight" pitchFamily="34" charset="-128"/>
              </a:rPr>
              <a:t>The </a:t>
            </a:r>
            <a:r>
              <a:rPr lang="en-US" sz="8800" dirty="0" err="1" smtClean="0">
                <a:latin typeface="Felix Titling" pitchFamily="82" charset="0"/>
                <a:ea typeface="Malgun Gothic Semilight" pitchFamily="34" charset="-128"/>
                <a:cs typeface="Malgun Gothic Semilight" pitchFamily="34" charset="-128"/>
              </a:rPr>
              <a:t>cw</a:t>
            </a:r>
            <a:r>
              <a:rPr lang="en-US" sz="8800" dirty="0" smtClean="0">
                <a:latin typeface="Felix Titling" pitchFamily="82" charset="0"/>
                <a:ea typeface="Malgun Gothic Semilight" pitchFamily="34" charset="-128"/>
                <a:cs typeface="Malgun Gothic Semilight" pitchFamily="34" charset="-128"/>
              </a:rPr>
              <a:t> cap</a:t>
            </a:r>
            <a:endParaRPr lang="en-US" sz="8800" dirty="0">
              <a:latin typeface="Felix Titling" pitchFamily="82" charset="0"/>
              <a:ea typeface="Malgun Gothic Semilight" pitchFamily="34" charset="-128"/>
              <a:cs typeface="Malgun Gothic Semilight" pitchFamily="34" charset="-128"/>
            </a:endParaRPr>
          </a:p>
        </p:txBody>
      </p:sp>
      <p:sp>
        <p:nvSpPr>
          <p:cNvPr id="3" name="Subtitle 2"/>
          <p:cNvSpPr>
            <a:spLocks noGrp="1"/>
          </p:cNvSpPr>
          <p:nvPr>
            <p:ph type="subTitle" idx="1"/>
          </p:nvPr>
        </p:nvSpPr>
        <p:spPr/>
        <p:txBody>
          <a:bodyPr>
            <a:normAutofit/>
          </a:bodyPr>
          <a:lstStyle/>
          <a:p>
            <a:r>
              <a:rPr lang="en-US" sz="2400" dirty="0" smtClean="0">
                <a:latin typeface="Arial Narrow" pitchFamily="34" charset="0"/>
              </a:rPr>
              <a:t>Alyssa Nicole R. </a:t>
            </a:r>
            <a:r>
              <a:rPr lang="en-US" sz="2400" dirty="0" err="1" smtClean="0">
                <a:latin typeface="Arial Narrow" pitchFamily="34" charset="0"/>
              </a:rPr>
              <a:t>Legaspi</a:t>
            </a:r>
            <a:endParaRPr lang="en-US" sz="2400" dirty="0" smtClean="0">
              <a:latin typeface="Arial Narrow" pitchFamily="34" charset="0"/>
            </a:endParaRPr>
          </a:p>
          <a:p>
            <a:r>
              <a:rPr lang="en-US" sz="2400" dirty="0" smtClean="0">
                <a:latin typeface="Arial Narrow" pitchFamily="34" charset="0"/>
              </a:rPr>
              <a:t>EN 202-01 Dr. Kimberly Bunts</a:t>
            </a:r>
            <a:endParaRPr lang="en-US" sz="2400" dirty="0">
              <a:latin typeface="Arial Narrow"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228600"/>
            <a:ext cx="7467600" cy="6096000"/>
          </a:xfrm>
        </p:spPr>
        <p:txBody>
          <a:bodyPr>
            <a:normAutofit/>
          </a:bodyPr>
          <a:lstStyle/>
          <a:p>
            <a:pPr>
              <a:buFont typeface="Wingdings" pitchFamily="2" charset="2"/>
              <a:buChar char="§"/>
            </a:pPr>
            <a:r>
              <a:rPr lang="en-US" sz="4000" dirty="0" smtClean="0">
                <a:solidFill>
                  <a:schemeClr val="tx2">
                    <a:lumMod val="75000"/>
                  </a:schemeClr>
                </a:solidFill>
                <a:latin typeface="Arial Narrow" pitchFamily="34" charset="0"/>
              </a:rPr>
              <a:t>Primary Question:  </a:t>
            </a:r>
            <a:r>
              <a:rPr lang="en-US" sz="4000" dirty="0" smtClean="0">
                <a:latin typeface="Arial Narrow" pitchFamily="34" charset="0"/>
              </a:rPr>
              <a:t>What is the CW Cap Impact in the Hospitality and Medical Industry in the CNMI?</a:t>
            </a:r>
          </a:p>
          <a:p>
            <a:pPr>
              <a:buFont typeface="Wingdings" pitchFamily="2" charset="2"/>
              <a:buChar char="§"/>
            </a:pPr>
            <a:endParaRPr lang="en-US" sz="4000" dirty="0" smtClean="0">
              <a:latin typeface="Arial Narrow" pitchFamily="34" charset="0"/>
            </a:endParaRPr>
          </a:p>
          <a:p>
            <a:pPr>
              <a:buFont typeface="Wingdings" pitchFamily="2" charset="2"/>
              <a:buChar char="§"/>
            </a:pPr>
            <a:r>
              <a:rPr lang="en-US" sz="4000" dirty="0" smtClean="0">
                <a:solidFill>
                  <a:schemeClr val="tx2">
                    <a:lumMod val="75000"/>
                  </a:schemeClr>
                </a:solidFill>
                <a:latin typeface="Arial Narrow" pitchFamily="34" charset="0"/>
              </a:rPr>
              <a:t>Secondary Question: </a:t>
            </a:r>
            <a:r>
              <a:rPr lang="en-US" sz="4000" dirty="0" smtClean="0">
                <a:latin typeface="Arial Narrow" pitchFamily="34" charset="0"/>
              </a:rPr>
              <a:t>What are the possible alternatives/ solutions in dealing with the issue? </a:t>
            </a:r>
          </a:p>
          <a:p>
            <a:pPr>
              <a:buFont typeface="Wingdings" pitchFamily="2" charset="2"/>
              <a:buChar cha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6172200"/>
          </a:xfrm>
        </p:spPr>
        <p:txBody>
          <a:bodyPr>
            <a:normAutofit fontScale="85000" lnSpcReduction="20000"/>
          </a:bodyPr>
          <a:lstStyle/>
          <a:p>
            <a:pPr algn="ctr">
              <a:buNone/>
            </a:pPr>
            <a:r>
              <a:rPr lang="en-US" sz="3300" dirty="0" smtClean="0">
                <a:solidFill>
                  <a:srgbClr val="6600FF"/>
                </a:solidFill>
                <a:latin typeface="Arial Narrow" pitchFamily="34" charset="0"/>
              </a:rPr>
              <a:t>Steps done for this research study</a:t>
            </a:r>
          </a:p>
          <a:p>
            <a:pPr marL="457200" indent="-457200"/>
            <a:r>
              <a:rPr lang="en-US" dirty="0" smtClean="0">
                <a:solidFill>
                  <a:schemeClr val="tx2">
                    <a:lumMod val="75000"/>
                  </a:schemeClr>
                </a:solidFill>
                <a:latin typeface="Arial Narrow" pitchFamily="34" charset="0"/>
              </a:rPr>
              <a:t>Brainstorm</a:t>
            </a:r>
          </a:p>
          <a:p>
            <a:pPr marL="457200" indent="-457200"/>
            <a:r>
              <a:rPr lang="en-US" dirty="0" smtClean="0">
                <a:solidFill>
                  <a:schemeClr val="tx2">
                    <a:lumMod val="75000"/>
                  </a:schemeClr>
                </a:solidFill>
                <a:latin typeface="Arial Narrow" pitchFamily="34" charset="0"/>
              </a:rPr>
              <a:t>Conducted a survey </a:t>
            </a:r>
          </a:p>
          <a:p>
            <a:pPr marL="457200" indent="-457200">
              <a:buNone/>
            </a:pPr>
            <a:r>
              <a:rPr lang="en-US" dirty="0" smtClean="0">
                <a:latin typeface="Arial Narrow" pitchFamily="34" charset="0"/>
              </a:rPr>
              <a:t>-consisted of 10 questions with the intent to collect </a:t>
            </a:r>
            <a:r>
              <a:rPr lang="en-US" dirty="0" smtClean="0">
                <a:latin typeface="Arial Narrow" pitchFamily="34" charset="0"/>
              </a:rPr>
              <a:t>opinions </a:t>
            </a:r>
            <a:r>
              <a:rPr lang="en-US" dirty="0" smtClean="0">
                <a:latin typeface="Arial Narrow" pitchFamily="34" charset="0"/>
              </a:rPr>
              <a:t>on the CW cap. </a:t>
            </a:r>
          </a:p>
          <a:p>
            <a:pPr marL="457200" indent="-457200">
              <a:buNone/>
            </a:pPr>
            <a:r>
              <a:rPr lang="en-US" dirty="0" smtClean="0">
                <a:latin typeface="Arial Narrow" pitchFamily="34" charset="0"/>
              </a:rPr>
              <a:t>-included a demographic </a:t>
            </a:r>
            <a:r>
              <a:rPr lang="en-US" dirty="0" smtClean="0">
                <a:latin typeface="Arial Narrow" pitchFamily="34" charset="0"/>
              </a:rPr>
              <a:t>question: What </a:t>
            </a:r>
            <a:r>
              <a:rPr lang="en-US" dirty="0" smtClean="0">
                <a:latin typeface="Arial Narrow" pitchFamily="34" charset="0"/>
              </a:rPr>
              <a:t>is your age and nationality</a:t>
            </a:r>
            <a:r>
              <a:rPr lang="en-US" dirty="0" smtClean="0">
                <a:latin typeface="Arial Narrow" pitchFamily="34" charset="0"/>
              </a:rPr>
              <a:t>?</a:t>
            </a:r>
            <a:endParaRPr lang="en-US" dirty="0" smtClean="0">
              <a:latin typeface="Arial Narrow" pitchFamily="34" charset="0"/>
            </a:endParaRPr>
          </a:p>
          <a:p>
            <a:pPr marL="457200" indent="-457200">
              <a:buNone/>
            </a:pPr>
            <a:r>
              <a:rPr lang="en-US" dirty="0" smtClean="0">
                <a:latin typeface="Arial Narrow" pitchFamily="34" charset="0"/>
              </a:rPr>
              <a:t>-close ended questions such as: </a:t>
            </a:r>
            <a:r>
              <a:rPr lang="en-US" dirty="0" smtClean="0">
                <a:latin typeface="Arial Narrow" pitchFamily="34" charset="0"/>
              </a:rPr>
              <a:t>Do </a:t>
            </a:r>
            <a:r>
              <a:rPr lang="en-US" dirty="0" smtClean="0">
                <a:latin typeface="Arial Narrow" pitchFamily="34" charset="0"/>
              </a:rPr>
              <a:t>you have any family member or friends that have been affected by this issue? (yes or no</a:t>
            </a:r>
            <a:r>
              <a:rPr lang="en-US" dirty="0" smtClean="0">
                <a:latin typeface="Arial Narrow" pitchFamily="34" charset="0"/>
              </a:rPr>
              <a:t>); </a:t>
            </a:r>
            <a:r>
              <a:rPr lang="en-US" dirty="0" smtClean="0">
                <a:latin typeface="Arial Narrow" pitchFamily="34" charset="0"/>
              </a:rPr>
              <a:t>How do you forecast the outlook of the CNMI in the year 2019? (blooming economy, declining economy or remains similar)</a:t>
            </a:r>
          </a:p>
          <a:p>
            <a:pPr marL="457200" indent="-457200">
              <a:buNone/>
            </a:pPr>
            <a:r>
              <a:rPr lang="en-US" dirty="0" smtClean="0">
                <a:latin typeface="Arial Narrow" pitchFamily="34" charset="0"/>
              </a:rPr>
              <a:t>-open ended questions such as: </a:t>
            </a:r>
            <a:r>
              <a:rPr lang="en-US" dirty="0" smtClean="0">
                <a:latin typeface="Arial Narrow" pitchFamily="34" charset="0"/>
              </a:rPr>
              <a:t>What </a:t>
            </a:r>
            <a:r>
              <a:rPr lang="en-US" dirty="0" smtClean="0">
                <a:latin typeface="Arial Narrow" pitchFamily="34" charset="0"/>
              </a:rPr>
              <a:t>do you think will be the effect of this issue in the Hospitality industry?, What do you think will be the effect of this issue in the Medical industry? And Should there be a naturalization pathway for the long term contract workers? Yes? No? Explain your reasoning</a:t>
            </a:r>
            <a:r>
              <a:rPr lang="en-US" dirty="0" smtClean="0">
                <a:latin typeface="Arial Narrow" pitchFamily="34" charset="0"/>
              </a:rPr>
              <a:t>.</a:t>
            </a:r>
            <a:endParaRPr lang="en-US" dirty="0" smtClean="0">
              <a:latin typeface="Arial Narrow" pitchFamily="34" charset="0"/>
            </a:endParaRPr>
          </a:p>
          <a:p>
            <a:pPr marL="457200" indent="-457200">
              <a:buNone/>
            </a:pPr>
            <a:r>
              <a:rPr lang="en-US" dirty="0" smtClean="0">
                <a:latin typeface="Arial Narrow" pitchFamily="34" charset="0"/>
              </a:rPr>
              <a:t>(posted </a:t>
            </a:r>
            <a:r>
              <a:rPr lang="en-US" dirty="0" smtClean="0">
                <a:latin typeface="Arial Narrow" pitchFamily="34" charset="0"/>
              </a:rPr>
              <a:t>on </a:t>
            </a:r>
            <a:r>
              <a:rPr lang="en-US" dirty="0" smtClean="0">
                <a:latin typeface="Arial Narrow" pitchFamily="34" charset="0"/>
              </a:rPr>
              <a:t>survey monkey.com, were handed out to people at NMC mainly college students &amp; people outside of the college to random people coming from various cultures)</a:t>
            </a:r>
          </a:p>
          <a:p>
            <a:pPr marL="457200" indent="-457200">
              <a:buNone/>
            </a:pPr>
            <a:r>
              <a:rPr lang="en-US" dirty="0" smtClean="0">
                <a:latin typeface="Arial Narrow" pitchFamily="34" charset="0"/>
              </a:rPr>
              <a:t>-total of 42</a:t>
            </a:r>
          </a:p>
          <a:p>
            <a:pPr marL="457200" indent="-457200">
              <a:buNone/>
            </a:pPr>
            <a:r>
              <a:rPr lang="en-US" dirty="0" smtClean="0">
                <a:latin typeface="Arial Narrow" pitchFamily="34" charset="0"/>
              </a:rPr>
              <a:t>36 Females Ages 17-60 Filipino/Chamorro/ American/Asians</a:t>
            </a:r>
          </a:p>
          <a:p>
            <a:pPr marL="457200" indent="-457200">
              <a:buNone/>
            </a:pPr>
            <a:r>
              <a:rPr lang="en-US" dirty="0" smtClean="0">
                <a:latin typeface="Arial Narrow" pitchFamily="34" charset="0"/>
              </a:rPr>
              <a:t>6 Males Ages 19-71 Filipino/ Chamorro/ American/ Asians</a:t>
            </a:r>
          </a:p>
          <a:p>
            <a:pPr>
              <a:buNone/>
            </a:pP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2400"/>
            <a:ext cx="7467600" cy="6324600"/>
          </a:xfrm>
        </p:spPr>
        <p:txBody>
          <a:bodyPr/>
          <a:lstStyle/>
          <a:p>
            <a:pPr marL="457200" indent="-457200"/>
            <a:r>
              <a:rPr lang="en-US" sz="2000" dirty="0" smtClean="0">
                <a:solidFill>
                  <a:schemeClr val="tx2">
                    <a:lumMod val="75000"/>
                  </a:schemeClr>
                </a:solidFill>
                <a:latin typeface="Arial Narrow" pitchFamily="34" charset="0"/>
              </a:rPr>
              <a:t>Interviewed/ emailed experts</a:t>
            </a:r>
          </a:p>
          <a:p>
            <a:pPr marL="457200" indent="-457200">
              <a:buNone/>
            </a:pPr>
            <a:r>
              <a:rPr lang="en-US" sz="2000" dirty="0" smtClean="0">
                <a:latin typeface="Arial Narrow" pitchFamily="34" charset="0"/>
              </a:rPr>
              <a:t>-letters were sent out via email to the chief executive officer of the CHC, the general consul of the Philippines, USCIS, the CNMI Dpt. of Labor and the governor.</a:t>
            </a:r>
          </a:p>
          <a:p>
            <a:pPr marL="457200" indent="-457200">
              <a:buNone/>
            </a:pPr>
            <a:r>
              <a:rPr lang="en-US" sz="2000" dirty="0" smtClean="0">
                <a:latin typeface="Arial Narrow" pitchFamily="34" charset="0"/>
              </a:rPr>
              <a:t>-only one responded (executive officer of the CHC)</a:t>
            </a:r>
          </a:p>
          <a:p>
            <a:pPr marL="457200" indent="-457200">
              <a:buNone/>
            </a:pPr>
            <a:r>
              <a:rPr lang="en-US" sz="2000" dirty="0" smtClean="0">
                <a:latin typeface="Arial Narrow" pitchFamily="34" charset="0"/>
              </a:rPr>
              <a:t>-letters were also sent out to the HR of hotels like World Resort, COP and PIC </a:t>
            </a:r>
          </a:p>
          <a:p>
            <a:pPr marL="457200" indent="-457200">
              <a:buNone/>
            </a:pPr>
            <a:r>
              <a:rPr lang="en-US" sz="2000" dirty="0" smtClean="0">
                <a:latin typeface="Arial Narrow" pitchFamily="34" charset="0"/>
              </a:rPr>
              <a:t>-collected information from people that work in the Hospitality and the Medical industry</a:t>
            </a:r>
          </a:p>
          <a:p>
            <a:pPr marL="457200" indent="-457200">
              <a:buNone/>
            </a:pPr>
            <a:r>
              <a:rPr lang="en-US" sz="2000" dirty="0" smtClean="0">
                <a:latin typeface="Arial Narrow" pitchFamily="34" charset="0"/>
              </a:rPr>
              <a:t>Example Questions: </a:t>
            </a:r>
          </a:p>
          <a:p>
            <a:pPr marL="457200" indent="-457200">
              <a:buAutoNum type="arabicPeriod"/>
            </a:pPr>
            <a:r>
              <a:rPr lang="en-US" sz="2000" dirty="0" smtClean="0">
                <a:latin typeface="Arial Narrow" pitchFamily="34" charset="0"/>
              </a:rPr>
              <a:t>What is the </a:t>
            </a:r>
            <a:r>
              <a:rPr lang="en-US" sz="2000" dirty="0" smtClean="0">
                <a:latin typeface="Arial Narrow" pitchFamily="34" charset="0"/>
              </a:rPr>
              <a:t>current statistics </a:t>
            </a:r>
            <a:r>
              <a:rPr lang="en-US" sz="2000" dirty="0" smtClean="0">
                <a:latin typeface="Arial Narrow" pitchFamily="34" charset="0"/>
              </a:rPr>
              <a:t>of the CW nurses before and after the CW cap? </a:t>
            </a:r>
          </a:p>
          <a:p>
            <a:pPr marL="457200" indent="-457200">
              <a:buAutoNum type="arabicPeriod"/>
            </a:pPr>
            <a:r>
              <a:rPr lang="en-US" sz="2000" dirty="0" smtClean="0">
                <a:latin typeface="Arial Narrow" pitchFamily="34" charset="0"/>
              </a:rPr>
              <a:t> How has the CW cap affected the Medical/ Hospitality industry so far?</a:t>
            </a:r>
          </a:p>
          <a:p>
            <a:pPr marL="457200" indent="-457200">
              <a:buAutoNum type="arabicPeriod"/>
            </a:pPr>
            <a:r>
              <a:rPr lang="en-US" sz="2000" dirty="0" smtClean="0">
                <a:latin typeface="Arial Narrow" pitchFamily="34" charset="0"/>
              </a:rPr>
              <a:t>What is your honest opinion on this issue?</a:t>
            </a:r>
          </a:p>
          <a:p>
            <a:pPr marL="457200" indent="-457200">
              <a:buAutoNum type="arabicPeriod"/>
            </a:pPr>
            <a:r>
              <a:rPr lang="en-US" sz="2000" dirty="0" smtClean="0">
                <a:latin typeface="Arial Narrow" pitchFamily="34" charset="0"/>
              </a:rPr>
              <a:t>Do you have any set plan for the upcoming year of 2019?</a:t>
            </a:r>
          </a:p>
          <a:p>
            <a:pPr marL="457200" indent="-457200"/>
            <a:r>
              <a:rPr lang="en-US" sz="2000" dirty="0" smtClean="0">
                <a:solidFill>
                  <a:schemeClr val="tx2">
                    <a:lumMod val="75000"/>
                  </a:schemeClr>
                </a:solidFill>
                <a:latin typeface="Arial Narrow" pitchFamily="34" charset="0"/>
              </a:rPr>
              <a:t>Analyzed all the data gathered </a:t>
            </a:r>
          </a:p>
          <a:p>
            <a:pPr marL="457200" indent="-457200">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304800"/>
            <a:ext cx="7467600" cy="6096000"/>
          </a:xfrm>
        </p:spPr>
        <p:txBody>
          <a:bodyPr>
            <a:normAutofit fontScale="92500" lnSpcReduction="10000"/>
          </a:bodyPr>
          <a:lstStyle/>
          <a:p>
            <a:pPr>
              <a:buFont typeface="Wingdings" pitchFamily="2" charset="2"/>
              <a:buChar char="§"/>
            </a:pPr>
            <a:r>
              <a:rPr lang="en-US" dirty="0" smtClean="0">
                <a:solidFill>
                  <a:schemeClr val="tx2">
                    <a:lumMod val="75000"/>
                  </a:schemeClr>
                </a:solidFill>
                <a:latin typeface="Arial Narrow" pitchFamily="34" charset="0"/>
              </a:rPr>
              <a:t>Primary Question:  </a:t>
            </a:r>
            <a:r>
              <a:rPr lang="en-US" dirty="0" smtClean="0">
                <a:latin typeface="Arial Narrow" pitchFamily="34" charset="0"/>
              </a:rPr>
              <a:t>What is the CW Cap Impact in the Hospitality and Medical Industry in the CNMI?</a:t>
            </a:r>
          </a:p>
          <a:p>
            <a:pPr>
              <a:buNone/>
            </a:pPr>
            <a:r>
              <a:rPr lang="en-US" dirty="0" smtClean="0">
                <a:latin typeface="Arial Narrow" pitchFamily="34" charset="0"/>
              </a:rPr>
              <a:t>-The student researcher thinks that this issue is comparable to a </a:t>
            </a:r>
            <a:r>
              <a:rPr lang="en-US" dirty="0" smtClean="0">
                <a:latin typeface="Arial Narrow" pitchFamily="34" charset="0"/>
              </a:rPr>
              <a:t>domino effect</a:t>
            </a:r>
            <a:r>
              <a:rPr lang="en-US" dirty="0" smtClean="0">
                <a:latin typeface="Arial Narrow" pitchFamily="34" charset="0"/>
              </a:rPr>
              <a:t>; because the CW-1 cap affects foreign workers in the Hospitality and Medical </a:t>
            </a:r>
            <a:r>
              <a:rPr lang="en-US" dirty="0" smtClean="0">
                <a:latin typeface="Arial Narrow" pitchFamily="34" charset="0"/>
              </a:rPr>
              <a:t>industries therefore </a:t>
            </a:r>
            <a:r>
              <a:rPr lang="en-US" dirty="0" smtClean="0">
                <a:latin typeface="Arial Narrow" pitchFamily="34" charset="0"/>
              </a:rPr>
              <a:t>leading to the belief that this may negatively affect the CNMI</a:t>
            </a:r>
            <a:r>
              <a:rPr lang="en-US" dirty="0" smtClean="0">
                <a:latin typeface="Arial Narrow" pitchFamily="34" charset="0"/>
              </a:rPr>
              <a:t>.</a:t>
            </a:r>
          </a:p>
          <a:p>
            <a:pPr>
              <a:buNone/>
            </a:pPr>
            <a:r>
              <a:rPr lang="en-US" dirty="0" smtClean="0">
                <a:latin typeface="Arial Narrow" pitchFamily="34" charset="0"/>
              </a:rPr>
              <a:t>(positive/negative effect)</a:t>
            </a:r>
            <a:endParaRPr lang="en-US" dirty="0" smtClean="0">
              <a:latin typeface="Arial Narrow" pitchFamily="34" charset="0"/>
            </a:endParaRPr>
          </a:p>
          <a:p>
            <a:pPr>
              <a:buFont typeface="Wingdings" pitchFamily="2" charset="2"/>
              <a:buChar char="§"/>
            </a:pPr>
            <a:r>
              <a:rPr lang="en-US" dirty="0" smtClean="0">
                <a:solidFill>
                  <a:schemeClr val="tx2">
                    <a:lumMod val="75000"/>
                  </a:schemeClr>
                </a:solidFill>
                <a:latin typeface="Arial Narrow" pitchFamily="34" charset="0"/>
              </a:rPr>
              <a:t>Secondary Question: </a:t>
            </a:r>
            <a:r>
              <a:rPr lang="en-US" dirty="0" smtClean="0">
                <a:latin typeface="Arial Narrow" pitchFamily="34" charset="0"/>
              </a:rPr>
              <a:t>What are the possible alternatives/ solutions in dealing with the issue? </a:t>
            </a:r>
          </a:p>
          <a:p>
            <a:pPr>
              <a:buNone/>
            </a:pPr>
            <a:r>
              <a:rPr lang="en-US" dirty="0" smtClean="0">
                <a:latin typeface="Arial Narrow" pitchFamily="34" charset="0"/>
              </a:rPr>
              <a:t>-if </a:t>
            </a:r>
            <a:r>
              <a:rPr lang="en-US" dirty="0" smtClean="0">
                <a:latin typeface="Arial Narrow" pitchFamily="34" charset="0"/>
              </a:rPr>
              <a:t>the cap will completely be eliminated in the</a:t>
            </a:r>
          </a:p>
          <a:p>
            <a:pPr>
              <a:buNone/>
            </a:pPr>
            <a:r>
              <a:rPr lang="en-US" dirty="0" smtClean="0">
                <a:latin typeface="Arial Narrow" pitchFamily="34" charset="0"/>
              </a:rPr>
              <a:t>year 2019, many local workers will be obliged to step up in filling the positions needed. Many </a:t>
            </a:r>
            <a:r>
              <a:rPr lang="en-US" dirty="0" smtClean="0">
                <a:latin typeface="Arial Narrow" pitchFamily="34" charset="0"/>
              </a:rPr>
              <a:t>of them </a:t>
            </a:r>
            <a:r>
              <a:rPr lang="en-US" dirty="0" smtClean="0">
                <a:latin typeface="Arial Narrow" pitchFamily="34" charset="0"/>
              </a:rPr>
              <a:t>will actually be motivated to participate in job </a:t>
            </a:r>
            <a:r>
              <a:rPr lang="en-US" dirty="0" smtClean="0">
                <a:latin typeface="Arial Narrow" pitchFamily="34" charset="0"/>
              </a:rPr>
              <a:t>fairs, </a:t>
            </a:r>
            <a:r>
              <a:rPr lang="en-US" dirty="0" smtClean="0">
                <a:latin typeface="Arial Narrow" pitchFamily="34" charset="0"/>
              </a:rPr>
              <a:t>informal sessions or </a:t>
            </a:r>
            <a:r>
              <a:rPr lang="en-US" dirty="0" smtClean="0">
                <a:latin typeface="Arial Narrow" pitchFamily="34" charset="0"/>
              </a:rPr>
              <a:t>even acquire </a:t>
            </a:r>
            <a:r>
              <a:rPr lang="en-US" dirty="0" smtClean="0">
                <a:latin typeface="Arial Narrow" pitchFamily="34" charset="0"/>
              </a:rPr>
              <a:t>a degree within the field</a:t>
            </a:r>
            <a:r>
              <a:rPr lang="en-US" dirty="0" smtClean="0">
                <a:latin typeface="Arial Narrow" pitchFamily="34" charset="0"/>
              </a:rPr>
              <a:t>.</a:t>
            </a:r>
          </a:p>
          <a:p>
            <a:pPr>
              <a:buNone/>
            </a:pPr>
            <a:r>
              <a:rPr lang="en-US" dirty="0" smtClean="0">
                <a:latin typeface="Arial Narrow" pitchFamily="34" charset="0"/>
              </a:rPr>
              <a:t>-increase in cap given additional of 350 permits</a:t>
            </a:r>
            <a:r>
              <a:rPr lang="en-US" dirty="0" smtClean="0">
                <a:latin typeface="Arial Narrow" pitchFamily="34" charset="0"/>
              </a:rPr>
              <a:t>.</a:t>
            </a:r>
          </a:p>
          <a:p>
            <a:pPr>
              <a:buNone/>
            </a:pPr>
            <a:r>
              <a:rPr lang="en-US" dirty="0" smtClean="0">
                <a:latin typeface="Arial Narrow" pitchFamily="34" charset="0"/>
              </a:rPr>
              <a:t>-</a:t>
            </a:r>
            <a:r>
              <a:rPr lang="en-US" dirty="0" smtClean="0">
                <a:latin typeface="Arial Narrow" pitchFamily="34" charset="0"/>
              </a:rPr>
              <a:t>(H1B/B2) visa</a:t>
            </a:r>
            <a:endParaRPr lang="en-US" dirty="0" smtClean="0">
              <a:latin typeface="Arial Narrow" pitchFamily="34" charset="0"/>
            </a:endParaRPr>
          </a:p>
          <a:p>
            <a:pPr>
              <a:buNone/>
            </a:pPr>
            <a:r>
              <a:rPr lang="en-US" dirty="0" smtClean="0">
                <a:latin typeface="Arial Narrow" pitchFamily="34" charset="0"/>
              </a:rPr>
              <a:t>-green card </a:t>
            </a:r>
            <a:r>
              <a:rPr lang="en-US" dirty="0" smtClean="0">
                <a:latin typeface="Arial Narrow" pitchFamily="34" charset="0"/>
              </a:rPr>
              <a:t>for the long-term nurses</a:t>
            </a:r>
            <a:endParaRPr lang="en-US" dirty="0">
              <a:latin typeface="Arial Narrow"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467600" cy="6096000"/>
          </a:xfrm>
        </p:spPr>
        <p:txBody>
          <a:bodyPr>
            <a:normAutofit/>
          </a:bodyPr>
          <a:lstStyle/>
          <a:p>
            <a:pPr>
              <a:buNone/>
            </a:pPr>
            <a:r>
              <a:rPr lang="en-US" sz="2000" dirty="0" smtClean="0">
                <a:solidFill>
                  <a:schemeClr val="bg2">
                    <a:lumMod val="50000"/>
                  </a:schemeClr>
                </a:solidFill>
                <a:latin typeface="Arial Narrow" pitchFamily="34" charset="0"/>
              </a:rPr>
              <a:t>What was successful and what wasn’t? </a:t>
            </a:r>
          </a:p>
          <a:p>
            <a:pPr>
              <a:buNone/>
            </a:pPr>
            <a:r>
              <a:rPr lang="en-US" sz="2000" dirty="0" smtClean="0">
                <a:latin typeface="Arial Narrow" pitchFamily="34" charset="0"/>
              </a:rPr>
              <a:t>-The survey was successful and wasn’t at the same time. (got a lot of information, but I realized towards the end the information I got was based on foreign workers so it was biased)</a:t>
            </a:r>
          </a:p>
          <a:p>
            <a:pPr>
              <a:buNone/>
            </a:pPr>
            <a:r>
              <a:rPr lang="en-US" sz="2000" dirty="0" smtClean="0">
                <a:latin typeface="Arial Narrow" pitchFamily="34" charset="0"/>
              </a:rPr>
              <a:t>-Letters weren’t so successful as well because only 3 replied, but their replies had helpful information</a:t>
            </a:r>
          </a:p>
          <a:p>
            <a:pPr>
              <a:buNone/>
            </a:pPr>
            <a:r>
              <a:rPr lang="en-US" sz="2000" dirty="0" smtClean="0">
                <a:latin typeface="Arial Narrow" pitchFamily="34" charset="0"/>
              </a:rPr>
              <a:t>-Getting the statistics of foreign workers in the Hospitality industry was difficult due to confidentiality</a:t>
            </a:r>
          </a:p>
          <a:p>
            <a:pPr>
              <a:buNone/>
            </a:pPr>
            <a:r>
              <a:rPr lang="en-US" sz="2000" dirty="0" smtClean="0">
                <a:latin typeface="Arial Narrow" pitchFamily="34" charset="0"/>
              </a:rPr>
              <a:t>-Getting the statistics of foreign workers in the Medical Industry was fairly easy. </a:t>
            </a:r>
          </a:p>
          <a:p>
            <a:pPr>
              <a:buNone/>
            </a:pPr>
            <a:r>
              <a:rPr lang="en-US" sz="2000" dirty="0" smtClean="0">
                <a:latin typeface="Arial Narrow" pitchFamily="34" charset="0"/>
              </a:rPr>
              <a:t>-One of the findings is: that the average number of CHCC’s foreign nurses before the cap is </a:t>
            </a:r>
            <a:r>
              <a:rPr lang="en-US" sz="2000" u="sng" dirty="0" smtClean="0">
                <a:latin typeface="Arial Narrow" pitchFamily="34" charset="0"/>
              </a:rPr>
              <a:t>135</a:t>
            </a:r>
            <a:r>
              <a:rPr lang="en-US" sz="2000" dirty="0" smtClean="0">
                <a:latin typeface="Arial Narrow" pitchFamily="34" charset="0"/>
              </a:rPr>
              <a:t> and the same number remained almost the same after the cap.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7467600" cy="6245352"/>
          </a:xfrm>
        </p:spPr>
        <p:txBody>
          <a:bodyPr>
            <a:normAutofit/>
          </a:bodyPr>
          <a:lstStyle/>
          <a:p>
            <a:r>
              <a:rPr lang="en-US" sz="2000" dirty="0" smtClean="0">
                <a:solidFill>
                  <a:schemeClr val="bg2">
                    <a:lumMod val="50000"/>
                  </a:schemeClr>
                </a:solidFill>
                <a:latin typeface="Arial Narrow" pitchFamily="34" charset="0"/>
              </a:rPr>
              <a:t>Suggestions on improving the project</a:t>
            </a:r>
          </a:p>
          <a:p>
            <a:pPr marL="457200" indent="-457200">
              <a:buFont typeface="+mj-lt"/>
              <a:buAutoNum type="arabicPeriod"/>
            </a:pPr>
            <a:r>
              <a:rPr lang="en-US" sz="2000" dirty="0" smtClean="0">
                <a:latin typeface="Arial Narrow" pitchFamily="34" charset="0"/>
              </a:rPr>
              <a:t>Consider interviewing people that aren’t mostly foreign workers so results wouldn’t be vague</a:t>
            </a:r>
          </a:p>
          <a:p>
            <a:pPr marL="457200" indent="-457200">
              <a:buFont typeface="+mj-lt"/>
              <a:buAutoNum type="arabicPeriod"/>
            </a:pPr>
            <a:r>
              <a:rPr lang="en-US" sz="2000" dirty="0" smtClean="0">
                <a:latin typeface="Arial Narrow" pitchFamily="34" charset="0"/>
              </a:rPr>
              <a:t>Think “outside the box”(Not only focus on the negatives, but also the positive sides)</a:t>
            </a:r>
          </a:p>
          <a:p>
            <a:pPr marL="457200" indent="-457200">
              <a:buFont typeface="+mj-lt"/>
              <a:buAutoNum type="arabicPeriod"/>
            </a:pPr>
            <a:r>
              <a:rPr lang="en-US" sz="2000" dirty="0" smtClean="0">
                <a:latin typeface="Arial Narrow" pitchFamily="34" charset="0"/>
              </a:rPr>
              <a:t>Put more effort into interviewing experts </a:t>
            </a:r>
            <a:endParaRPr lang="en-US" sz="2000" dirty="0" smtClean="0">
              <a:latin typeface="Arial Narrow" pitchFamily="34" charset="0"/>
            </a:endParaRPr>
          </a:p>
          <a:p>
            <a:pPr marL="457200" indent="-457200">
              <a:buFont typeface="+mj-lt"/>
              <a:buAutoNum type="arabicPeriod"/>
            </a:pPr>
            <a:r>
              <a:rPr lang="en-US" sz="2000" dirty="0" smtClean="0">
                <a:latin typeface="Arial Narrow" pitchFamily="34" charset="0"/>
              </a:rPr>
              <a:t>If more time was given, I would have created a mini forum for workers (CW-1 and U.S. local) to verbally share their thoughts and views about the issue.</a:t>
            </a:r>
            <a:endParaRPr lang="en-US" sz="2000" dirty="0" smtClean="0">
              <a:latin typeface="Arial Narrow"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6169152"/>
          </a:xfrm>
        </p:spPr>
        <p:txBody>
          <a:bodyPr>
            <a:normAutofit/>
          </a:bodyPr>
          <a:lstStyle/>
          <a:p>
            <a:r>
              <a:rPr lang="en-US" sz="2000" dirty="0" smtClean="0">
                <a:solidFill>
                  <a:schemeClr val="bg2">
                    <a:lumMod val="50000"/>
                  </a:schemeClr>
                </a:solidFill>
                <a:latin typeface="Arial Narrow" pitchFamily="34" charset="0"/>
              </a:rPr>
              <a:t>What did you learn about the topic</a:t>
            </a:r>
            <a:r>
              <a:rPr lang="en-US" sz="2000" dirty="0" smtClean="0">
                <a:solidFill>
                  <a:schemeClr val="bg2">
                    <a:lumMod val="50000"/>
                  </a:schemeClr>
                </a:solidFill>
                <a:latin typeface="Arial Narrow" pitchFamily="34" charset="0"/>
              </a:rPr>
              <a:t>? </a:t>
            </a:r>
          </a:p>
          <a:p>
            <a:pPr>
              <a:buNone/>
            </a:pPr>
            <a:r>
              <a:rPr lang="en-US" sz="2000" dirty="0" smtClean="0">
                <a:latin typeface="Arial Narrow" pitchFamily="34" charset="0"/>
              </a:rPr>
              <a:t>1)broadened knowledge</a:t>
            </a:r>
            <a:endParaRPr lang="en-US" sz="2000" dirty="0" smtClean="0">
              <a:latin typeface="Arial Narrow" pitchFamily="34" charset="0"/>
            </a:endParaRPr>
          </a:p>
          <a:p>
            <a:r>
              <a:rPr lang="en-US" sz="2000" dirty="0" smtClean="0">
                <a:solidFill>
                  <a:schemeClr val="bg2">
                    <a:lumMod val="50000"/>
                  </a:schemeClr>
                </a:solidFill>
                <a:latin typeface="Arial Narrow" pitchFamily="34" charset="0"/>
              </a:rPr>
              <a:t>What did you learn about academic writing</a:t>
            </a:r>
            <a:r>
              <a:rPr lang="en-US" sz="2000" dirty="0" smtClean="0">
                <a:solidFill>
                  <a:schemeClr val="bg2">
                    <a:lumMod val="50000"/>
                  </a:schemeClr>
                </a:solidFill>
                <a:latin typeface="Arial Narrow" pitchFamily="34" charset="0"/>
              </a:rPr>
              <a:t>?</a:t>
            </a:r>
          </a:p>
          <a:p>
            <a:pPr>
              <a:buNone/>
            </a:pPr>
            <a:r>
              <a:rPr lang="en-US" sz="2000" dirty="0" smtClean="0">
                <a:latin typeface="Arial Narrow" pitchFamily="34" charset="0"/>
              </a:rPr>
              <a:t>1) </a:t>
            </a:r>
            <a:r>
              <a:rPr lang="en-US" sz="2000" dirty="0" smtClean="0">
                <a:latin typeface="Arial Narrow" pitchFamily="34" charset="0"/>
              </a:rPr>
              <a:t>I learned to distinguished between active and passive voice</a:t>
            </a:r>
          </a:p>
          <a:p>
            <a:pPr>
              <a:buNone/>
            </a:pPr>
            <a:r>
              <a:rPr lang="en-US" sz="2000" dirty="0" smtClean="0">
                <a:latin typeface="Arial Narrow" pitchFamily="34" charset="0"/>
              </a:rPr>
              <a:t>2) I learned to write an academic writing in APA format</a:t>
            </a:r>
          </a:p>
          <a:p>
            <a:pPr>
              <a:buNone/>
            </a:pPr>
            <a:r>
              <a:rPr lang="en-US" sz="2000" dirty="0" smtClean="0">
                <a:latin typeface="Arial Narrow" pitchFamily="34" charset="0"/>
              </a:rPr>
              <a:t>3) I learned to utilize literature sources with my papers</a:t>
            </a:r>
          </a:p>
          <a:p>
            <a:pPr>
              <a:buNone/>
            </a:pPr>
            <a:r>
              <a:rPr lang="en-US" sz="2000" dirty="0" smtClean="0">
                <a:latin typeface="Arial Narrow" pitchFamily="34" charset="0"/>
              </a:rPr>
              <a:t>And etc…</a:t>
            </a:r>
            <a:endParaRPr lang="en-US" sz="2000" dirty="0" smtClean="0">
              <a:latin typeface="Arial Narrow" pitchFamily="34" charset="0"/>
            </a:endParaRPr>
          </a:p>
          <a:p>
            <a:r>
              <a:rPr lang="en-US" sz="2000" dirty="0" smtClean="0">
                <a:solidFill>
                  <a:schemeClr val="bg2">
                    <a:lumMod val="50000"/>
                  </a:schemeClr>
                </a:solidFill>
                <a:latin typeface="Arial Narrow" pitchFamily="34" charset="0"/>
              </a:rPr>
              <a:t>What skills did you work on</a:t>
            </a:r>
            <a:r>
              <a:rPr lang="en-US" sz="2000" dirty="0" smtClean="0">
                <a:solidFill>
                  <a:schemeClr val="bg2">
                    <a:lumMod val="50000"/>
                  </a:schemeClr>
                </a:solidFill>
                <a:latin typeface="Arial Narrow" pitchFamily="34" charset="0"/>
              </a:rPr>
              <a:t>?</a:t>
            </a:r>
          </a:p>
          <a:p>
            <a:pPr>
              <a:buNone/>
            </a:pPr>
            <a:r>
              <a:rPr lang="en-US" sz="2000" dirty="0" smtClean="0">
                <a:latin typeface="Arial Narrow" pitchFamily="34" charset="0"/>
              </a:rPr>
              <a:t>1)Sentence struc</a:t>
            </a:r>
            <a:r>
              <a:rPr lang="en-US" sz="2000" dirty="0" smtClean="0">
                <a:latin typeface="Arial Narrow" pitchFamily="34" charset="0"/>
              </a:rPr>
              <a:t>turing</a:t>
            </a:r>
          </a:p>
          <a:p>
            <a:pPr>
              <a:buNone/>
            </a:pPr>
            <a:r>
              <a:rPr lang="en-US" sz="2000" dirty="0" smtClean="0">
                <a:latin typeface="Arial Narrow" pitchFamily="34" charset="0"/>
              </a:rPr>
              <a:t>2)Proper use of transition words</a:t>
            </a:r>
          </a:p>
          <a:p>
            <a:r>
              <a:rPr lang="en-US" sz="2000" dirty="0" smtClean="0">
                <a:solidFill>
                  <a:schemeClr val="bg2">
                    <a:lumMod val="50000"/>
                  </a:schemeClr>
                </a:solidFill>
                <a:latin typeface="Arial Narrow" pitchFamily="34" charset="0"/>
              </a:rPr>
              <a:t>What did you improve on?</a:t>
            </a:r>
          </a:p>
          <a:p>
            <a:pPr>
              <a:buNone/>
            </a:pPr>
            <a:r>
              <a:rPr lang="en-US" sz="2000" dirty="0" smtClean="0">
                <a:latin typeface="Arial Narrow" pitchFamily="34" charset="0"/>
              </a:rPr>
              <a:t>1</a:t>
            </a:r>
            <a:r>
              <a:rPr lang="en-US" sz="2000" dirty="0" smtClean="0">
                <a:latin typeface="Arial Narrow" pitchFamily="34" charset="0"/>
              </a:rPr>
              <a:t>)Time management and organization skills</a:t>
            </a:r>
            <a:endParaRPr lang="en-US" sz="2000" dirty="0" smtClean="0">
              <a:latin typeface="Arial Narrow" pitchFamily="34" charset="0"/>
            </a:endParaRPr>
          </a:p>
          <a:p>
            <a:pPr>
              <a:buNone/>
            </a:pPr>
            <a:endParaRPr lang="en-US" sz="2000" dirty="0">
              <a:latin typeface="Arial Narrow"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96</TotalTime>
  <Words>658</Words>
  <Application>Microsoft Office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The cw cap</vt:lpstr>
      <vt:lpstr>Slide 2</vt:lpstr>
      <vt:lpstr>Slide 3</vt:lpstr>
      <vt:lpstr>Slide 4</vt:lpstr>
      <vt:lpstr>Slide 5</vt:lpstr>
      <vt:lpstr>Slide 6</vt:lpstr>
      <vt:lpstr>Slide 7</vt:lpstr>
      <vt:lpstr>Slide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cw cap</dc:title>
  <dc:creator>mabby</dc:creator>
  <cp:lastModifiedBy>mabby</cp:lastModifiedBy>
  <cp:revision>3</cp:revision>
  <dcterms:created xsi:type="dcterms:W3CDTF">2017-12-02T06:00:31Z</dcterms:created>
  <dcterms:modified xsi:type="dcterms:W3CDTF">2017-12-03T12:33:41Z</dcterms:modified>
</cp:coreProperties>
</file>