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9" r:id="rId3"/>
    <p:sldId id="258" r:id="rId4"/>
    <p:sldId id="260" r:id="rId5"/>
    <p:sldId id="267" r:id="rId6"/>
    <p:sldId id="261" r:id="rId7"/>
    <p:sldId id="262" r:id="rId8"/>
    <p:sldId id="263" r:id="rId9"/>
    <p:sldId id="264" r:id="rId10"/>
    <p:sldId id="266"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03" autoAdjust="0"/>
    <p:restoredTop sz="94660"/>
  </p:normalViewPr>
  <p:slideViewPr>
    <p:cSldViewPr>
      <p:cViewPr varScale="1">
        <p:scale>
          <a:sx n="50" d="100"/>
          <a:sy n="50" d="100"/>
        </p:scale>
        <p:origin x="-696"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3264744480469357"/>
          <c:y val="0.15927398188129718"/>
          <c:w val="0.34497568318666066"/>
          <c:h val="0.75672085344170714"/>
        </c:manualLayout>
      </c:layout>
      <c:pieChart>
        <c:varyColors val="1"/>
        <c:ser>
          <c:idx val="0"/>
          <c:order val="0"/>
          <c:dPt>
            <c:idx val="0"/>
            <c:explosion val="27"/>
          </c:dPt>
          <c:dPt>
            <c:idx val="2"/>
            <c:explosion val="5"/>
          </c:dPt>
          <c:dLbls>
            <c:showVal val="1"/>
            <c:showLeaderLines val="1"/>
          </c:dLbls>
          <c:cat>
            <c:strRef>
              <c:f>Sheet1!$A$3:$A$5</c:f>
              <c:strCache>
                <c:ptCount val="3"/>
                <c:pt idx="0">
                  <c:v>Yes. Increase the minimum wage</c:v>
                </c:pt>
                <c:pt idx="1">
                  <c:v>No, because it is increasing every September 30 until it reach $7.25. </c:v>
                </c:pt>
                <c:pt idx="2">
                  <c:v>Neither, because there are pros and cons that need to be studied. </c:v>
                </c:pt>
              </c:strCache>
            </c:strRef>
          </c:cat>
          <c:val>
            <c:numRef>
              <c:f>Sheet1!$B$3:$B$5</c:f>
              <c:numCache>
                <c:formatCode>0%</c:formatCode>
                <c:ptCount val="3"/>
                <c:pt idx="0">
                  <c:v>0.86956521739130443</c:v>
                </c:pt>
                <c:pt idx="1">
                  <c:v>4.3478260869565223E-2</c:v>
                </c:pt>
                <c:pt idx="2">
                  <c:v>8.695652173913046E-2</c:v>
                </c:pt>
              </c:numCache>
            </c:numRef>
          </c:val>
        </c:ser>
        <c:firstSliceAng val="0"/>
      </c:pieChart>
    </c:plotArea>
    <c:legend>
      <c:legendPos val="r"/>
      <c:layout/>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5367E7-9E4F-4400-BFF6-1803D7DCC168}" type="datetimeFigureOut">
              <a:rPr lang="en-US" smtClean="0"/>
              <a:pPr/>
              <a:t>5/7/2015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879B38-F6E3-4E1A-91F5-18D60E96901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ner</a:t>
            </a:r>
            <a:endParaRPr lang="en-US" dirty="0"/>
          </a:p>
        </p:txBody>
      </p:sp>
      <p:sp>
        <p:nvSpPr>
          <p:cNvPr id="4" name="Slide Number Placeholder 3"/>
          <p:cNvSpPr>
            <a:spLocks noGrp="1"/>
          </p:cNvSpPr>
          <p:nvPr>
            <p:ph type="sldNum" sz="quarter" idx="10"/>
          </p:nvPr>
        </p:nvSpPr>
        <p:spPr/>
        <p:txBody>
          <a:bodyPr/>
          <a:lstStyle/>
          <a:p>
            <a:fld id="{A6879B38-F6E3-4E1A-91F5-18D60E969011}"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879B38-F6E3-4E1A-91F5-18D60E969011}"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E20AD02-3C5E-4C06-B90C-9AC30C0002CF}" type="datetimeFigureOut">
              <a:rPr lang="en-US" smtClean="0"/>
              <a:pPr/>
              <a:t>5/7/2015</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1842F3CC-F88B-4DE3-AFDA-C658A984CAD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20AD02-3C5E-4C06-B90C-9AC30C0002CF}" type="datetimeFigureOut">
              <a:rPr lang="en-US" smtClean="0"/>
              <a:pPr/>
              <a:t>5/7/2015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42F3CC-F88B-4DE3-AFDA-C658A984CAD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20AD02-3C5E-4C06-B90C-9AC30C0002CF}" type="datetimeFigureOut">
              <a:rPr lang="en-US" smtClean="0"/>
              <a:pPr/>
              <a:t>5/7/2015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42F3CC-F88B-4DE3-AFDA-C658A984CAD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20AD02-3C5E-4C06-B90C-9AC30C0002CF}" type="datetimeFigureOut">
              <a:rPr lang="en-US" smtClean="0"/>
              <a:pPr/>
              <a:t>5/7/2015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42F3CC-F88B-4DE3-AFDA-C658A984CAD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E20AD02-3C5E-4C06-B90C-9AC30C0002CF}" type="datetimeFigureOut">
              <a:rPr lang="en-US" smtClean="0"/>
              <a:pPr/>
              <a:t>5/7/2015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42F3CC-F88B-4DE3-AFDA-C658A984CAD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E20AD02-3C5E-4C06-B90C-9AC30C0002CF}" type="datetimeFigureOut">
              <a:rPr lang="en-US" smtClean="0"/>
              <a:pPr/>
              <a:t>5/7/2015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42F3CC-F88B-4DE3-AFDA-C658A984CAD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E20AD02-3C5E-4C06-B90C-9AC30C0002CF}" type="datetimeFigureOut">
              <a:rPr lang="en-US" smtClean="0"/>
              <a:pPr/>
              <a:t>5/7/2015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842F3CC-F88B-4DE3-AFDA-C658A984CAD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E20AD02-3C5E-4C06-B90C-9AC30C0002CF}" type="datetimeFigureOut">
              <a:rPr lang="en-US" smtClean="0"/>
              <a:pPr/>
              <a:t>5/7/2015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842F3CC-F88B-4DE3-AFDA-C658A984CAD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20AD02-3C5E-4C06-B90C-9AC30C0002CF}" type="datetimeFigureOut">
              <a:rPr lang="en-US" smtClean="0"/>
              <a:pPr/>
              <a:t>5/7/2015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842F3CC-F88B-4DE3-AFDA-C658A984CAD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E20AD02-3C5E-4C06-B90C-9AC30C0002CF}" type="datetimeFigureOut">
              <a:rPr lang="en-US" smtClean="0"/>
              <a:pPr/>
              <a:t>5/7/2015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42F3CC-F88B-4DE3-AFDA-C658A984CAD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E20AD02-3C5E-4C06-B90C-9AC30C0002CF}" type="datetimeFigureOut">
              <a:rPr lang="en-US" smtClean="0"/>
              <a:pPr/>
              <a:t>5/7/2015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1842F3CC-F88B-4DE3-AFDA-C658A984CADC}"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E20AD02-3C5E-4C06-B90C-9AC30C0002CF}" type="datetimeFigureOut">
              <a:rPr lang="en-US" smtClean="0"/>
              <a:pPr/>
              <a:t>5/7/2015</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842F3CC-F88B-4DE3-AFDA-C658A984CADC}"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gi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981200"/>
            <a:ext cx="7010400" cy="1143000"/>
          </a:xfrm>
        </p:spPr>
        <p:txBody>
          <a:bodyPr>
            <a:normAutofit/>
          </a:bodyPr>
          <a:lstStyle/>
          <a:p>
            <a:r>
              <a:rPr lang="en-US" sz="4000" dirty="0" smtClean="0">
                <a:latin typeface="Cambria" pitchFamily="18" charset="0"/>
              </a:rPr>
              <a:t>What Attracts People to Saipan?</a:t>
            </a:r>
            <a:endParaRPr lang="en-US" sz="4000" dirty="0">
              <a:latin typeface="Cambria" pitchFamily="18" charset="0"/>
            </a:endParaRPr>
          </a:p>
        </p:txBody>
      </p:sp>
      <p:sp>
        <p:nvSpPr>
          <p:cNvPr id="3" name="Subtitle 2"/>
          <p:cNvSpPr>
            <a:spLocks noGrp="1"/>
          </p:cNvSpPr>
          <p:nvPr>
            <p:ph idx="1"/>
          </p:nvPr>
        </p:nvSpPr>
        <p:spPr>
          <a:xfrm>
            <a:off x="2743200" y="3352800"/>
            <a:ext cx="4343400" cy="2590800"/>
          </a:xfrm>
        </p:spPr>
        <p:txBody>
          <a:bodyPr/>
          <a:lstStyle/>
          <a:p>
            <a:r>
              <a:rPr lang="en-US" dirty="0" err="1" smtClean="0"/>
              <a:t>Reydamellia</a:t>
            </a:r>
            <a:r>
              <a:rPr lang="en-US" dirty="0" smtClean="0"/>
              <a:t> </a:t>
            </a:r>
            <a:r>
              <a:rPr lang="en-US" dirty="0" err="1" smtClean="0"/>
              <a:t>Calibo</a:t>
            </a:r>
            <a:endParaRPr lang="en-US" dirty="0" smtClean="0"/>
          </a:p>
          <a:p>
            <a:r>
              <a:rPr lang="en-US" dirty="0" smtClean="0"/>
              <a:t>Northern Marianas College</a:t>
            </a:r>
          </a:p>
          <a:p>
            <a:r>
              <a:rPr lang="en-US" dirty="0" smtClean="0"/>
              <a:t>English Composition II</a:t>
            </a:r>
            <a:endParaRPr lang="en-US" dirty="0"/>
          </a:p>
        </p:txBody>
      </p:sp>
      <p:pic>
        <p:nvPicPr>
          <p:cNvPr id="13316" name="Picture 4" descr="https://encrypted-tbn0.gstatic.com/images?q=tbn:ANd9GcRxwiEOVoLcVHK1iq_YzkemhT4xjrF6UEuccvHagtP4RfYCXKND"/>
          <p:cNvPicPr>
            <a:picLocks noChangeAspect="1" noChangeArrowheads="1"/>
          </p:cNvPicPr>
          <p:nvPr/>
        </p:nvPicPr>
        <p:blipFill>
          <a:blip r:embed="rId2" cstate="print"/>
          <a:srcRect/>
          <a:stretch>
            <a:fillRect/>
          </a:stretch>
        </p:blipFill>
        <p:spPr bwMode="auto">
          <a:xfrm>
            <a:off x="6324600" y="4648200"/>
            <a:ext cx="2466975" cy="1847851"/>
          </a:xfrm>
          <a:prstGeom prst="rect">
            <a:avLst/>
          </a:prstGeom>
          <a:noFill/>
        </p:spPr>
      </p:pic>
      <p:pic>
        <p:nvPicPr>
          <p:cNvPr id="13318" name="Picture 6" descr="Image result for Workers on Saipan"/>
          <p:cNvPicPr>
            <a:picLocks noChangeAspect="1" noChangeArrowheads="1"/>
          </p:cNvPicPr>
          <p:nvPr/>
        </p:nvPicPr>
        <p:blipFill>
          <a:blip r:embed="rId3" cstate="print"/>
          <a:srcRect/>
          <a:stretch>
            <a:fillRect/>
          </a:stretch>
        </p:blipFill>
        <p:spPr bwMode="auto">
          <a:xfrm>
            <a:off x="381000" y="4724400"/>
            <a:ext cx="2466975" cy="1847851"/>
          </a:xfrm>
          <a:prstGeom prst="rect">
            <a:avLst/>
          </a:prstGeom>
          <a:noFill/>
        </p:spPr>
      </p:pic>
      <p:pic>
        <p:nvPicPr>
          <p:cNvPr id="13320" name="Picture 8" descr="Image result for investors on Saipan"/>
          <p:cNvPicPr>
            <a:picLocks noChangeAspect="1" noChangeArrowheads="1"/>
          </p:cNvPicPr>
          <p:nvPr/>
        </p:nvPicPr>
        <p:blipFill>
          <a:blip r:embed="rId4" cstate="print"/>
          <a:srcRect/>
          <a:stretch>
            <a:fillRect/>
          </a:stretch>
        </p:blipFill>
        <p:spPr bwMode="auto">
          <a:xfrm>
            <a:off x="3048000" y="685800"/>
            <a:ext cx="2990850" cy="160972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diamond(i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diamond(in)">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diamond(in)">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4" fill="hold" nodeType="clickEffect">
                                  <p:stCondLst>
                                    <p:cond delay="0"/>
                                  </p:stCondLst>
                                  <p:childTnLst>
                                    <p:set>
                                      <p:cBhvr>
                                        <p:cTn id="27" dur="1" fill="hold">
                                          <p:stCondLst>
                                            <p:cond delay="0"/>
                                          </p:stCondLst>
                                        </p:cTn>
                                        <p:tgtEl>
                                          <p:spTgt spid="13316"/>
                                        </p:tgtEl>
                                        <p:attrNameLst>
                                          <p:attrName>style.visibility</p:attrName>
                                        </p:attrNameLst>
                                      </p:cBhvr>
                                      <p:to>
                                        <p:strVal val="visible"/>
                                      </p:to>
                                    </p:set>
                                    <p:animEffect transition="in" filter="wheel(4)">
                                      <p:cBhvr>
                                        <p:cTn id="28" dur="2000"/>
                                        <p:tgtEl>
                                          <p:spTgt spid="13316"/>
                                        </p:tgtEl>
                                      </p:cBhvr>
                                    </p:animEffect>
                                  </p:childTnLst>
                                </p:cTn>
                              </p:par>
                            </p:childTnLst>
                          </p:cTn>
                        </p:par>
                      </p:childTnLst>
                    </p:cTn>
                  </p:par>
                  <p:par>
                    <p:cTn id="29" fill="hold">
                      <p:stCondLst>
                        <p:cond delay="indefinite"/>
                      </p:stCondLst>
                      <p:childTnLst>
                        <p:par>
                          <p:cTn id="30" fill="hold">
                            <p:stCondLst>
                              <p:cond delay="0"/>
                            </p:stCondLst>
                            <p:childTnLst>
                              <p:par>
                                <p:cTn id="31" presetID="8" presetClass="entr" presetSubtype="16" fill="hold" nodeType="clickEffect">
                                  <p:stCondLst>
                                    <p:cond delay="0"/>
                                  </p:stCondLst>
                                  <p:childTnLst>
                                    <p:set>
                                      <p:cBhvr>
                                        <p:cTn id="32" dur="1" fill="hold">
                                          <p:stCondLst>
                                            <p:cond delay="0"/>
                                          </p:stCondLst>
                                        </p:cTn>
                                        <p:tgtEl>
                                          <p:spTgt spid="13318"/>
                                        </p:tgtEl>
                                        <p:attrNameLst>
                                          <p:attrName>style.visibility</p:attrName>
                                        </p:attrNameLst>
                                      </p:cBhvr>
                                      <p:to>
                                        <p:strVal val="visible"/>
                                      </p:to>
                                    </p:set>
                                    <p:animEffect transition="in" filter="diamond(in)">
                                      <p:cBhvr>
                                        <p:cTn id="33" dur="2000"/>
                                        <p:tgtEl>
                                          <p:spTgt spid="13318"/>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nodeType="clickEffect">
                                  <p:stCondLst>
                                    <p:cond delay="0"/>
                                  </p:stCondLst>
                                  <p:childTnLst>
                                    <p:set>
                                      <p:cBhvr>
                                        <p:cTn id="37" dur="1" fill="hold">
                                          <p:stCondLst>
                                            <p:cond delay="0"/>
                                          </p:stCondLst>
                                        </p:cTn>
                                        <p:tgtEl>
                                          <p:spTgt spid="13320"/>
                                        </p:tgtEl>
                                        <p:attrNameLst>
                                          <p:attrName>style.visibility</p:attrName>
                                        </p:attrNameLst>
                                      </p:cBhvr>
                                      <p:to>
                                        <p:strVal val="visible"/>
                                      </p:to>
                                    </p:set>
                                    <p:animEffect transition="in" filter="checkerboard(across)">
                                      <p:cBhvr>
                                        <p:cTn id="38" dur="500"/>
                                        <p:tgtEl>
                                          <p:spTgt spid="133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pPr algn="ctr"/>
            <a:r>
              <a:rPr lang="en-US" dirty="0" smtClean="0"/>
              <a:t>Pros &amp; Cons</a:t>
            </a:r>
            <a:endParaRPr lang="en-US" dirty="0"/>
          </a:p>
        </p:txBody>
      </p:sp>
      <p:sp>
        <p:nvSpPr>
          <p:cNvPr id="10" name="Content Placeholder 9"/>
          <p:cNvSpPr>
            <a:spLocks noGrp="1"/>
          </p:cNvSpPr>
          <p:nvPr>
            <p:ph sz="half" idx="1"/>
          </p:nvPr>
        </p:nvSpPr>
        <p:spPr>
          <a:xfrm>
            <a:off x="457200" y="1905000"/>
            <a:ext cx="4038600" cy="4434840"/>
          </a:xfrm>
          <a:ln>
            <a:solidFill>
              <a:schemeClr val="accent1"/>
            </a:solidFill>
          </a:ln>
        </p:spPr>
        <p:txBody>
          <a:bodyPr>
            <a:normAutofit lnSpcReduction="10000"/>
          </a:bodyPr>
          <a:lstStyle/>
          <a:p>
            <a:r>
              <a:rPr lang="en-US" dirty="0" smtClean="0"/>
              <a:t>Lots of persons to interview</a:t>
            </a:r>
          </a:p>
          <a:p>
            <a:r>
              <a:rPr lang="en-US" dirty="0" smtClean="0"/>
              <a:t>Available articles about tourists and contracts workers. </a:t>
            </a:r>
          </a:p>
          <a:p>
            <a:r>
              <a:rPr lang="en-US" dirty="0" smtClean="0"/>
              <a:t>Resources from bosses, coworkers, and friends</a:t>
            </a:r>
          </a:p>
          <a:p>
            <a:endParaRPr lang="en-US" dirty="0" smtClean="0"/>
          </a:p>
        </p:txBody>
      </p:sp>
      <p:sp>
        <p:nvSpPr>
          <p:cNvPr id="11" name="Content Placeholder 10"/>
          <p:cNvSpPr>
            <a:spLocks noGrp="1"/>
          </p:cNvSpPr>
          <p:nvPr>
            <p:ph sz="half" idx="2"/>
          </p:nvPr>
        </p:nvSpPr>
        <p:spPr/>
        <p:txBody>
          <a:bodyPr>
            <a:normAutofit lnSpcReduction="10000"/>
          </a:bodyPr>
          <a:lstStyle/>
          <a:p>
            <a:r>
              <a:rPr lang="en-US" dirty="0" smtClean="0"/>
              <a:t>Stay anonymous and prefer to be in group interview. </a:t>
            </a:r>
          </a:p>
          <a:p>
            <a:r>
              <a:rPr lang="en-US" dirty="0" smtClean="0"/>
              <a:t>Limited/not </a:t>
            </a:r>
            <a:r>
              <a:rPr lang="en-US" dirty="0" err="1" smtClean="0"/>
              <a:t>Ebsco</a:t>
            </a:r>
            <a:r>
              <a:rPr lang="en-US" dirty="0" smtClean="0"/>
              <a:t> articles about Saipan </a:t>
            </a:r>
            <a:r>
              <a:rPr lang="en-US" dirty="0" smtClean="0"/>
              <a:t>investors</a:t>
            </a:r>
            <a:endParaRPr lang="en-US" dirty="0" smtClean="0"/>
          </a:p>
          <a:p>
            <a:r>
              <a:rPr lang="en-US" dirty="0" smtClean="0"/>
              <a:t>Short time to collect data. </a:t>
            </a:r>
          </a:p>
          <a:p>
            <a:r>
              <a:rPr lang="en-US" dirty="0" smtClean="0"/>
              <a:t> Unexpected cancellation of interview  </a:t>
            </a:r>
          </a:p>
          <a:p>
            <a:r>
              <a:rPr lang="en-US" dirty="0" smtClean="0"/>
              <a:t>Busy interviewees</a:t>
            </a:r>
          </a:p>
          <a:p>
            <a:endParaRPr lang="en-US" dirty="0" smtClean="0"/>
          </a:p>
        </p:txBody>
      </p:sp>
      <p:pic>
        <p:nvPicPr>
          <p:cNvPr id="5122" name="Picture 2" descr="Image result for Survey"/>
          <p:cNvPicPr>
            <a:picLocks noChangeAspect="1" noChangeArrowheads="1"/>
          </p:cNvPicPr>
          <p:nvPr/>
        </p:nvPicPr>
        <p:blipFill>
          <a:blip r:embed="rId2" cstate="print"/>
          <a:srcRect/>
          <a:stretch>
            <a:fillRect/>
          </a:stretch>
        </p:blipFill>
        <p:spPr bwMode="auto">
          <a:xfrm>
            <a:off x="1371600" y="4648200"/>
            <a:ext cx="2619375" cy="17430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10">
                                            <p:bg/>
                                          </p:spTgt>
                                        </p:tgtEl>
                                        <p:attrNameLst>
                                          <p:attrName>style.visibility</p:attrName>
                                        </p:attrNameLst>
                                      </p:cBhvr>
                                      <p:to>
                                        <p:strVal val="visible"/>
                                      </p:to>
                                    </p:set>
                                    <p:animEffect transition="in" filter="wipe(down)">
                                      <p:cBhvr>
                                        <p:cTn id="13" dur="500"/>
                                        <p:tgtEl>
                                          <p:spTgt spid="10">
                                            <p:bg/>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10">
                                            <p:txEl>
                                              <p:pRg st="0" end="0"/>
                                            </p:txEl>
                                          </p:spTgt>
                                        </p:tgtEl>
                                        <p:attrNameLst>
                                          <p:attrName>style.visibility</p:attrName>
                                        </p:attrNameLst>
                                      </p:cBhvr>
                                      <p:to>
                                        <p:strVal val="visible"/>
                                      </p:to>
                                    </p:set>
                                    <p:animEffect transition="in" filter="wipe(down)">
                                      <p:cBhvr>
                                        <p:cTn id="18" dur="500"/>
                                        <p:tgtEl>
                                          <p:spTgt spid="10">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0">
                                            <p:txEl>
                                              <p:pRg st="1" end="1"/>
                                            </p:txEl>
                                          </p:spTgt>
                                        </p:tgtEl>
                                        <p:attrNameLst>
                                          <p:attrName>style.visibility</p:attrName>
                                        </p:attrNameLst>
                                      </p:cBhvr>
                                      <p:to>
                                        <p:strVal val="visible"/>
                                      </p:to>
                                    </p:set>
                                    <p:animEffect transition="in" filter="wipe(down)">
                                      <p:cBhvr>
                                        <p:cTn id="23" dur="500"/>
                                        <p:tgtEl>
                                          <p:spTgt spid="10">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10">
                                            <p:txEl>
                                              <p:pRg st="2" end="2"/>
                                            </p:txEl>
                                          </p:spTgt>
                                        </p:tgtEl>
                                        <p:attrNameLst>
                                          <p:attrName>style.visibility</p:attrName>
                                        </p:attrNameLst>
                                      </p:cBhvr>
                                      <p:to>
                                        <p:strVal val="visible"/>
                                      </p:to>
                                    </p:set>
                                    <p:animEffect transition="in" filter="wipe(down)">
                                      <p:cBhvr>
                                        <p:cTn id="28" dur="500"/>
                                        <p:tgtEl>
                                          <p:spTgt spid="10">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11">
                                            <p:txEl>
                                              <p:pRg st="0" end="0"/>
                                            </p:txEl>
                                          </p:spTgt>
                                        </p:tgtEl>
                                        <p:attrNameLst>
                                          <p:attrName>style.visibility</p:attrName>
                                        </p:attrNameLst>
                                      </p:cBhvr>
                                      <p:to>
                                        <p:strVal val="visible"/>
                                      </p:to>
                                    </p:set>
                                    <p:animEffect transition="in" filter="wipe(down)">
                                      <p:cBhvr>
                                        <p:cTn id="33" dur="500"/>
                                        <p:tgtEl>
                                          <p:spTgt spid="11">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11">
                                            <p:txEl>
                                              <p:pRg st="1" end="1"/>
                                            </p:txEl>
                                          </p:spTgt>
                                        </p:tgtEl>
                                        <p:attrNameLst>
                                          <p:attrName>style.visibility</p:attrName>
                                        </p:attrNameLst>
                                      </p:cBhvr>
                                      <p:to>
                                        <p:strVal val="visible"/>
                                      </p:to>
                                    </p:set>
                                    <p:animEffect transition="in" filter="wipe(down)">
                                      <p:cBhvr>
                                        <p:cTn id="38" dur="500"/>
                                        <p:tgtEl>
                                          <p:spTgt spid="11">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11">
                                            <p:txEl>
                                              <p:pRg st="2" end="2"/>
                                            </p:txEl>
                                          </p:spTgt>
                                        </p:tgtEl>
                                        <p:attrNameLst>
                                          <p:attrName>style.visibility</p:attrName>
                                        </p:attrNameLst>
                                      </p:cBhvr>
                                      <p:to>
                                        <p:strVal val="visible"/>
                                      </p:to>
                                    </p:set>
                                    <p:animEffect transition="in" filter="wipe(down)">
                                      <p:cBhvr>
                                        <p:cTn id="43" dur="500"/>
                                        <p:tgtEl>
                                          <p:spTgt spid="11">
                                            <p:txEl>
                                              <p:pRg st="2" end="2"/>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11">
                                            <p:txEl>
                                              <p:pRg st="3" end="3"/>
                                            </p:txEl>
                                          </p:spTgt>
                                        </p:tgtEl>
                                        <p:attrNameLst>
                                          <p:attrName>style.visibility</p:attrName>
                                        </p:attrNameLst>
                                      </p:cBhvr>
                                      <p:to>
                                        <p:strVal val="visible"/>
                                      </p:to>
                                    </p:set>
                                    <p:animEffect transition="in" filter="wipe(down)">
                                      <p:cBhvr>
                                        <p:cTn id="48" dur="500"/>
                                        <p:tgtEl>
                                          <p:spTgt spid="11">
                                            <p:txEl>
                                              <p:pRg st="3" end="3"/>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11">
                                            <p:txEl>
                                              <p:pRg st="4" end="4"/>
                                            </p:txEl>
                                          </p:spTgt>
                                        </p:tgtEl>
                                        <p:attrNameLst>
                                          <p:attrName>style.visibility</p:attrName>
                                        </p:attrNameLst>
                                      </p:cBhvr>
                                      <p:to>
                                        <p:strVal val="visible"/>
                                      </p:to>
                                    </p:set>
                                    <p:animEffect transition="in" filter="wipe(down)">
                                      <p:cBhvr>
                                        <p:cTn id="53" dur="500"/>
                                        <p:tgtEl>
                                          <p:spTgt spid="11">
                                            <p:txEl>
                                              <p:pRg st="4" end="4"/>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nodeType="clickEffect">
                                  <p:stCondLst>
                                    <p:cond delay="0"/>
                                  </p:stCondLst>
                                  <p:childTnLst>
                                    <p:set>
                                      <p:cBhvr>
                                        <p:cTn id="57" dur="1" fill="hold">
                                          <p:stCondLst>
                                            <p:cond delay="0"/>
                                          </p:stCondLst>
                                        </p:cTn>
                                        <p:tgtEl>
                                          <p:spTgt spid="5122"/>
                                        </p:tgtEl>
                                        <p:attrNameLst>
                                          <p:attrName>style.visibility</p:attrName>
                                        </p:attrNameLst>
                                      </p:cBhvr>
                                      <p:to>
                                        <p:strVal val="visible"/>
                                      </p:to>
                                    </p:set>
                                    <p:anim calcmode="lin" valueType="num">
                                      <p:cBhvr additive="base">
                                        <p:cTn id="58" dur="500" fill="hold"/>
                                        <p:tgtEl>
                                          <p:spTgt spid="5122"/>
                                        </p:tgtEl>
                                        <p:attrNameLst>
                                          <p:attrName>ppt_x</p:attrName>
                                        </p:attrNameLst>
                                      </p:cBhvr>
                                      <p:tavLst>
                                        <p:tav tm="0">
                                          <p:val>
                                            <p:strVal val="#ppt_x"/>
                                          </p:val>
                                        </p:tav>
                                        <p:tav tm="100000">
                                          <p:val>
                                            <p:strVal val="#ppt_x"/>
                                          </p:val>
                                        </p:tav>
                                      </p:tavLst>
                                    </p:anim>
                                    <p:anim calcmode="lin" valueType="num">
                                      <p:cBhvr additive="base">
                                        <p:cTn id="59"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build="p" animBg="1"/>
      <p:bldP spid="1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2590800"/>
            <a:ext cx="8305800" cy="1143000"/>
          </a:xfrm>
        </p:spPr>
        <p:txBody>
          <a:bodyPr>
            <a:normAutofit/>
          </a:bodyPr>
          <a:lstStyle/>
          <a:p>
            <a:pPr algn="ctr"/>
            <a:r>
              <a:rPr lang="en-US" sz="6500" dirty="0" smtClean="0">
                <a:latin typeface="Cambria" pitchFamily="18" charset="0"/>
              </a:rPr>
              <a:t>Thank you</a:t>
            </a:r>
            <a:endParaRPr lang="en-US" sz="6500" dirty="0">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xit" presetSubtype="10" fill="hold" grpId="0" nodeType="clickEffect">
                                  <p:stCondLst>
                                    <p:cond delay="0"/>
                                  </p:stCondLst>
                                  <p:childTnLst>
                                    <p:animEffect transition="out" filter="checkerboard(across)">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32688"/>
          </a:xfrm>
        </p:spPr>
        <p:txBody>
          <a:bodyPr>
            <a:normAutofit/>
          </a:bodyPr>
          <a:lstStyle/>
          <a:p>
            <a:r>
              <a:rPr lang="en-US" sz="2200" dirty="0" smtClean="0">
                <a:latin typeface="Cambria" pitchFamily="18" charset="0"/>
              </a:rPr>
              <a:t>What attracts tourists, contract workers and investors to visit, settle or immigrate on Saipan? </a:t>
            </a:r>
            <a:endParaRPr lang="en-US" sz="2200" dirty="0">
              <a:latin typeface="Cambria" pitchFamily="18" charset="0"/>
            </a:endParaRPr>
          </a:p>
        </p:txBody>
      </p:sp>
      <p:sp>
        <p:nvSpPr>
          <p:cNvPr id="3" name="Content Placeholder 2"/>
          <p:cNvSpPr>
            <a:spLocks noGrp="1"/>
          </p:cNvSpPr>
          <p:nvPr>
            <p:ph idx="1"/>
          </p:nvPr>
        </p:nvSpPr>
        <p:spPr/>
        <p:txBody>
          <a:bodyPr>
            <a:normAutofit/>
          </a:bodyPr>
          <a:lstStyle/>
          <a:p>
            <a:r>
              <a:rPr lang="en-US" sz="2000" dirty="0" smtClean="0">
                <a:latin typeface="Cambria" pitchFamily="18" charset="0"/>
              </a:rPr>
              <a:t>I chose this topic because of: </a:t>
            </a:r>
          </a:p>
          <a:p>
            <a:r>
              <a:rPr lang="en-US" sz="2000" dirty="0" smtClean="0">
                <a:latin typeface="Cambria" pitchFamily="18" charset="0"/>
              </a:rPr>
              <a:t> My work as loan and administration officer, which I get to deal with different people such as business owners, contract workers  and sometimes tourists.</a:t>
            </a:r>
          </a:p>
          <a:p>
            <a:r>
              <a:rPr lang="en-US" sz="2000" dirty="0" smtClean="0">
                <a:latin typeface="Cambria" pitchFamily="18" charset="0"/>
              </a:rPr>
              <a:t> I wanted to learn more about our borrowers and their surrounding. </a:t>
            </a:r>
          </a:p>
          <a:p>
            <a:r>
              <a:rPr lang="en-US" sz="2000" dirty="0" smtClean="0">
                <a:latin typeface="Cambria" pitchFamily="18" charset="0"/>
              </a:rPr>
              <a:t>It is somewhat related to my course – Business Management</a:t>
            </a:r>
          </a:p>
          <a:p>
            <a:endParaRPr lang="en-US" sz="2000" dirty="0" smtClean="0">
              <a:latin typeface="Cambria" pitchFamily="18" charset="0"/>
            </a:endParaRPr>
          </a:p>
          <a:p>
            <a:endParaRPr lang="en-US" sz="2000" dirty="0">
              <a:latin typeface="Cambria" pitchFamily="18" charset="0"/>
            </a:endParaRPr>
          </a:p>
        </p:txBody>
      </p:sp>
      <p:pic>
        <p:nvPicPr>
          <p:cNvPr id="12290" name="Picture 2" descr="Image result for Loan and Administration officer"/>
          <p:cNvPicPr>
            <a:picLocks noChangeAspect="1" noChangeArrowheads="1"/>
          </p:cNvPicPr>
          <p:nvPr/>
        </p:nvPicPr>
        <p:blipFill>
          <a:blip r:embed="rId2" cstate="print"/>
          <a:srcRect/>
          <a:stretch>
            <a:fillRect/>
          </a:stretch>
        </p:blipFill>
        <p:spPr bwMode="auto">
          <a:xfrm>
            <a:off x="2438400" y="4800600"/>
            <a:ext cx="3810000" cy="140970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that were used:</a:t>
            </a:r>
            <a:endParaRPr lang="en-US" dirty="0"/>
          </a:p>
        </p:txBody>
      </p:sp>
      <p:sp>
        <p:nvSpPr>
          <p:cNvPr id="3" name="Content Placeholder 2"/>
          <p:cNvSpPr>
            <a:spLocks noGrp="1"/>
          </p:cNvSpPr>
          <p:nvPr>
            <p:ph idx="1"/>
          </p:nvPr>
        </p:nvSpPr>
        <p:spPr>
          <a:xfrm>
            <a:off x="457200" y="1935480"/>
            <a:ext cx="8229600" cy="2560320"/>
          </a:xfrm>
        </p:spPr>
        <p:txBody>
          <a:bodyPr/>
          <a:lstStyle/>
          <a:p>
            <a:r>
              <a:rPr lang="en-US" dirty="0" smtClean="0"/>
              <a:t>Surveyed</a:t>
            </a:r>
          </a:p>
          <a:p>
            <a:r>
              <a:rPr lang="en-US" dirty="0" smtClean="0"/>
              <a:t>Interviewed Experts  and Questionnaires</a:t>
            </a:r>
          </a:p>
          <a:p>
            <a:r>
              <a:rPr lang="en-US" dirty="0" smtClean="0"/>
              <a:t>Literature Review</a:t>
            </a:r>
            <a:endParaRPr lang="en-US" dirty="0"/>
          </a:p>
        </p:txBody>
      </p:sp>
      <p:sp>
        <p:nvSpPr>
          <p:cNvPr id="11266" name="AutoShape 2" descr="Image result for surve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68" name="AutoShape 4" descr="Image result for surve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70" name="AutoShape 6" descr="Image result for surve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1274" name="Picture 10" descr="Image result for survey"/>
          <p:cNvPicPr>
            <a:picLocks noChangeAspect="1" noChangeArrowheads="1"/>
          </p:cNvPicPr>
          <p:nvPr/>
        </p:nvPicPr>
        <p:blipFill>
          <a:blip r:embed="rId2" cstate="print"/>
          <a:srcRect/>
          <a:stretch>
            <a:fillRect/>
          </a:stretch>
        </p:blipFill>
        <p:spPr bwMode="auto">
          <a:xfrm>
            <a:off x="533400" y="3962400"/>
            <a:ext cx="2743200" cy="1847851"/>
          </a:xfrm>
          <a:prstGeom prst="rect">
            <a:avLst/>
          </a:prstGeom>
          <a:noFill/>
        </p:spPr>
      </p:pic>
      <p:pic>
        <p:nvPicPr>
          <p:cNvPr id="11276" name="Picture 12" descr="Image result for interviews and questionnaire"/>
          <p:cNvPicPr>
            <a:picLocks noChangeAspect="1" noChangeArrowheads="1"/>
          </p:cNvPicPr>
          <p:nvPr/>
        </p:nvPicPr>
        <p:blipFill>
          <a:blip r:embed="rId3" cstate="print"/>
          <a:srcRect/>
          <a:stretch>
            <a:fillRect/>
          </a:stretch>
        </p:blipFill>
        <p:spPr bwMode="auto">
          <a:xfrm>
            <a:off x="6705600" y="762000"/>
            <a:ext cx="2171700" cy="2105026"/>
          </a:xfrm>
          <a:prstGeom prst="rect">
            <a:avLst/>
          </a:prstGeom>
          <a:noFill/>
        </p:spPr>
      </p:pic>
      <p:pic>
        <p:nvPicPr>
          <p:cNvPr id="11278" name="Picture 14" descr="Image result for interviews and questionnaire"/>
          <p:cNvPicPr>
            <a:picLocks noChangeAspect="1" noChangeArrowheads="1"/>
          </p:cNvPicPr>
          <p:nvPr/>
        </p:nvPicPr>
        <p:blipFill>
          <a:blip r:embed="rId4" cstate="print"/>
          <a:srcRect/>
          <a:stretch>
            <a:fillRect/>
          </a:stretch>
        </p:blipFill>
        <p:spPr bwMode="auto">
          <a:xfrm>
            <a:off x="4876800" y="3733800"/>
            <a:ext cx="781050" cy="723900"/>
          </a:xfrm>
          <a:prstGeom prst="rect">
            <a:avLst/>
          </a:prstGeom>
          <a:noFill/>
        </p:spPr>
      </p:pic>
      <p:sp>
        <p:nvSpPr>
          <p:cNvPr id="11280" name="AutoShape 16" descr="Image result for articl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82" name="AutoShape 18" descr="Image result for articl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84" name="AutoShape 20" descr="Image result for articl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1286" name="Picture 22" descr="Image result for articles"/>
          <p:cNvPicPr>
            <a:picLocks noChangeAspect="1" noChangeArrowheads="1"/>
          </p:cNvPicPr>
          <p:nvPr/>
        </p:nvPicPr>
        <p:blipFill>
          <a:blip r:embed="rId5" cstate="print"/>
          <a:srcRect/>
          <a:stretch>
            <a:fillRect/>
          </a:stretch>
        </p:blipFill>
        <p:spPr bwMode="auto">
          <a:xfrm>
            <a:off x="5334000" y="4800600"/>
            <a:ext cx="3343275" cy="13620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17" presetClass="entr" presetSubtype="1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51" presetClass="entr" presetSubtype="0" fill="hold" nodeType="clickEffect">
                                  <p:stCondLst>
                                    <p:cond delay="0"/>
                                  </p:stCondLst>
                                  <p:childTnLst>
                                    <p:set>
                                      <p:cBhvr>
                                        <p:cTn id="29" dur="1" fill="hold">
                                          <p:stCondLst>
                                            <p:cond delay="0"/>
                                          </p:stCondLst>
                                        </p:cTn>
                                        <p:tgtEl>
                                          <p:spTgt spid="11274"/>
                                        </p:tgtEl>
                                        <p:attrNameLst>
                                          <p:attrName>style.visibility</p:attrName>
                                        </p:attrNameLst>
                                      </p:cBhvr>
                                      <p:to>
                                        <p:strVal val="visible"/>
                                      </p:to>
                                    </p:set>
                                    <p:animEffect transition="in" filter="fade">
                                      <p:cBhvr>
                                        <p:cTn id="30" dur="770" decel="100000"/>
                                        <p:tgtEl>
                                          <p:spTgt spid="11274"/>
                                        </p:tgtEl>
                                      </p:cBhvr>
                                    </p:animEffect>
                                    <p:animScale>
                                      <p:cBhvr>
                                        <p:cTn id="31" dur="770" decel="100000"/>
                                        <p:tgtEl>
                                          <p:spTgt spid="11274"/>
                                        </p:tgtEl>
                                      </p:cBhvr>
                                      <p:from x="10000" y="10000"/>
                                      <p:to x="200000" y="450000"/>
                                    </p:animScale>
                                    <p:animScale>
                                      <p:cBhvr>
                                        <p:cTn id="32" dur="1230" accel="100000" fill="hold">
                                          <p:stCondLst>
                                            <p:cond delay="770"/>
                                          </p:stCondLst>
                                        </p:cTn>
                                        <p:tgtEl>
                                          <p:spTgt spid="11274"/>
                                        </p:tgtEl>
                                      </p:cBhvr>
                                      <p:from x="200000" y="450000"/>
                                      <p:to x="100000" y="100000"/>
                                    </p:animScale>
                                    <p:set>
                                      <p:cBhvr>
                                        <p:cTn id="33" dur="770" fill="hold"/>
                                        <p:tgtEl>
                                          <p:spTgt spid="11274"/>
                                        </p:tgtEl>
                                        <p:attrNameLst>
                                          <p:attrName>ppt_x</p:attrName>
                                        </p:attrNameLst>
                                      </p:cBhvr>
                                      <p:to>
                                        <p:strVal val="(0.5)"/>
                                      </p:to>
                                    </p:set>
                                    <p:anim from="(0.5)" to="(#ppt_x)" calcmode="lin" valueType="num">
                                      <p:cBhvr>
                                        <p:cTn id="34" dur="1230" accel="100000" fill="hold">
                                          <p:stCondLst>
                                            <p:cond delay="770"/>
                                          </p:stCondLst>
                                        </p:cTn>
                                        <p:tgtEl>
                                          <p:spTgt spid="11274"/>
                                        </p:tgtEl>
                                        <p:attrNameLst>
                                          <p:attrName>ppt_x</p:attrName>
                                        </p:attrNameLst>
                                      </p:cBhvr>
                                    </p:anim>
                                    <p:set>
                                      <p:cBhvr>
                                        <p:cTn id="35" dur="770" fill="hold"/>
                                        <p:tgtEl>
                                          <p:spTgt spid="11274"/>
                                        </p:tgtEl>
                                        <p:attrNameLst>
                                          <p:attrName>ppt_y</p:attrName>
                                        </p:attrNameLst>
                                      </p:cBhvr>
                                      <p:to>
                                        <p:strVal val="(#ppt_y+0.4)"/>
                                      </p:to>
                                    </p:set>
                                    <p:anim from="(#ppt_y+0.4)" to="(#ppt_y)" calcmode="lin" valueType="num">
                                      <p:cBhvr>
                                        <p:cTn id="36" dur="1230" accel="100000" fill="hold">
                                          <p:stCondLst>
                                            <p:cond delay="770"/>
                                          </p:stCondLst>
                                        </p:cTn>
                                        <p:tgtEl>
                                          <p:spTgt spid="11274"/>
                                        </p:tgtEl>
                                        <p:attrNameLst>
                                          <p:attrName>ppt_y</p:attrName>
                                        </p:attrNameLst>
                                      </p:cBhvr>
                                    </p:anim>
                                  </p:childTnLst>
                                </p:cTn>
                              </p:par>
                            </p:childTnLst>
                          </p:cTn>
                        </p:par>
                      </p:childTnLst>
                    </p:cTn>
                  </p:par>
                  <p:par>
                    <p:cTn id="37" fill="hold">
                      <p:stCondLst>
                        <p:cond delay="indefinite"/>
                      </p:stCondLst>
                      <p:childTnLst>
                        <p:par>
                          <p:cTn id="38" fill="hold">
                            <p:stCondLst>
                              <p:cond delay="0"/>
                            </p:stCondLst>
                            <p:childTnLst>
                              <p:par>
                                <p:cTn id="39" presetID="30" presetClass="entr" presetSubtype="0" fill="hold" nodeType="clickEffect">
                                  <p:stCondLst>
                                    <p:cond delay="0"/>
                                  </p:stCondLst>
                                  <p:childTnLst>
                                    <p:set>
                                      <p:cBhvr>
                                        <p:cTn id="40" dur="1" fill="hold">
                                          <p:stCondLst>
                                            <p:cond delay="0"/>
                                          </p:stCondLst>
                                        </p:cTn>
                                        <p:tgtEl>
                                          <p:spTgt spid="11276"/>
                                        </p:tgtEl>
                                        <p:attrNameLst>
                                          <p:attrName>style.visibility</p:attrName>
                                        </p:attrNameLst>
                                      </p:cBhvr>
                                      <p:to>
                                        <p:strVal val="visible"/>
                                      </p:to>
                                    </p:set>
                                    <p:animEffect transition="in" filter="fade">
                                      <p:cBhvr>
                                        <p:cTn id="41" dur="800" decel="100000"/>
                                        <p:tgtEl>
                                          <p:spTgt spid="11276"/>
                                        </p:tgtEl>
                                      </p:cBhvr>
                                    </p:animEffect>
                                    <p:anim calcmode="lin" valueType="num">
                                      <p:cBhvr>
                                        <p:cTn id="42" dur="800" decel="100000" fill="hold"/>
                                        <p:tgtEl>
                                          <p:spTgt spid="11276"/>
                                        </p:tgtEl>
                                        <p:attrNameLst>
                                          <p:attrName>style.rotation</p:attrName>
                                        </p:attrNameLst>
                                      </p:cBhvr>
                                      <p:tavLst>
                                        <p:tav tm="0">
                                          <p:val>
                                            <p:fltVal val="-90"/>
                                          </p:val>
                                        </p:tav>
                                        <p:tav tm="100000">
                                          <p:val>
                                            <p:fltVal val="0"/>
                                          </p:val>
                                        </p:tav>
                                      </p:tavLst>
                                    </p:anim>
                                    <p:anim calcmode="lin" valueType="num">
                                      <p:cBhvr>
                                        <p:cTn id="43" dur="800" decel="100000" fill="hold"/>
                                        <p:tgtEl>
                                          <p:spTgt spid="11276"/>
                                        </p:tgtEl>
                                        <p:attrNameLst>
                                          <p:attrName>ppt_x</p:attrName>
                                        </p:attrNameLst>
                                      </p:cBhvr>
                                      <p:tavLst>
                                        <p:tav tm="0">
                                          <p:val>
                                            <p:strVal val="#ppt_x+0.4"/>
                                          </p:val>
                                        </p:tav>
                                        <p:tav tm="100000">
                                          <p:val>
                                            <p:strVal val="#ppt_x-0.05"/>
                                          </p:val>
                                        </p:tav>
                                      </p:tavLst>
                                    </p:anim>
                                    <p:anim calcmode="lin" valueType="num">
                                      <p:cBhvr>
                                        <p:cTn id="44" dur="800" decel="100000" fill="hold"/>
                                        <p:tgtEl>
                                          <p:spTgt spid="11276"/>
                                        </p:tgtEl>
                                        <p:attrNameLst>
                                          <p:attrName>ppt_y</p:attrName>
                                        </p:attrNameLst>
                                      </p:cBhvr>
                                      <p:tavLst>
                                        <p:tav tm="0">
                                          <p:val>
                                            <p:strVal val="#ppt_y-0.4"/>
                                          </p:val>
                                        </p:tav>
                                        <p:tav tm="100000">
                                          <p:val>
                                            <p:strVal val="#ppt_y+0.1"/>
                                          </p:val>
                                        </p:tav>
                                      </p:tavLst>
                                    </p:anim>
                                    <p:anim calcmode="lin" valueType="num">
                                      <p:cBhvr>
                                        <p:cTn id="45" dur="200" accel="100000" fill="hold">
                                          <p:stCondLst>
                                            <p:cond delay="800"/>
                                          </p:stCondLst>
                                        </p:cTn>
                                        <p:tgtEl>
                                          <p:spTgt spid="11276"/>
                                        </p:tgtEl>
                                        <p:attrNameLst>
                                          <p:attrName>ppt_x</p:attrName>
                                        </p:attrNameLst>
                                      </p:cBhvr>
                                      <p:tavLst>
                                        <p:tav tm="0">
                                          <p:val>
                                            <p:strVal val="#ppt_x-0.05"/>
                                          </p:val>
                                        </p:tav>
                                        <p:tav tm="100000">
                                          <p:val>
                                            <p:strVal val="#ppt_x"/>
                                          </p:val>
                                        </p:tav>
                                      </p:tavLst>
                                    </p:anim>
                                    <p:anim calcmode="lin" valueType="num">
                                      <p:cBhvr>
                                        <p:cTn id="46" dur="200" accel="100000" fill="hold">
                                          <p:stCondLst>
                                            <p:cond delay="800"/>
                                          </p:stCondLst>
                                        </p:cTn>
                                        <p:tgtEl>
                                          <p:spTgt spid="11276"/>
                                        </p:tgtEl>
                                        <p:attrNameLst>
                                          <p:attrName>ppt_y</p:attrName>
                                        </p:attrNameLst>
                                      </p:cBhvr>
                                      <p:tavLst>
                                        <p:tav tm="0">
                                          <p:val>
                                            <p:strVal val="#ppt_y+0.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3" presetClass="entr" presetSubtype="16" fill="hold" nodeType="clickEffect">
                                  <p:stCondLst>
                                    <p:cond delay="0"/>
                                  </p:stCondLst>
                                  <p:childTnLst>
                                    <p:set>
                                      <p:cBhvr>
                                        <p:cTn id="50" dur="1" fill="hold">
                                          <p:stCondLst>
                                            <p:cond delay="0"/>
                                          </p:stCondLst>
                                        </p:cTn>
                                        <p:tgtEl>
                                          <p:spTgt spid="11278"/>
                                        </p:tgtEl>
                                        <p:attrNameLst>
                                          <p:attrName>style.visibility</p:attrName>
                                        </p:attrNameLst>
                                      </p:cBhvr>
                                      <p:to>
                                        <p:strVal val="visible"/>
                                      </p:to>
                                    </p:set>
                                    <p:anim calcmode="lin" valueType="num">
                                      <p:cBhvr>
                                        <p:cTn id="51" dur="500" fill="hold"/>
                                        <p:tgtEl>
                                          <p:spTgt spid="11278"/>
                                        </p:tgtEl>
                                        <p:attrNameLst>
                                          <p:attrName>ppt_w</p:attrName>
                                        </p:attrNameLst>
                                      </p:cBhvr>
                                      <p:tavLst>
                                        <p:tav tm="0">
                                          <p:val>
                                            <p:fltVal val="0"/>
                                          </p:val>
                                        </p:tav>
                                        <p:tav tm="100000">
                                          <p:val>
                                            <p:strVal val="#ppt_w"/>
                                          </p:val>
                                        </p:tav>
                                      </p:tavLst>
                                    </p:anim>
                                    <p:anim calcmode="lin" valueType="num">
                                      <p:cBhvr>
                                        <p:cTn id="52" dur="500" fill="hold"/>
                                        <p:tgtEl>
                                          <p:spTgt spid="11278"/>
                                        </p:tgtEl>
                                        <p:attrNameLst>
                                          <p:attrName>ppt_h</p:attrName>
                                        </p:attrNameLst>
                                      </p:cBhvr>
                                      <p:tavLst>
                                        <p:tav tm="0">
                                          <p:val>
                                            <p:fltVal val="0"/>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nodeType="clickEffect">
                                  <p:stCondLst>
                                    <p:cond delay="0"/>
                                  </p:stCondLst>
                                  <p:iterate type="lt">
                                    <p:tmPct val="5000"/>
                                  </p:iterate>
                                  <p:childTnLst>
                                    <p:set>
                                      <p:cBhvr>
                                        <p:cTn id="56" dur="1" fill="hold">
                                          <p:stCondLst>
                                            <p:cond delay="0"/>
                                          </p:stCondLst>
                                        </p:cTn>
                                        <p:tgtEl>
                                          <p:spTgt spid="11286"/>
                                        </p:tgtEl>
                                        <p:attrNameLst>
                                          <p:attrName>style.visibility</p:attrName>
                                        </p:attrNameLst>
                                      </p:cBhvr>
                                      <p:to>
                                        <p:strVal val="visible"/>
                                      </p:to>
                                    </p:set>
                                    <p:anim calcmode="lin" valueType="num">
                                      <p:cBhvr>
                                        <p:cTn id="57" dur="1000" fill="hold"/>
                                        <p:tgtEl>
                                          <p:spTgt spid="11286"/>
                                        </p:tgtEl>
                                        <p:attrNameLst>
                                          <p:attrName>ppt_w</p:attrName>
                                        </p:attrNameLst>
                                      </p:cBhvr>
                                      <p:tavLst>
                                        <p:tav tm="0">
                                          <p:val>
                                            <p:fltVal val="0"/>
                                          </p:val>
                                        </p:tav>
                                        <p:tav tm="100000">
                                          <p:val>
                                            <p:strVal val="#ppt_w"/>
                                          </p:val>
                                        </p:tav>
                                      </p:tavLst>
                                    </p:anim>
                                    <p:anim calcmode="lin" valueType="num">
                                      <p:cBhvr>
                                        <p:cTn id="58" dur="1000" fill="hold"/>
                                        <p:tgtEl>
                                          <p:spTgt spid="11286"/>
                                        </p:tgtEl>
                                        <p:attrNameLst>
                                          <p:attrName>ppt_h</p:attrName>
                                        </p:attrNameLst>
                                      </p:cBhvr>
                                      <p:tavLst>
                                        <p:tav tm="0">
                                          <p:val>
                                            <p:fltVal val="0"/>
                                          </p:val>
                                        </p:tav>
                                        <p:tav tm="100000">
                                          <p:val>
                                            <p:strVal val="#ppt_h"/>
                                          </p:val>
                                        </p:tav>
                                      </p:tavLst>
                                    </p:anim>
                                    <p:anim calcmode="lin" valueType="num">
                                      <p:cBhvr>
                                        <p:cTn id="59" dur="1000" fill="hold"/>
                                        <p:tgtEl>
                                          <p:spTgt spid="11286"/>
                                        </p:tgtEl>
                                        <p:attrNameLst>
                                          <p:attrName>style.rotation</p:attrName>
                                        </p:attrNameLst>
                                      </p:cBhvr>
                                      <p:tavLst>
                                        <p:tav tm="0">
                                          <p:val>
                                            <p:fltVal val="90"/>
                                          </p:val>
                                        </p:tav>
                                        <p:tav tm="100000">
                                          <p:val>
                                            <p:fltVal val="0"/>
                                          </p:val>
                                        </p:tav>
                                      </p:tavLst>
                                    </p:anim>
                                    <p:animEffect transition="in" filter="fade">
                                      <p:cBhvr>
                                        <p:cTn id="60" dur="1000"/>
                                        <p:tgtEl>
                                          <p:spTgt spid="112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896112"/>
          </a:xfrm>
        </p:spPr>
        <p:txBody>
          <a:bodyPr>
            <a:normAutofit fontScale="90000"/>
          </a:bodyPr>
          <a:lstStyle/>
          <a:p>
            <a:pPr algn="ctr"/>
            <a:r>
              <a:rPr lang="en-US" sz="2500" dirty="0" smtClean="0">
                <a:latin typeface="Cambria" pitchFamily="18" charset="0"/>
              </a:rPr>
              <a:t>Survey</a:t>
            </a:r>
            <a:r>
              <a:rPr lang="en-US" dirty="0" smtClean="0"/>
              <a:t> </a:t>
            </a:r>
            <a:br>
              <a:rPr lang="en-US" dirty="0" smtClean="0"/>
            </a:br>
            <a:r>
              <a:rPr lang="en-US" sz="2000" dirty="0" smtClean="0">
                <a:latin typeface="Cambria" pitchFamily="18" charset="0"/>
              </a:rPr>
              <a:t>We did </a:t>
            </a:r>
            <a:r>
              <a:rPr lang="en-US" sz="2000" dirty="0" err="1" smtClean="0">
                <a:latin typeface="Cambria" pitchFamily="18" charset="0"/>
              </a:rPr>
              <a:t>Surveymonkey</a:t>
            </a:r>
            <a:r>
              <a:rPr lang="en-US" sz="2000" dirty="0" smtClean="0">
                <a:latin typeface="Cambria" pitchFamily="18" charset="0"/>
              </a:rPr>
              <a:t> in our own time, I got 23 responds.</a:t>
            </a:r>
            <a:endParaRPr lang="en-US" dirty="0"/>
          </a:p>
        </p:txBody>
      </p:sp>
      <p:sp>
        <p:nvSpPr>
          <p:cNvPr id="9" name="Content Placeholder 8"/>
          <p:cNvSpPr>
            <a:spLocks noGrp="1"/>
          </p:cNvSpPr>
          <p:nvPr>
            <p:ph idx="1"/>
          </p:nvPr>
        </p:nvSpPr>
        <p:spPr>
          <a:xfrm>
            <a:off x="457200" y="1219200"/>
            <a:ext cx="8229600" cy="5029200"/>
          </a:xfrm>
        </p:spPr>
        <p:txBody>
          <a:bodyPr>
            <a:normAutofit/>
          </a:bodyPr>
          <a:lstStyle/>
          <a:p>
            <a:pPr marL="342900" indent="-342900">
              <a:buNone/>
            </a:pPr>
            <a:r>
              <a:rPr lang="en-US" sz="1400" b="1" dirty="0" smtClean="0"/>
              <a:t>Participants are ages 18 – 38; 10 males and 13 Females</a:t>
            </a:r>
          </a:p>
          <a:p>
            <a:pPr marL="342900" indent="-342900">
              <a:buAutoNum type="arabicParenR"/>
            </a:pPr>
            <a:r>
              <a:rPr lang="en-US" sz="1400" b="1" dirty="0" smtClean="0"/>
              <a:t>Demographic:  Nationality, Gender, Age, last school completed, Village, etc. </a:t>
            </a:r>
          </a:p>
          <a:p>
            <a:pPr>
              <a:buNone/>
            </a:pPr>
            <a:r>
              <a:rPr lang="en-US" sz="1400" b="1" dirty="0" smtClean="0"/>
              <a:t>2) As a student, what can you do to promote Saipan to other countries?</a:t>
            </a:r>
          </a:p>
          <a:p>
            <a:r>
              <a:rPr lang="en-US" sz="1200" dirty="0" smtClean="0">
                <a:latin typeface="Cambria" pitchFamily="18" charset="0"/>
              </a:rPr>
              <a:t>10  – social media</a:t>
            </a:r>
          </a:p>
          <a:p>
            <a:r>
              <a:rPr lang="en-US" sz="1200" dirty="0" smtClean="0">
                <a:latin typeface="Cambria" pitchFamily="18" charset="0"/>
              </a:rPr>
              <a:t>4  – be kind to tourists</a:t>
            </a:r>
          </a:p>
          <a:p>
            <a:r>
              <a:rPr lang="en-US" sz="1200" dirty="0" smtClean="0">
                <a:latin typeface="Cambria" pitchFamily="18" charset="0"/>
              </a:rPr>
              <a:t>9 – pictures and advertisement</a:t>
            </a:r>
          </a:p>
          <a:p>
            <a:pPr>
              <a:buNone/>
            </a:pPr>
            <a:endParaRPr lang="en-US" sz="1200" b="1" dirty="0" smtClean="0"/>
          </a:p>
          <a:p>
            <a:pPr>
              <a:buAutoNum type="arabicParenR" startAt="3"/>
            </a:pPr>
            <a:r>
              <a:rPr lang="en-US" sz="1200" b="1" dirty="0" smtClean="0"/>
              <a:t>Do you think Saipan should increase it's minimum wage to attract more contract workers and investors to immigrate here?</a:t>
            </a:r>
          </a:p>
          <a:p>
            <a:pPr>
              <a:buNone/>
            </a:pPr>
            <a:r>
              <a:rPr lang="en-US" sz="1200" b="1" dirty="0" smtClean="0"/>
              <a:t>          </a:t>
            </a:r>
          </a:p>
          <a:p>
            <a:pPr>
              <a:buNone/>
            </a:pPr>
            <a:r>
              <a:rPr lang="en-US" sz="1200" b="1" dirty="0" smtClean="0"/>
              <a:t>       </a:t>
            </a:r>
          </a:p>
          <a:p>
            <a:pPr>
              <a:buAutoNum type="arabicParenR" startAt="3"/>
            </a:pPr>
            <a:endParaRPr lang="en-US" sz="1200" b="1" dirty="0" smtClean="0"/>
          </a:p>
          <a:p>
            <a:pPr>
              <a:buAutoNum type="arabicParenR" startAt="3"/>
            </a:pPr>
            <a:endParaRPr lang="en-US" sz="1200" b="1" dirty="0" smtClean="0"/>
          </a:p>
          <a:p>
            <a:pPr>
              <a:buNone/>
            </a:pPr>
            <a:endParaRPr lang="en-US" sz="1200" b="1" dirty="0" smtClean="0"/>
          </a:p>
          <a:p>
            <a:pPr>
              <a:buAutoNum type="arabicParenR" startAt="3"/>
            </a:pPr>
            <a:endParaRPr lang="en-US" sz="1200" b="1" dirty="0" smtClean="0"/>
          </a:p>
          <a:p>
            <a:pPr>
              <a:buAutoNum type="arabicParenR" startAt="3"/>
            </a:pPr>
            <a:endParaRPr lang="en-US" sz="1200" b="1" dirty="0" smtClean="0"/>
          </a:p>
          <a:p>
            <a:pPr>
              <a:buAutoNum type="arabicParenR" startAt="3"/>
            </a:pPr>
            <a:endParaRPr lang="en-US" sz="1200" b="1" dirty="0" smtClean="0"/>
          </a:p>
          <a:p>
            <a:pPr>
              <a:buAutoNum type="arabicParenR" startAt="3"/>
            </a:pPr>
            <a:endParaRPr lang="en-US" sz="1200" b="1" dirty="0" smtClean="0"/>
          </a:p>
          <a:p>
            <a:pPr>
              <a:buNone/>
            </a:pPr>
            <a:endParaRPr lang="en-US" sz="1200" b="1" dirty="0" smtClean="0"/>
          </a:p>
          <a:p>
            <a:pPr>
              <a:buAutoNum type="arabicParenR" startAt="3"/>
            </a:pPr>
            <a:endParaRPr lang="en-US" sz="1200" b="1" dirty="0" smtClean="0"/>
          </a:p>
          <a:p>
            <a:pPr>
              <a:buNone/>
            </a:pPr>
            <a:endParaRPr lang="en-US" sz="1200" b="1" dirty="0" smtClean="0"/>
          </a:p>
          <a:p>
            <a:pPr>
              <a:buNone/>
            </a:pPr>
            <a:endParaRPr lang="en-US" sz="1200" b="1" dirty="0" smtClean="0"/>
          </a:p>
          <a:p>
            <a:pPr>
              <a:buNone/>
            </a:pPr>
            <a:endParaRPr lang="en-US" sz="1200" b="1" dirty="0" smtClean="0"/>
          </a:p>
          <a:p>
            <a:pPr>
              <a:buNone/>
            </a:pPr>
            <a:endParaRPr lang="en-US" sz="1200" b="1" dirty="0" smtClean="0"/>
          </a:p>
        </p:txBody>
      </p:sp>
      <p:graphicFrame>
        <p:nvGraphicFramePr>
          <p:cNvPr id="6" name="Chart 5"/>
          <p:cNvGraphicFramePr/>
          <p:nvPr/>
        </p:nvGraphicFramePr>
        <p:xfrm>
          <a:off x="1828800" y="3429000"/>
          <a:ext cx="5181600" cy="2362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 calcmode="lin" valueType="num">
                                      <p:cBhvr additive="base">
                                        <p:cTn id="17"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9">
                                            <p:txEl>
                                              <p:pRg st="3" end="3"/>
                                            </p:txEl>
                                          </p:spTgt>
                                        </p:tgtEl>
                                        <p:attrNameLst>
                                          <p:attrName>style.visibility</p:attrName>
                                        </p:attrNameLst>
                                      </p:cBhvr>
                                      <p:to>
                                        <p:strVal val="visible"/>
                                      </p:to>
                                    </p:set>
                                    <p:anim calcmode="lin" valueType="num">
                                      <p:cBhvr additive="base">
                                        <p:cTn id="21"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9">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9">
                                            <p:txEl>
                                              <p:pRg st="4" end="4"/>
                                            </p:txEl>
                                          </p:spTgt>
                                        </p:tgtEl>
                                        <p:attrNameLst>
                                          <p:attrName>style.visibility</p:attrName>
                                        </p:attrNameLst>
                                      </p:cBhvr>
                                      <p:to>
                                        <p:strVal val="visible"/>
                                      </p:to>
                                    </p:set>
                                    <p:anim calcmode="lin" valueType="num">
                                      <p:cBhvr additive="base">
                                        <p:cTn id="25"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9">
                                            <p:txEl>
                                              <p:pRg st="5" end="5"/>
                                            </p:txEl>
                                          </p:spTgt>
                                        </p:tgtEl>
                                        <p:attrNameLst>
                                          <p:attrName>style.visibility</p:attrName>
                                        </p:attrNameLst>
                                      </p:cBhvr>
                                      <p:to>
                                        <p:strVal val="visible"/>
                                      </p:to>
                                    </p:set>
                                    <p:anim calcmode="lin" valueType="num">
                                      <p:cBhvr additive="base">
                                        <p:cTn id="29"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9">
                                            <p:txEl>
                                              <p:pRg st="7" end="7"/>
                                            </p:txEl>
                                          </p:spTgt>
                                        </p:tgtEl>
                                        <p:attrNameLst>
                                          <p:attrName>style.visibility</p:attrName>
                                        </p:attrNameLst>
                                      </p:cBhvr>
                                      <p:to>
                                        <p:strVal val="visible"/>
                                      </p:to>
                                    </p:set>
                                    <p:anim calcmode="lin" valueType="num">
                                      <p:cBhvr additive="base">
                                        <p:cTn id="33"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9">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9">
                                            <p:txEl>
                                              <p:pRg st="8" end="8"/>
                                            </p:txEl>
                                          </p:spTgt>
                                        </p:tgtEl>
                                        <p:attrNameLst>
                                          <p:attrName>style.visibility</p:attrName>
                                        </p:attrNameLst>
                                      </p:cBhvr>
                                      <p:to>
                                        <p:strVal val="visible"/>
                                      </p:to>
                                    </p:set>
                                    <p:anim calcmode="lin" valueType="num">
                                      <p:cBhvr additive="base">
                                        <p:cTn id="37" dur="500" fill="hold"/>
                                        <p:tgtEl>
                                          <p:spTgt spid="9">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grpId="0" nodeType="clickEffect">
                                  <p:stCondLst>
                                    <p:cond delay="0"/>
                                  </p:stCondLst>
                                  <p:iterate type="lt">
                                    <p:tmPct val="5000"/>
                                  </p:iterate>
                                  <p:childTnLst>
                                    <p:set>
                                      <p:cBhvr>
                                        <p:cTn id="42" dur="1" fill="hold">
                                          <p:stCondLst>
                                            <p:cond delay="0"/>
                                          </p:stCondLst>
                                        </p:cTn>
                                        <p:tgtEl>
                                          <p:spTgt spid="6"/>
                                        </p:tgtEl>
                                        <p:attrNameLst>
                                          <p:attrName>style.visibility</p:attrName>
                                        </p:attrNameLst>
                                      </p:cBhvr>
                                      <p:to>
                                        <p:strVal val="visible"/>
                                      </p:to>
                                    </p:set>
                                    <p:anim calcmode="lin" valueType="num">
                                      <p:cBhvr>
                                        <p:cTn id="43" dur="1000" fill="hold"/>
                                        <p:tgtEl>
                                          <p:spTgt spid="6"/>
                                        </p:tgtEl>
                                        <p:attrNameLst>
                                          <p:attrName>ppt_w</p:attrName>
                                        </p:attrNameLst>
                                      </p:cBhvr>
                                      <p:tavLst>
                                        <p:tav tm="0">
                                          <p:val>
                                            <p:fltVal val="0"/>
                                          </p:val>
                                        </p:tav>
                                        <p:tav tm="100000">
                                          <p:val>
                                            <p:strVal val="#ppt_w"/>
                                          </p:val>
                                        </p:tav>
                                      </p:tavLst>
                                    </p:anim>
                                    <p:anim calcmode="lin" valueType="num">
                                      <p:cBhvr>
                                        <p:cTn id="44" dur="1000" fill="hold"/>
                                        <p:tgtEl>
                                          <p:spTgt spid="6"/>
                                        </p:tgtEl>
                                        <p:attrNameLst>
                                          <p:attrName>ppt_h</p:attrName>
                                        </p:attrNameLst>
                                      </p:cBhvr>
                                      <p:tavLst>
                                        <p:tav tm="0">
                                          <p:val>
                                            <p:fltVal val="0"/>
                                          </p:val>
                                        </p:tav>
                                        <p:tav tm="100000">
                                          <p:val>
                                            <p:strVal val="#ppt_h"/>
                                          </p:val>
                                        </p:tav>
                                      </p:tavLst>
                                    </p:anim>
                                    <p:anim calcmode="lin" valueType="num">
                                      <p:cBhvr>
                                        <p:cTn id="45" dur="1000" fill="hold"/>
                                        <p:tgtEl>
                                          <p:spTgt spid="6"/>
                                        </p:tgtEl>
                                        <p:attrNameLst>
                                          <p:attrName>style.rotation</p:attrName>
                                        </p:attrNameLst>
                                      </p:cBhvr>
                                      <p:tavLst>
                                        <p:tav tm="0">
                                          <p:val>
                                            <p:fltVal val="90"/>
                                          </p:val>
                                        </p:tav>
                                        <p:tav tm="100000">
                                          <p:val>
                                            <p:fltVal val="0"/>
                                          </p:val>
                                        </p:tav>
                                      </p:tavLst>
                                    </p:anim>
                                    <p:animEffect transition="in" filter="fade">
                                      <p:cBhvr>
                                        <p:cTn id="4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Graphic spid="6"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85800"/>
          </a:xfrm>
        </p:spPr>
        <p:txBody>
          <a:bodyPr>
            <a:normAutofit fontScale="90000"/>
          </a:bodyPr>
          <a:lstStyle/>
          <a:p>
            <a:pPr algn="ctr"/>
            <a:r>
              <a:rPr lang="en-US" dirty="0" smtClean="0"/>
              <a:t>Continuation….</a:t>
            </a:r>
            <a:endParaRPr lang="en-US" dirty="0"/>
          </a:p>
        </p:txBody>
      </p:sp>
      <p:sp>
        <p:nvSpPr>
          <p:cNvPr id="3" name="Content Placeholder 2"/>
          <p:cNvSpPr>
            <a:spLocks noGrp="1"/>
          </p:cNvSpPr>
          <p:nvPr>
            <p:ph idx="1"/>
          </p:nvPr>
        </p:nvSpPr>
        <p:spPr>
          <a:xfrm>
            <a:off x="457200" y="990600"/>
            <a:ext cx="8229600" cy="5334000"/>
          </a:xfrm>
        </p:spPr>
        <p:txBody>
          <a:bodyPr>
            <a:normAutofit/>
          </a:bodyPr>
          <a:lstStyle/>
          <a:p>
            <a:pPr>
              <a:buNone/>
            </a:pPr>
            <a:r>
              <a:rPr lang="en-US" sz="1800" b="1" dirty="0" smtClean="0">
                <a:latin typeface="Cambria" pitchFamily="18" charset="0"/>
              </a:rPr>
              <a:t>4</a:t>
            </a:r>
            <a:r>
              <a:rPr lang="en-US" sz="1600" b="1" dirty="0" smtClean="0">
                <a:latin typeface="Cambria" pitchFamily="18" charset="0"/>
              </a:rPr>
              <a:t>) In your opinion, what kind of improvement can our government make/do to attract more tourists, workers and investors?</a:t>
            </a:r>
          </a:p>
          <a:p>
            <a:r>
              <a:rPr lang="en-US" sz="1600" b="1" dirty="0" smtClean="0">
                <a:latin typeface="Cambria" pitchFamily="18" charset="0"/>
              </a:rPr>
              <a:t>8 – beautify island and destroy all dilapidated building</a:t>
            </a:r>
          </a:p>
          <a:p>
            <a:r>
              <a:rPr lang="en-US" sz="1600" b="1" dirty="0" smtClean="0">
                <a:latin typeface="Cambria" pitchFamily="18" charset="0"/>
              </a:rPr>
              <a:t>4 - create more bigger businesses</a:t>
            </a:r>
          </a:p>
          <a:p>
            <a:r>
              <a:rPr lang="en-US" sz="1600" b="1" dirty="0" smtClean="0">
                <a:latin typeface="Cambria" pitchFamily="18" charset="0"/>
              </a:rPr>
              <a:t>2  create more jobs and higher salary</a:t>
            </a:r>
          </a:p>
          <a:p>
            <a:r>
              <a:rPr lang="en-US" sz="1600" b="1" dirty="0" smtClean="0">
                <a:latin typeface="Cambria" pitchFamily="18" charset="0"/>
              </a:rPr>
              <a:t>2 –  work together,  stop corruption, and spend money in important improvements. </a:t>
            </a:r>
          </a:p>
          <a:p>
            <a:r>
              <a:rPr lang="en-US" sz="1600" b="1" dirty="0" smtClean="0">
                <a:latin typeface="Cambria" pitchFamily="18" charset="0"/>
              </a:rPr>
              <a:t>1 -  Amend Article 12</a:t>
            </a:r>
          </a:p>
          <a:p>
            <a:r>
              <a:rPr lang="en-US" sz="1600" b="1" dirty="0" smtClean="0">
                <a:latin typeface="Cambria" pitchFamily="18" charset="0"/>
              </a:rPr>
              <a:t>1 – build an Amusement Park and generate revenue</a:t>
            </a:r>
          </a:p>
          <a:p>
            <a:r>
              <a:rPr lang="en-US" sz="1600" b="1" dirty="0" smtClean="0">
                <a:latin typeface="Cambria" pitchFamily="18" charset="0"/>
              </a:rPr>
              <a:t>1 –  Equip our police officers to keep our community safe </a:t>
            </a:r>
          </a:p>
          <a:p>
            <a:r>
              <a:rPr lang="en-US" sz="1600" b="1" dirty="0" smtClean="0">
                <a:latin typeface="Cambria" pitchFamily="18" charset="0"/>
              </a:rPr>
              <a:t>3 - All of the above </a:t>
            </a:r>
          </a:p>
          <a:p>
            <a:pPr>
              <a:buNone/>
            </a:pPr>
            <a:r>
              <a:rPr lang="en-US" sz="1600" b="1" dirty="0" smtClean="0">
                <a:latin typeface="Cambria" pitchFamily="18" charset="0"/>
              </a:rPr>
              <a:t>5) Positive impact of tourists, contract workers, and investors in Saipan…</a:t>
            </a:r>
          </a:p>
          <a:p>
            <a:pPr>
              <a:buFont typeface="Wingdings" pitchFamily="2" charset="2"/>
              <a:buChar char="q"/>
            </a:pPr>
            <a:r>
              <a:rPr lang="en-US" sz="1600" b="1" dirty="0" smtClean="0">
                <a:latin typeface="Cambria" pitchFamily="18" charset="0"/>
              </a:rPr>
              <a:t>Tourists and investors – generate income and employment </a:t>
            </a:r>
          </a:p>
          <a:p>
            <a:pPr>
              <a:buFont typeface="Wingdings" pitchFamily="2" charset="2"/>
              <a:buChar char="q"/>
            </a:pPr>
            <a:r>
              <a:rPr lang="en-US" sz="1600" b="1" dirty="0" smtClean="0">
                <a:latin typeface="Cambria" pitchFamily="18" charset="0"/>
              </a:rPr>
              <a:t>Contract workers – skills and hard working</a:t>
            </a:r>
          </a:p>
          <a:p>
            <a:pPr>
              <a:buNone/>
            </a:pPr>
            <a:r>
              <a:rPr lang="en-US" sz="1600" b="1" dirty="0" smtClean="0">
                <a:latin typeface="Cambria" pitchFamily="18" charset="0"/>
              </a:rPr>
              <a:t>6) Negative impact of tourists, contract workers, and investors in Saipan…</a:t>
            </a:r>
          </a:p>
          <a:p>
            <a:pPr>
              <a:buFont typeface="Wingdings" pitchFamily="2" charset="2"/>
              <a:buChar char="Ø"/>
            </a:pPr>
            <a:r>
              <a:rPr lang="en-US" sz="1600" b="1" dirty="0" smtClean="0">
                <a:latin typeface="Cambria" pitchFamily="18" charset="0"/>
              </a:rPr>
              <a:t>Tourists – reckless in driving or reckless</a:t>
            </a:r>
          </a:p>
          <a:p>
            <a:pPr>
              <a:buFont typeface="Wingdings" pitchFamily="2" charset="2"/>
              <a:buChar char="Ø"/>
            </a:pPr>
            <a:r>
              <a:rPr lang="en-US" sz="1600" b="1" dirty="0" smtClean="0">
                <a:latin typeface="Cambria" pitchFamily="18" charset="0"/>
              </a:rPr>
              <a:t>Contract workers – tend to not care about the island and they send money off-island </a:t>
            </a:r>
          </a:p>
          <a:p>
            <a:pPr>
              <a:buFont typeface="Wingdings" pitchFamily="2" charset="2"/>
              <a:buChar char="Ø"/>
            </a:pPr>
            <a:r>
              <a:rPr lang="en-US" sz="1600" b="1" dirty="0" smtClean="0">
                <a:latin typeface="Cambria" pitchFamily="18" charset="0"/>
              </a:rPr>
              <a:t>Investors – abandoned their businesses and make money here, but spend elsewhere </a:t>
            </a:r>
          </a:p>
          <a:p>
            <a:pPr>
              <a:buFont typeface="Wingdings" pitchFamily="2" charset="2"/>
              <a:buChar char="Ø"/>
            </a:pPr>
            <a:endParaRPr lang="en-US" sz="1600" b="1" dirty="0" smtClean="0">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770" decel="100000"/>
                                        <p:tgtEl>
                                          <p:spTgt spid="3">
                                            <p:txEl>
                                              <p:pRg st="0" end="0"/>
                                            </p:txEl>
                                          </p:spTgt>
                                        </p:tgtEl>
                                      </p:cBhvr>
                                    </p:animEffect>
                                    <p:animScale>
                                      <p:cBhvr>
                                        <p:cTn id="19" dur="770" decel="100000"/>
                                        <p:tgtEl>
                                          <p:spTgt spid="3">
                                            <p:txEl>
                                              <p:pRg st="0" end="0"/>
                                            </p:txEl>
                                          </p:spTgt>
                                        </p:tgtEl>
                                      </p:cBhvr>
                                      <p:from x="10000" y="10000"/>
                                      <p:to x="200000" y="450000"/>
                                    </p:animScale>
                                    <p:animScale>
                                      <p:cBhvr>
                                        <p:cTn id="20" dur="1230" accel="100000" fill="hold">
                                          <p:stCondLst>
                                            <p:cond delay="770"/>
                                          </p:stCondLst>
                                        </p:cTn>
                                        <p:tgtEl>
                                          <p:spTgt spid="3">
                                            <p:txEl>
                                              <p:pRg st="0" end="0"/>
                                            </p:txEl>
                                          </p:spTgt>
                                        </p:tgtEl>
                                      </p:cBhvr>
                                      <p:from x="200000" y="450000"/>
                                      <p:to x="100000" y="100000"/>
                                    </p:animScale>
                                    <p:set>
                                      <p:cBhvr>
                                        <p:cTn id="21" dur="770" fill="hold"/>
                                        <p:tgtEl>
                                          <p:spTgt spid="3">
                                            <p:txEl>
                                              <p:pRg st="0" end="0"/>
                                            </p:txEl>
                                          </p:spTgt>
                                        </p:tgtEl>
                                        <p:attrNameLst>
                                          <p:attrName>ppt_x</p:attrName>
                                        </p:attrNameLst>
                                      </p:cBhvr>
                                      <p:to>
                                        <p:strVal val="(0.5)"/>
                                      </p:to>
                                    </p:set>
                                    <p:anim from="(0.5)" to="(#ppt_x)" calcmode="lin" valueType="num">
                                      <p:cBhvr>
                                        <p:cTn id="22" dur="1230" accel="100000" fill="hold">
                                          <p:stCondLst>
                                            <p:cond delay="770"/>
                                          </p:stCondLst>
                                        </p:cTn>
                                        <p:tgtEl>
                                          <p:spTgt spid="3">
                                            <p:txEl>
                                              <p:pRg st="0" end="0"/>
                                            </p:txEl>
                                          </p:spTgt>
                                        </p:tgtEl>
                                        <p:attrNameLst>
                                          <p:attrName>ppt_x</p:attrName>
                                        </p:attrNameLst>
                                      </p:cBhvr>
                                    </p:anim>
                                    <p:set>
                                      <p:cBhvr>
                                        <p:cTn id="23" dur="770" fill="hold"/>
                                        <p:tgtEl>
                                          <p:spTgt spid="3">
                                            <p:txEl>
                                              <p:pRg st="0" end="0"/>
                                            </p:txEl>
                                          </p:spTgt>
                                        </p:tgtEl>
                                        <p:attrNameLst>
                                          <p:attrName>ppt_y</p:attrName>
                                        </p:attrNameLst>
                                      </p:cBhvr>
                                      <p:to>
                                        <p:strVal val="(#ppt_y+0.4)"/>
                                      </p:to>
                                    </p:set>
                                    <p:anim from="(#ppt_y+0.4)" to="(#ppt_y)" calcmode="lin" valueType="num">
                                      <p:cBhvr>
                                        <p:cTn id="24" dur="1230" accel="100000" fill="hold">
                                          <p:stCondLst>
                                            <p:cond delay="770"/>
                                          </p:stCondLst>
                                        </p:cTn>
                                        <p:tgtEl>
                                          <p:spTgt spid="3">
                                            <p:txEl>
                                              <p:pRg st="0" end="0"/>
                                            </p:txEl>
                                          </p:spTgt>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770" decel="100000"/>
                                        <p:tgtEl>
                                          <p:spTgt spid="3">
                                            <p:txEl>
                                              <p:pRg st="1" end="1"/>
                                            </p:txEl>
                                          </p:spTgt>
                                        </p:tgtEl>
                                      </p:cBhvr>
                                    </p:animEffect>
                                    <p:animScale>
                                      <p:cBhvr>
                                        <p:cTn id="30" dur="770" decel="100000"/>
                                        <p:tgtEl>
                                          <p:spTgt spid="3">
                                            <p:txEl>
                                              <p:pRg st="1" end="1"/>
                                            </p:txEl>
                                          </p:spTgt>
                                        </p:tgtEl>
                                      </p:cBhvr>
                                      <p:from x="10000" y="10000"/>
                                      <p:to x="200000" y="450000"/>
                                    </p:animScale>
                                    <p:animScale>
                                      <p:cBhvr>
                                        <p:cTn id="31" dur="1230" accel="100000" fill="hold">
                                          <p:stCondLst>
                                            <p:cond delay="770"/>
                                          </p:stCondLst>
                                        </p:cTn>
                                        <p:tgtEl>
                                          <p:spTgt spid="3">
                                            <p:txEl>
                                              <p:pRg st="1" end="1"/>
                                            </p:txEl>
                                          </p:spTgt>
                                        </p:tgtEl>
                                      </p:cBhvr>
                                      <p:from x="200000" y="450000"/>
                                      <p:to x="100000" y="100000"/>
                                    </p:animScale>
                                    <p:set>
                                      <p:cBhvr>
                                        <p:cTn id="32" dur="770" fill="hold"/>
                                        <p:tgtEl>
                                          <p:spTgt spid="3">
                                            <p:txEl>
                                              <p:pRg st="1" end="1"/>
                                            </p:txEl>
                                          </p:spTgt>
                                        </p:tgtEl>
                                        <p:attrNameLst>
                                          <p:attrName>ppt_x</p:attrName>
                                        </p:attrNameLst>
                                      </p:cBhvr>
                                      <p:to>
                                        <p:strVal val="(0.5)"/>
                                      </p:to>
                                    </p:set>
                                    <p:anim from="(0.5)" to="(#ppt_x)" calcmode="lin" valueType="num">
                                      <p:cBhvr>
                                        <p:cTn id="33" dur="1230" accel="100000" fill="hold">
                                          <p:stCondLst>
                                            <p:cond delay="770"/>
                                          </p:stCondLst>
                                        </p:cTn>
                                        <p:tgtEl>
                                          <p:spTgt spid="3">
                                            <p:txEl>
                                              <p:pRg st="1" end="1"/>
                                            </p:txEl>
                                          </p:spTgt>
                                        </p:tgtEl>
                                        <p:attrNameLst>
                                          <p:attrName>ppt_x</p:attrName>
                                        </p:attrNameLst>
                                      </p:cBhvr>
                                    </p:anim>
                                    <p:set>
                                      <p:cBhvr>
                                        <p:cTn id="34" dur="770" fill="hold"/>
                                        <p:tgtEl>
                                          <p:spTgt spid="3">
                                            <p:txEl>
                                              <p:pRg st="1" end="1"/>
                                            </p:txEl>
                                          </p:spTgt>
                                        </p:tgtEl>
                                        <p:attrNameLst>
                                          <p:attrName>ppt_y</p:attrName>
                                        </p:attrNameLst>
                                      </p:cBhvr>
                                      <p:to>
                                        <p:strVal val="(#ppt_y+0.4)"/>
                                      </p:to>
                                    </p:set>
                                    <p:anim from="(#ppt_y+0.4)" to="(#ppt_y)" calcmode="lin" valueType="num">
                                      <p:cBhvr>
                                        <p:cTn id="35" dur="1230" accel="100000" fill="hold">
                                          <p:stCondLst>
                                            <p:cond delay="770"/>
                                          </p:stCondLst>
                                        </p:cTn>
                                        <p:tgtEl>
                                          <p:spTgt spid="3">
                                            <p:txEl>
                                              <p:pRg st="1" end="1"/>
                                            </p:txEl>
                                          </p:spTgt>
                                        </p:tgtEl>
                                        <p:attrNameLst>
                                          <p:attrName>ppt_y</p:attrName>
                                        </p:attrNameLst>
                                      </p:cBhvr>
                                    </p:anim>
                                  </p:childTnLst>
                                </p:cTn>
                              </p:par>
                            </p:childTnLst>
                          </p:cTn>
                        </p:par>
                      </p:childTnLst>
                    </p:cTn>
                  </p:par>
                  <p:par>
                    <p:cTn id="36" fill="hold">
                      <p:stCondLst>
                        <p:cond delay="indefinite"/>
                      </p:stCondLst>
                      <p:childTnLst>
                        <p:par>
                          <p:cTn id="37" fill="hold">
                            <p:stCondLst>
                              <p:cond delay="0"/>
                            </p:stCondLst>
                            <p:childTnLst>
                              <p:par>
                                <p:cTn id="38" presetID="51" presetClass="entr" presetSubtype="0" fill="hold" grpId="0" nodeType="clickEffect">
                                  <p:stCondLst>
                                    <p:cond delay="0"/>
                                  </p:stCondLst>
                                  <p:childTnLst>
                                    <p:set>
                                      <p:cBhvr>
                                        <p:cTn id="39" dur="1" fill="hold">
                                          <p:stCondLst>
                                            <p:cond delay="0"/>
                                          </p:stCondLst>
                                        </p:cTn>
                                        <p:tgtEl>
                                          <p:spTgt spid="3">
                                            <p:txEl>
                                              <p:pRg st="2" end="2"/>
                                            </p:txEl>
                                          </p:spTgt>
                                        </p:tgtEl>
                                        <p:attrNameLst>
                                          <p:attrName>style.visibility</p:attrName>
                                        </p:attrNameLst>
                                      </p:cBhvr>
                                      <p:to>
                                        <p:strVal val="visible"/>
                                      </p:to>
                                    </p:set>
                                    <p:animEffect transition="in" filter="fade">
                                      <p:cBhvr>
                                        <p:cTn id="40" dur="770" decel="100000"/>
                                        <p:tgtEl>
                                          <p:spTgt spid="3">
                                            <p:txEl>
                                              <p:pRg st="2" end="2"/>
                                            </p:txEl>
                                          </p:spTgt>
                                        </p:tgtEl>
                                      </p:cBhvr>
                                    </p:animEffect>
                                    <p:animScale>
                                      <p:cBhvr>
                                        <p:cTn id="41" dur="770" decel="100000"/>
                                        <p:tgtEl>
                                          <p:spTgt spid="3">
                                            <p:txEl>
                                              <p:pRg st="2" end="2"/>
                                            </p:txEl>
                                          </p:spTgt>
                                        </p:tgtEl>
                                      </p:cBhvr>
                                      <p:from x="10000" y="10000"/>
                                      <p:to x="200000" y="450000"/>
                                    </p:animScale>
                                    <p:animScale>
                                      <p:cBhvr>
                                        <p:cTn id="42" dur="1230" accel="100000" fill="hold">
                                          <p:stCondLst>
                                            <p:cond delay="770"/>
                                          </p:stCondLst>
                                        </p:cTn>
                                        <p:tgtEl>
                                          <p:spTgt spid="3">
                                            <p:txEl>
                                              <p:pRg st="2" end="2"/>
                                            </p:txEl>
                                          </p:spTgt>
                                        </p:tgtEl>
                                      </p:cBhvr>
                                      <p:from x="200000" y="450000"/>
                                      <p:to x="100000" y="100000"/>
                                    </p:animScale>
                                    <p:set>
                                      <p:cBhvr>
                                        <p:cTn id="43" dur="770" fill="hold"/>
                                        <p:tgtEl>
                                          <p:spTgt spid="3">
                                            <p:txEl>
                                              <p:pRg st="2" end="2"/>
                                            </p:txEl>
                                          </p:spTgt>
                                        </p:tgtEl>
                                        <p:attrNameLst>
                                          <p:attrName>ppt_x</p:attrName>
                                        </p:attrNameLst>
                                      </p:cBhvr>
                                      <p:to>
                                        <p:strVal val="(0.5)"/>
                                      </p:to>
                                    </p:set>
                                    <p:anim from="(0.5)" to="(#ppt_x)" calcmode="lin" valueType="num">
                                      <p:cBhvr>
                                        <p:cTn id="44" dur="1230" accel="100000" fill="hold">
                                          <p:stCondLst>
                                            <p:cond delay="770"/>
                                          </p:stCondLst>
                                        </p:cTn>
                                        <p:tgtEl>
                                          <p:spTgt spid="3">
                                            <p:txEl>
                                              <p:pRg st="2" end="2"/>
                                            </p:txEl>
                                          </p:spTgt>
                                        </p:tgtEl>
                                        <p:attrNameLst>
                                          <p:attrName>ppt_x</p:attrName>
                                        </p:attrNameLst>
                                      </p:cBhvr>
                                    </p:anim>
                                    <p:set>
                                      <p:cBhvr>
                                        <p:cTn id="45" dur="770" fill="hold"/>
                                        <p:tgtEl>
                                          <p:spTgt spid="3">
                                            <p:txEl>
                                              <p:pRg st="2" end="2"/>
                                            </p:txEl>
                                          </p:spTgt>
                                        </p:tgtEl>
                                        <p:attrNameLst>
                                          <p:attrName>ppt_y</p:attrName>
                                        </p:attrNameLst>
                                      </p:cBhvr>
                                      <p:to>
                                        <p:strVal val="(#ppt_y+0.4)"/>
                                      </p:to>
                                    </p:set>
                                    <p:anim from="(#ppt_y+0.4)" to="(#ppt_y)" calcmode="lin" valueType="num">
                                      <p:cBhvr>
                                        <p:cTn id="46" dur="1230" accel="100000" fill="hold">
                                          <p:stCondLst>
                                            <p:cond delay="770"/>
                                          </p:stCondLst>
                                        </p:cTn>
                                        <p:tgtEl>
                                          <p:spTgt spid="3">
                                            <p:txEl>
                                              <p:pRg st="2" end="2"/>
                                            </p:txEl>
                                          </p:spTgt>
                                        </p:tgtEl>
                                        <p:attrNameLst>
                                          <p:attrName>ppt_y</p:attrName>
                                        </p:attrNameLst>
                                      </p:cBhvr>
                                    </p:anim>
                                  </p:childTnLst>
                                </p:cTn>
                              </p:par>
                            </p:childTnLst>
                          </p:cTn>
                        </p:par>
                      </p:childTnLst>
                    </p:cTn>
                  </p:par>
                  <p:par>
                    <p:cTn id="47" fill="hold">
                      <p:stCondLst>
                        <p:cond delay="indefinite"/>
                      </p:stCondLst>
                      <p:childTnLst>
                        <p:par>
                          <p:cTn id="48" fill="hold">
                            <p:stCondLst>
                              <p:cond delay="0"/>
                            </p:stCondLst>
                            <p:childTnLst>
                              <p:par>
                                <p:cTn id="49" presetID="51" presetClass="entr" presetSubtype="0" fill="hold" grpId="0" nodeType="clickEffect">
                                  <p:stCondLst>
                                    <p:cond delay="0"/>
                                  </p:stCondLst>
                                  <p:childTnLst>
                                    <p:set>
                                      <p:cBhvr>
                                        <p:cTn id="50" dur="1" fill="hold">
                                          <p:stCondLst>
                                            <p:cond delay="0"/>
                                          </p:stCondLst>
                                        </p:cTn>
                                        <p:tgtEl>
                                          <p:spTgt spid="3">
                                            <p:txEl>
                                              <p:pRg st="3" end="3"/>
                                            </p:txEl>
                                          </p:spTgt>
                                        </p:tgtEl>
                                        <p:attrNameLst>
                                          <p:attrName>style.visibility</p:attrName>
                                        </p:attrNameLst>
                                      </p:cBhvr>
                                      <p:to>
                                        <p:strVal val="visible"/>
                                      </p:to>
                                    </p:set>
                                    <p:animEffect transition="in" filter="fade">
                                      <p:cBhvr>
                                        <p:cTn id="51" dur="770" decel="100000"/>
                                        <p:tgtEl>
                                          <p:spTgt spid="3">
                                            <p:txEl>
                                              <p:pRg st="3" end="3"/>
                                            </p:txEl>
                                          </p:spTgt>
                                        </p:tgtEl>
                                      </p:cBhvr>
                                    </p:animEffect>
                                    <p:animScale>
                                      <p:cBhvr>
                                        <p:cTn id="52" dur="770" decel="100000"/>
                                        <p:tgtEl>
                                          <p:spTgt spid="3">
                                            <p:txEl>
                                              <p:pRg st="3" end="3"/>
                                            </p:txEl>
                                          </p:spTgt>
                                        </p:tgtEl>
                                      </p:cBhvr>
                                      <p:from x="10000" y="10000"/>
                                      <p:to x="200000" y="450000"/>
                                    </p:animScale>
                                    <p:animScale>
                                      <p:cBhvr>
                                        <p:cTn id="53" dur="1230" accel="100000" fill="hold">
                                          <p:stCondLst>
                                            <p:cond delay="770"/>
                                          </p:stCondLst>
                                        </p:cTn>
                                        <p:tgtEl>
                                          <p:spTgt spid="3">
                                            <p:txEl>
                                              <p:pRg st="3" end="3"/>
                                            </p:txEl>
                                          </p:spTgt>
                                        </p:tgtEl>
                                      </p:cBhvr>
                                      <p:from x="200000" y="450000"/>
                                      <p:to x="100000" y="100000"/>
                                    </p:animScale>
                                    <p:set>
                                      <p:cBhvr>
                                        <p:cTn id="54" dur="770" fill="hold"/>
                                        <p:tgtEl>
                                          <p:spTgt spid="3">
                                            <p:txEl>
                                              <p:pRg st="3" end="3"/>
                                            </p:txEl>
                                          </p:spTgt>
                                        </p:tgtEl>
                                        <p:attrNameLst>
                                          <p:attrName>ppt_x</p:attrName>
                                        </p:attrNameLst>
                                      </p:cBhvr>
                                      <p:to>
                                        <p:strVal val="(0.5)"/>
                                      </p:to>
                                    </p:set>
                                    <p:anim from="(0.5)" to="(#ppt_x)" calcmode="lin" valueType="num">
                                      <p:cBhvr>
                                        <p:cTn id="55" dur="1230" accel="100000" fill="hold">
                                          <p:stCondLst>
                                            <p:cond delay="770"/>
                                          </p:stCondLst>
                                        </p:cTn>
                                        <p:tgtEl>
                                          <p:spTgt spid="3">
                                            <p:txEl>
                                              <p:pRg st="3" end="3"/>
                                            </p:txEl>
                                          </p:spTgt>
                                        </p:tgtEl>
                                        <p:attrNameLst>
                                          <p:attrName>ppt_x</p:attrName>
                                        </p:attrNameLst>
                                      </p:cBhvr>
                                    </p:anim>
                                    <p:set>
                                      <p:cBhvr>
                                        <p:cTn id="56" dur="770" fill="hold"/>
                                        <p:tgtEl>
                                          <p:spTgt spid="3">
                                            <p:txEl>
                                              <p:pRg st="3" end="3"/>
                                            </p:txEl>
                                          </p:spTgt>
                                        </p:tgtEl>
                                        <p:attrNameLst>
                                          <p:attrName>ppt_y</p:attrName>
                                        </p:attrNameLst>
                                      </p:cBhvr>
                                      <p:to>
                                        <p:strVal val="(#ppt_y+0.4)"/>
                                      </p:to>
                                    </p:set>
                                    <p:anim from="(#ppt_y+0.4)" to="(#ppt_y)" calcmode="lin" valueType="num">
                                      <p:cBhvr>
                                        <p:cTn id="57" dur="1230" accel="100000" fill="hold">
                                          <p:stCondLst>
                                            <p:cond delay="770"/>
                                          </p:stCondLst>
                                        </p:cTn>
                                        <p:tgtEl>
                                          <p:spTgt spid="3">
                                            <p:txEl>
                                              <p:pRg st="3" end="3"/>
                                            </p:txEl>
                                          </p:spTgt>
                                        </p:tgtEl>
                                        <p:attrNameLst>
                                          <p:attrName>ppt_y</p:attrName>
                                        </p:attrNameLst>
                                      </p:cBhvr>
                                    </p:anim>
                                  </p:childTnLst>
                                </p:cTn>
                              </p:par>
                            </p:childTnLst>
                          </p:cTn>
                        </p:par>
                      </p:childTnLst>
                    </p:cTn>
                  </p:par>
                  <p:par>
                    <p:cTn id="58" fill="hold">
                      <p:stCondLst>
                        <p:cond delay="indefinite"/>
                      </p:stCondLst>
                      <p:childTnLst>
                        <p:par>
                          <p:cTn id="59" fill="hold">
                            <p:stCondLst>
                              <p:cond delay="0"/>
                            </p:stCondLst>
                            <p:childTnLst>
                              <p:par>
                                <p:cTn id="60" presetID="51" presetClass="entr" presetSubtype="0" fill="hold" grpId="0" nodeType="clickEffect">
                                  <p:stCondLst>
                                    <p:cond delay="0"/>
                                  </p:stCondLst>
                                  <p:childTnLst>
                                    <p:set>
                                      <p:cBhvr>
                                        <p:cTn id="61" dur="1" fill="hold">
                                          <p:stCondLst>
                                            <p:cond delay="0"/>
                                          </p:stCondLst>
                                        </p:cTn>
                                        <p:tgtEl>
                                          <p:spTgt spid="3">
                                            <p:txEl>
                                              <p:pRg st="4" end="4"/>
                                            </p:txEl>
                                          </p:spTgt>
                                        </p:tgtEl>
                                        <p:attrNameLst>
                                          <p:attrName>style.visibility</p:attrName>
                                        </p:attrNameLst>
                                      </p:cBhvr>
                                      <p:to>
                                        <p:strVal val="visible"/>
                                      </p:to>
                                    </p:set>
                                    <p:animEffect transition="in" filter="fade">
                                      <p:cBhvr>
                                        <p:cTn id="62" dur="770" decel="100000"/>
                                        <p:tgtEl>
                                          <p:spTgt spid="3">
                                            <p:txEl>
                                              <p:pRg st="4" end="4"/>
                                            </p:txEl>
                                          </p:spTgt>
                                        </p:tgtEl>
                                      </p:cBhvr>
                                    </p:animEffect>
                                    <p:animScale>
                                      <p:cBhvr>
                                        <p:cTn id="63" dur="770" decel="100000"/>
                                        <p:tgtEl>
                                          <p:spTgt spid="3">
                                            <p:txEl>
                                              <p:pRg st="4" end="4"/>
                                            </p:txEl>
                                          </p:spTgt>
                                        </p:tgtEl>
                                      </p:cBhvr>
                                      <p:from x="10000" y="10000"/>
                                      <p:to x="200000" y="450000"/>
                                    </p:animScale>
                                    <p:animScale>
                                      <p:cBhvr>
                                        <p:cTn id="64" dur="1230" accel="100000" fill="hold">
                                          <p:stCondLst>
                                            <p:cond delay="770"/>
                                          </p:stCondLst>
                                        </p:cTn>
                                        <p:tgtEl>
                                          <p:spTgt spid="3">
                                            <p:txEl>
                                              <p:pRg st="4" end="4"/>
                                            </p:txEl>
                                          </p:spTgt>
                                        </p:tgtEl>
                                      </p:cBhvr>
                                      <p:from x="200000" y="450000"/>
                                      <p:to x="100000" y="100000"/>
                                    </p:animScale>
                                    <p:set>
                                      <p:cBhvr>
                                        <p:cTn id="65" dur="770" fill="hold"/>
                                        <p:tgtEl>
                                          <p:spTgt spid="3">
                                            <p:txEl>
                                              <p:pRg st="4" end="4"/>
                                            </p:txEl>
                                          </p:spTgt>
                                        </p:tgtEl>
                                        <p:attrNameLst>
                                          <p:attrName>ppt_x</p:attrName>
                                        </p:attrNameLst>
                                      </p:cBhvr>
                                      <p:to>
                                        <p:strVal val="(0.5)"/>
                                      </p:to>
                                    </p:set>
                                    <p:anim from="(0.5)" to="(#ppt_x)" calcmode="lin" valueType="num">
                                      <p:cBhvr>
                                        <p:cTn id="66" dur="1230" accel="100000" fill="hold">
                                          <p:stCondLst>
                                            <p:cond delay="770"/>
                                          </p:stCondLst>
                                        </p:cTn>
                                        <p:tgtEl>
                                          <p:spTgt spid="3">
                                            <p:txEl>
                                              <p:pRg st="4" end="4"/>
                                            </p:txEl>
                                          </p:spTgt>
                                        </p:tgtEl>
                                        <p:attrNameLst>
                                          <p:attrName>ppt_x</p:attrName>
                                        </p:attrNameLst>
                                      </p:cBhvr>
                                    </p:anim>
                                    <p:set>
                                      <p:cBhvr>
                                        <p:cTn id="67" dur="770" fill="hold"/>
                                        <p:tgtEl>
                                          <p:spTgt spid="3">
                                            <p:txEl>
                                              <p:pRg st="4" end="4"/>
                                            </p:txEl>
                                          </p:spTgt>
                                        </p:tgtEl>
                                        <p:attrNameLst>
                                          <p:attrName>ppt_y</p:attrName>
                                        </p:attrNameLst>
                                      </p:cBhvr>
                                      <p:to>
                                        <p:strVal val="(#ppt_y+0.4)"/>
                                      </p:to>
                                    </p:set>
                                    <p:anim from="(#ppt_y+0.4)" to="(#ppt_y)" calcmode="lin" valueType="num">
                                      <p:cBhvr>
                                        <p:cTn id="68" dur="1230" accel="100000" fill="hold">
                                          <p:stCondLst>
                                            <p:cond delay="770"/>
                                          </p:stCondLst>
                                        </p:cTn>
                                        <p:tgtEl>
                                          <p:spTgt spid="3">
                                            <p:txEl>
                                              <p:pRg st="4" end="4"/>
                                            </p:txEl>
                                          </p:spTgt>
                                        </p:tgtEl>
                                        <p:attrNameLst>
                                          <p:attrName>ppt_y</p:attrName>
                                        </p:attrNameLst>
                                      </p:cBhvr>
                                    </p:anim>
                                  </p:childTnLst>
                                </p:cTn>
                              </p:par>
                            </p:childTnLst>
                          </p:cTn>
                        </p:par>
                      </p:childTnLst>
                    </p:cTn>
                  </p:par>
                  <p:par>
                    <p:cTn id="69" fill="hold">
                      <p:stCondLst>
                        <p:cond delay="indefinite"/>
                      </p:stCondLst>
                      <p:childTnLst>
                        <p:par>
                          <p:cTn id="70" fill="hold">
                            <p:stCondLst>
                              <p:cond delay="0"/>
                            </p:stCondLst>
                            <p:childTnLst>
                              <p:par>
                                <p:cTn id="71" presetID="51" presetClass="entr" presetSubtype="0" fill="hold" grpId="0" nodeType="clickEffect">
                                  <p:stCondLst>
                                    <p:cond delay="0"/>
                                  </p:stCondLst>
                                  <p:childTnLst>
                                    <p:set>
                                      <p:cBhvr>
                                        <p:cTn id="72" dur="1" fill="hold">
                                          <p:stCondLst>
                                            <p:cond delay="0"/>
                                          </p:stCondLst>
                                        </p:cTn>
                                        <p:tgtEl>
                                          <p:spTgt spid="3">
                                            <p:txEl>
                                              <p:pRg st="5" end="5"/>
                                            </p:txEl>
                                          </p:spTgt>
                                        </p:tgtEl>
                                        <p:attrNameLst>
                                          <p:attrName>style.visibility</p:attrName>
                                        </p:attrNameLst>
                                      </p:cBhvr>
                                      <p:to>
                                        <p:strVal val="visible"/>
                                      </p:to>
                                    </p:set>
                                    <p:animEffect transition="in" filter="fade">
                                      <p:cBhvr>
                                        <p:cTn id="73" dur="770" decel="100000"/>
                                        <p:tgtEl>
                                          <p:spTgt spid="3">
                                            <p:txEl>
                                              <p:pRg st="5" end="5"/>
                                            </p:txEl>
                                          </p:spTgt>
                                        </p:tgtEl>
                                      </p:cBhvr>
                                    </p:animEffect>
                                    <p:animScale>
                                      <p:cBhvr>
                                        <p:cTn id="74" dur="770" decel="100000"/>
                                        <p:tgtEl>
                                          <p:spTgt spid="3">
                                            <p:txEl>
                                              <p:pRg st="5" end="5"/>
                                            </p:txEl>
                                          </p:spTgt>
                                        </p:tgtEl>
                                      </p:cBhvr>
                                      <p:from x="10000" y="10000"/>
                                      <p:to x="200000" y="450000"/>
                                    </p:animScale>
                                    <p:animScale>
                                      <p:cBhvr>
                                        <p:cTn id="75" dur="1230" accel="100000" fill="hold">
                                          <p:stCondLst>
                                            <p:cond delay="770"/>
                                          </p:stCondLst>
                                        </p:cTn>
                                        <p:tgtEl>
                                          <p:spTgt spid="3">
                                            <p:txEl>
                                              <p:pRg st="5" end="5"/>
                                            </p:txEl>
                                          </p:spTgt>
                                        </p:tgtEl>
                                      </p:cBhvr>
                                      <p:from x="200000" y="450000"/>
                                      <p:to x="100000" y="100000"/>
                                    </p:animScale>
                                    <p:set>
                                      <p:cBhvr>
                                        <p:cTn id="76" dur="770" fill="hold"/>
                                        <p:tgtEl>
                                          <p:spTgt spid="3">
                                            <p:txEl>
                                              <p:pRg st="5" end="5"/>
                                            </p:txEl>
                                          </p:spTgt>
                                        </p:tgtEl>
                                        <p:attrNameLst>
                                          <p:attrName>ppt_x</p:attrName>
                                        </p:attrNameLst>
                                      </p:cBhvr>
                                      <p:to>
                                        <p:strVal val="(0.5)"/>
                                      </p:to>
                                    </p:set>
                                    <p:anim from="(0.5)" to="(#ppt_x)" calcmode="lin" valueType="num">
                                      <p:cBhvr>
                                        <p:cTn id="77" dur="1230" accel="100000" fill="hold">
                                          <p:stCondLst>
                                            <p:cond delay="770"/>
                                          </p:stCondLst>
                                        </p:cTn>
                                        <p:tgtEl>
                                          <p:spTgt spid="3">
                                            <p:txEl>
                                              <p:pRg st="5" end="5"/>
                                            </p:txEl>
                                          </p:spTgt>
                                        </p:tgtEl>
                                        <p:attrNameLst>
                                          <p:attrName>ppt_x</p:attrName>
                                        </p:attrNameLst>
                                      </p:cBhvr>
                                    </p:anim>
                                    <p:set>
                                      <p:cBhvr>
                                        <p:cTn id="78" dur="770" fill="hold"/>
                                        <p:tgtEl>
                                          <p:spTgt spid="3">
                                            <p:txEl>
                                              <p:pRg st="5" end="5"/>
                                            </p:txEl>
                                          </p:spTgt>
                                        </p:tgtEl>
                                        <p:attrNameLst>
                                          <p:attrName>ppt_y</p:attrName>
                                        </p:attrNameLst>
                                      </p:cBhvr>
                                      <p:to>
                                        <p:strVal val="(#ppt_y+0.4)"/>
                                      </p:to>
                                    </p:set>
                                    <p:anim from="(#ppt_y+0.4)" to="(#ppt_y)" calcmode="lin" valueType="num">
                                      <p:cBhvr>
                                        <p:cTn id="79" dur="1230" accel="100000" fill="hold">
                                          <p:stCondLst>
                                            <p:cond delay="770"/>
                                          </p:stCondLst>
                                        </p:cTn>
                                        <p:tgtEl>
                                          <p:spTgt spid="3">
                                            <p:txEl>
                                              <p:pRg st="5" end="5"/>
                                            </p:txEl>
                                          </p:spTgt>
                                        </p:tgtEl>
                                        <p:attrNameLst>
                                          <p:attrName>ppt_y</p:attrName>
                                        </p:attrNameLst>
                                      </p:cBhvr>
                                    </p:anim>
                                  </p:childTnLst>
                                </p:cTn>
                              </p:par>
                            </p:childTnLst>
                          </p:cTn>
                        </p:par>
                      </p:childTnLst>
                    </p:cTn>
                  </p:par>
                  <p:par>
                    <p:cTn id="80" fill="hold">
                      <p:stCondLst>
                        <p:cond delay="indefinite"/>
                      </p:stCondLst>
                      <p:childTnLst>
                        <p:par>
                          <p:cTn id="81" fill="hold">
                            <p:stCondLst>
                              <p:cond delay="0"/>
                            </p:stCondLst>
                            <p:childTnLst>
                              <p:par>
                                <p:cTn id="82" presetID="51" presetClass="entr" presetSubtype="0" fill="hold" grpId="0" nodeType="clickEffect">
                                  <p:stCondLst>
                                    <p:cond delay="0"/>
                                  </p:stCondLst>
                                  <p:childTnLst>
                                    <p:set>
                                      <p:cBhvr>
                                        <p:cTn id="83" dur="1" fill="hold">
                                          <p:stCondLst>
                                            <p:cond delay="0"/>
                                          </p:stCondLst>
                                        </p:cTn>
                                        <p:tgtEl>
                                          <p:spTgt spid="3">
                                            <p:txEl>
                                              <p:pRg st="6" end="6"/>
                                            </p:txEl>
                                          </p:spTgt>
                                        </p:tgtEl>
                                        <p:attrNameLst>
                                          <p:attrName>style.visibility</p:attrName>
                                        </p:attrNameLst>
                                      </p:cBhvr>
                                      <p:to>
                                        <p:strVal val="visible"/>
                                      </p:to>
                                    </p:set>
                                    <p:animEffect transition="in" filter="fade">
                                      <p:cBhvr>
                                        <p:cTn id="84" dur="770" decel="100000"/>
                                        <p:tgtEl>
                                          <p:spTgt spid="3">
                                            <p:txEl>
                                              <p:pRg st="6" end="6"/>
                                            </p:txEl>
                                          </p:spTgt>
                                        </p:tgtEl>
                                      </p:cBhvr>
                                    </p:animEffect>
                                    <p:animScale>
                                      <p:cBhvr>
                                        <p:cTn id="85" dur="770" decel="100000"/>
                                        <p:tgtEl>
                                          <p:spTgt spid="3">
                                            <p:txEl>
                                              <p:pRg st="6" end="6"/>
                                            </p:txEl>
                                          </p:spTgt>
                                        </p:tgtEl>
                                      </p:cBhvr>
                                      <p:from x="10000" y="10000"/>
                                      <p:to x="200000" y="450000"/>
                                    </p:animScale>
                                    <p:animScale>
                                      <p:cBhvr>
                                        <p:cTn id="86" dur="1230" accel="100000" fill="hold">
                                          <p:stCondLst>
                                            <p:cond delay="770"/>
                                          </p:stCondLst>
                                        </p:cTn>
                                        <p:tgtEl>
                                          <p:spTgt spid="3">
                                            <p:txEl>
                                              <p:pRg st="6" end="6"/>
                                            </p:txEl>
                                          </p:spTgt>
                                        </p:tgtEl>
                                      </p:cBhvr>
                                      <p:from x="200000" y="450000"/>
                                      <p:to x="100000" y="100000"/>
                                    </p:animScale>
                                    <p:set>
                                      <p:cBhvr>
                                        <p:cTn id="87" dur="770" fill="hold"/>
                                        <p:tgtEl>
                                          <p:spTgt spid="3">
                                            <p:txEl>
                                              <p:pRg st="6" end="6"/>
                                            </p:txEl>
                                          </p:spTgt>
                                        </p:tgtEl>
                                        <p:attrNameLst>
                                          <p:attrName>ppt_x</p:attrName>
                                        </p:attrNameLst>
                                      </p:cBhvr>
                                      <p:to>
                                        <p:strVal val="(0.5)"/>
                                      </p:to>
                                    </p:set>
                                    <p:anim from="(0.5)" to="(#ppt_x)" calcmode="lin" valueType="num">
                                      <p:cBhvr>
                                        <p:cTn id="88" dur="1230" accel="100000" fill="hold">
                                          <p:stCondLst>
                                            <p:cond delay="770"/>
                                          </p:stCondLst>
                                        </p:cTn>
                                        <p:tgtEl>
                                          <p:spTgt spid="3">
                                            <p:txEl>
                                              <p:pRg st="6" end="6"/>
                                            </p:txEl>
                                          </p:spTgt>
                                        </p:tgtEl>
                                        <p:attrNameLst>
                                          <p:attrName>ppt_x</p:attrName>
                                        </p:attrNameLst>
                                      </p:cBhvr>
                                    </p:anim>
                                    <p:set>
                                      <p:cBhvr>
                                        <p:cTn id="89" dur="770" fill="hold"/>
                                        <p:tgtEl>
                                          <p:spTgt spid="3">
                                            <p:txEl>
                                              <p:pRg st="6" end="6"/>
                                            </p:txEl>
                                          </p:spTgt>
                                        </p:tgtEl>
                                        <p:attrNameLst>
                                          <p:attrName>ppt_y</p:attrName>
                                        </p:attrNameLst>
                                      </p:cBhvr>
                                      <p:to>
                                        <p:strVal val="(#ppt_y+0.4)"/>
                                      </p:to>
                                    </p:set>
                                    <p:anim from="(#ppt_y+0.4)" to="(#ppt_y)" calcmode="lin" valueType="num">
                                      <p:cBhvr>
                                        <p:cTn id="90" dur="1230" accel="100000" fill="hold">
                                          <p:stCondLst>
                                            <p:cond delay="770"/>
                                          </p:stCondLst>
                                        </p:cTn>
                                        <p:tgtEl>
                                          <p:spTgt spid="3">
                                            <p:txEl>
                                              <p:pRg st="6" end="6"/>
                                            </p:txEl>
                                          </p:spTgt>
                                        </p:tgtEl>
                                        <p:attrNameLst>
                                          <p:attrName>ppt_y</p:attrName>
                                        </p:attrNameLst>
                                      </p:cBhvr>
                                    </p:anim>
                                  </p:childTnLst>
                                </p:cTn>
                              </p:par>
                            </p:childTnLst>
                          </p:cTn>
                        </p:par>
                      </p:childTnLst>
                    </p:cTn>
                  </p:par>
                  <p:par>
                    <p:cTn id="91" fill="hold">
                      <p:stCondLst>
                        <p:cond delay="indefinite"/>
                      </p:stCondLst>
                      <p:childTnLst>
                        <p:par>
                          <p:cTn id="92" fill="hold">
                            <p:stCondLst>
                              <p:cond delay="0"/>
                            </p:stCondLst>
                            <p:childTnLst>
                              <p:par>
                                <p:cTn id="93" presetID="51" presetClass="entr" presetSubtype="0" fill="hold" grpId="0" nodeType="clickEffect">
                                  <p:stCondLst>
                                    <p:cond delay="0"/>
                                  </p:stCondLst>
                                  <p:childTnLst>
                                    <p:set>
                                      <p:cBhvr>
                                        <p:cTn id="94" dur="1" fill="hold">
                                          <p:stCondLst>
                                            <p:cond delay="0"/>
                                          </p:stCondLst>
                                        </p:cTn>
                                        <p:tgtEl>
                                          <p:spTgt spid="3">
                                            <p:txEl>
                                              <p:pRg st="7" end="7"/>
                                            </p:txEl>
                                          </p:spTgt>
                                        </p:tgtEl>
                                        <p:attrNameLst>
                                          <p:attrName>style.visibility</p:attrName>
                                        </p:attrNameLst>
                                      </p:cBhvr>
                                      <p:to>
                                        <p:strVal val="visible"/>
                                      </p:to>
                                    </p:set>
                                    <p:animEffect transition="in" filter="fade">
                                      <p:cBhvr>
                                        <p:cTn id="95" dur="770" decel="100000"/>
                                        <p:tgtEl>
                                          <p:spTgt spid="3">
                                            <p:txEl>
                                              <p:pRg st="7" end="7"/>
                                            </p:txEl>
                                          </p:spTgt>
                                        </p:tgtEl>
                                      </p:cBhvr>
                                    </p:animEffect>
                                    <p:animScale>
                                      <p:cBhvr>
                                        <p:cTn id="96" dur="770" decel="100000"/>
                                        <p:tgtEl>
                                          <p:spTgt spid="3">
                                            <p:txEl>
                                              <p:pRg st="7" end="7"/>
                                            </p:txEl>
                                          </p:spTgt>
                                        </p:tgtEl>
                                      </p:cBhvr>
                                      <p:from x="10000" y="10000"/>
                                      <p:to x="200000" y="450000"/>
                                    </p:animScale>
                                    <p:animScale>
                                      <p:cBhvr>
                                        <p:cTn id="97" dur="1230" accel="100000" fill="hold">
                                          <p:stCondLst>
                                            <p:cond delay="770"/>
                                          </p:stCondLst>
                                        </p:cTn>
                                        <p:tgtEl>
                                          <p:spTgt spid="3">
                                            <p:txEl>
                                              <p:pRg st="7" end="7"/>
                                            </p:txEl>
                                          </p:spTgt>
                                        </p:tgtEl>
                                      </p:cBhvr>
                                      <p:from x="200000" y="450000"/>
                                      <p:to x="100000" y="100000"/>
                                    </p:animScale>
                                    <p:set>
                                      <p:cBhvr>
                                        <p:cTn id="98" dur="770" fill="hold"/>
                                        <p:tgtEl>
                                          <p:spTgt spid="3">
                                            <p:txEl>
                                              <p:pRg st="7" end="7"/>
                                            </p:txEl>
                                          </p:spTgt>
                                        </p:tgtEl>
                                        <p:attrNameLst>
                                          <p:attrName>ppt_x</p:attrName>
                                        </p:attrNameLst>
                                      </p:cBhvr>
                                      <p:to>
                                        <p:strVal val="(0.5)"/>
                                      </p:to>
                                    </p:set>
                                    <p:anim from="(0.5)" to="(#ppt_x)" calcmode="lin" valueType="num">
                                      <p:cBhvr>
                                        <p:cTn id="99" dur="1230" accel="100000" fill="hold">
                                          <p:stCondLst>
                                            <p:cond delay="770"/>
                                          </p:stCondLst>
                                        </p:cTn>
                                        <p:tgtEl>
                                          <p:spTgt spid="3">
                                            <p:txEl>
                                              <p:pRg st="7" end="7"/>
                                            </p:txEl>
                                          </p:spTgt>
                                        </p:tgtEl>
                                        <p:attrNameLst>
                                          <p:attrName>ppt_x</p:attrName>
                                        </p:attrNameLst>
                                      </p:cBhvr>
                                    </p:anim>
                                    <p:set>
                                      <p:cBhvr>
                                        <p:cTn id="100" dur="770" fill="hold"/>
                                        <p:tgtEl>
                                          <p:spTgt spid="3">
                                            <p:txEl>
                                              <p:pRg st="7" end="7"/>
                                            </p:txEl>
                                          </p:spTgt>
                                        </p:tgtEl>
                                        <p:attrNameLst>
                                          <p:attrName>ppt_y</p:attrName>
                                        </p:attrNameLst>
                                      </p:cBhvr>
                                      <p:to>
                                        <p:strVal val="(#ppt_y+0.4)"/>
                                      </p:to>
                                    </p:set>
                                    <p:anim from="(#ppt_y+0.4)" to="(#ppt_y)" calcmode="lin" valueType="num">
                                      <p:cBhvr>
                                        <p:cTn id="101" dur="1230" accel="100000" fill="hold">
                                          <p:stCondLst>
                                            <p:cond delay="770"/>
                                          </p:stCondLst>
                                        </p:cTn>
                                        <p:tgtEl>
                                          <p:spTgt spid="3">
                                            <p:txEl>
                                              <p:pRg st="7" end="7"/>
                                            </p:txEl>
                                          </p:spTgt>
                                        </p:tgtEl>
                                        <p:attrNameLst>
                                          <p:attrName>ppt_y</p:attrName>
                                        </p:attrNameLst>
                                      </p:cBhvr>
                                    </p:anim>
                                  </p:childTnLst>
                                </p:cTn>
                              </p:par>
                            </p:childTnLst>
                          </p:cTn>
                        </p:par>
                      </p:childTnLst>
                    </p:cTn>
                  </p:par>
                  <p:par>
                    <p:cTn id="102" fill="hold">
                      <p:stCondLst>
                        <p:cond delay="indefinite"/>
                      </p:stCondLst>
                      <p:childTnLst>
                        <p:par>
                          <p:cTn id="103" fill="hold">
                            <p:stCondLst>
                              <p:cond delay="0"/>
                            </p:stCondLst>
                            <p:childTnLst>
                              <p:par>
                                <p:cTn id="104" presetID="51" presetClass="entr" presetSubtype="0" fill="hold" grpId="0" nodeType="clickEffect">
                                  <p:stCondLst>
                                    <p:cond delay="0"/>
                                  </p:stCondLst>
                                  <p:childTnLst>
                                    <p:set>
                                      <p:cBhvr>
                                        <p:cTn id="105" dur="1" fill="hold">
                                          <p:stCondLst>
                                            <p:cond delay="0"/>
                                          </p:stCondLst>
                                        </p:cTn>
                                        <p:tgtEl>
                                          <p:spTgt spid="3">
                                            <p:txEl>
                                              <p:pRg st="8" end="8"/>
                                            </p:txEl>
                                          </p:spTgt>
                                        </p:tgtEl>
                                        <p:attrNameLst>
                                          <p:attrName>style.visibility</p:attrName>
                                        </p:attrNameLst>
                                      </p:cBhvr>
                                      <p:to>
                                        <p:strVal val="visible"/>
                                      </p:to>
                                    </p:set>
                                    <p:animEffect transition="in" filter="fade">
                                      <p:cBhvr>
                                        <p:cTn id="106" dur="770" decel="100000"/>
                                        <p:tgtEl>
                                          <p:spTgt spid="3">
                                            <p:txEl>
                                              <p:pRg st="8" end="8"/>
                                            </p:txEl>
                                          </p:spTgt>
                                        </p:tgtEl>
                                      </p:cBhvr>
                                    </p:animEffect>
                                    <p:animScale>
                                      <p:cBhvr>
                                        <p:cTn id="107" dur="770" decel="100000"/>
                                        <p:tgtEl>
                                          <p:spTgt spid="3">
                                            <p:txEl>
                                              <p:pRg st="8" end="8"/>
                                            </p:txEl>
                                          </p:spTgt>
                                        </p:tgtEl>
                                      </p:cBhvr>
                                      <p:from x="10000" y="10000"/>
                                      <p:to x="200000" y="450000"/>
                                    </p:animScale>
                                    <p:animScale>
                                      <p:cBhvr>
                                        <p:cTn id="108" dur="1230" accel="100000" fill="hold">
                                          <p:stCondLst>
                                            <p:cond delay="770"/>
                                          </p:stCondLst>
                                        </p:cTn>
                                        <p:tgtEl>
                                          <p:spTgt spid="3">
                                            <p:txEl>
                                              <p:pRg st="8" end="8"/>
                                            </p:txEl>
                                          </p:spTgt>
                                        </p:tgtEl>
                                      </p:cBhvr>
                                      <p:from x="200000" y="450000"/>
                                      <p:to x="100000" y="100000"/>
                                    </p:animScale>
                                    <p:set>
                                      <p:cBhvr>
                                        <p:cTn id="109" dur="770" fill="hold"/>
                                        <p:tgtEl>
                                          <p:spTgt spid="3">
                                            <p:txEl>
                                              <p:pRg st="8" end="8"/>
                                            </p:txEl>
                                          </p:spTgt>
                                        </p:tgtEl>
                                        <p:attrNameLst>
                                          <p:attrName>ppt_x</p:attrName>
                                        </p:attrNameLst>
                                      </p:cBhvr>
                                      <p:to>
                                        <p:strVal val="(0.5)"/>
                                      </p:to>
                                    </p:set>
                                    <p:anim from="(0.5)" to="(#ppt_x)" calcmode="lin" valueType="num">
                                      <p:cBhvr>
                                        <p:cTn id="110" dur="1230" accel="100000" fill="hold">
                                          <p:stCondLst>
                                            <p:cond delay="770"/>
                                          </p:stCondLst>
                                        </p:cTn>
                                        <p:tgtEl>
                                          <p:spTgt spid="3">
                                            <p:txEl>
                                              <p:pRg st="8" end="8"/>
                                            </p:txEl>
                                          </p:spTgt>
                                        </p:tgtEl>
                                        <p:attrNameLst>
                                          <p:attrName>ppt_x</p:attrName>
                                        </p:attrNameLst>
                                      </p:cBhvr>
                                    </p:anim>
                                    <p:set>
                                      <p:cBhvr>
                                        <p:cTn id="111" dur="770" fill="hold"/>
                                        <p:tgtEl>
                                          <p:spTgt spid="3">
                                            <p:txEl>
                                              <p:pRg st="8" end="8"/>
                                            </p:txEl>
                                          </p:spTgt>
                                        </p:tgtEl>
                                        <p:attrNameLst>
                                          <p:attrName>ppt_y</p:attrName>
                                        </p:attrNameLst>
                                      </p:cBhvr>
                                      <p:to>
                                        <p:strVal val="(#ppt_y+0.4)"/>
                                      </p:to>
                                    </p:set>
                                    <p:anim from="(#ppt_y+0.4)" to="(#ppt_y)" calcmode="lin" valueType="num">
                                      <p:cBhvr>
                                        <p:cTn id="112" dur="1230" accel="100000" fill="hold">
                                          <p:stCondLst>
                                            <p:cond delay="770"/>
                                          </p:stCondLst>
                                        </p:cTn>
                                        <p:tgtEl>
                                          <p:spTgt spid="3">
                                            <p:txEl>
                                              <p:pRg st="8" end="8"/>
                                            </p:txEl>
                                          </p:spTgt>
                                        </p:tgtEl>
                                        <p:attrNameLst>
                                          <p:attrName>ppt_y</p:attrName>
                                        </p:attrNameLst>
                                      </p:cBhvr>
                                    </p:anim>
                                  </p:childTnLst>
                                </p:cTn>
                              </p:par>
                            </p:childTnLst>
                          </p:cTn>
                        </p:par>
                      </p:childTnLst>
                    </p:cTn>
                  </p:par>
                  <p:par>
                    <p:cTn id="113" fill="hold">
                      <p:stCondLst>
                        <p:cond delay="indefinite"/>
                      </p:stCondLst>
                      <p:childTnLst>
                        <p:par>
                          <p:cTn id="114" fill="hold">
                            <p:stCondLst>
                              <p:cond delay="0"/>
                            </p:stCondLst>
                            <p:childTnLst>
                              <p:par>
                                <p:cTn id="115" presetID="51" presetClass="entr" presetSubtype="0" fill="hold" grpId="0" nodeType="clickEffect">
                                  <p:stCondLst>
                                    <p:cond delay="0"/>
                                  </p:stCondLst>
                                  <p:childTnLst>
                                    <p:set>
                                      <p:cBhvr>
                                        <p:cTn id="116" dur="1" fill="hold">
                                          <p:stCondLst>
                                            <p:cond delay="0"/>
                                          </p:stCondLst>
                                        </p:cTn>
                                        <p:tgtEl>
                                          <p:spTgt spid="3">
                                            <p:txEl>
                                              <p:pRg st="9" end="9"/>
                                            </p:txEl>
                                          </p:spTgt>
                                        </p:tgtEl>
                                        <p:attrNameLst>
                                          <p:attrName>style.visibility</p:attrName>
                                        </p:attrNameLst>
                                      </p:cBhvr>
                                      <p:to>
                                        <p:strVal val="visible"/>
                                      </p:to>
                                    </p:set>
                                    <p:animEffect transition="in" filter="fade">
                                      <p:cBhvr>
                                        <p:cTn id="117" dur="770" decel="100000"/>
                                        <p:tgtEl>
                                          <p:spTgt spid="3">
                                            <p:txEl>
                                              <p:pRg st="9" end="9"/>
                                            </p:txEl>
                                          </p:spTgt>
                                        </p:tgtEl>
                                      </p:cBhvr>
                                    </p:animEffect>
                                    <p:animScale>
                                      <p:cBhvr>
                                        <p:cTn id="118" dur="770" decel="100000"/>
                                        <p:tgtEl>
                                          <p:spTgt spid="3">
                                            <p:txEl>
                                              <p:pRg st="9" end="9"/>
                                            </p:txEl>
                                          </p:spTgt>
                                        </p:tgtEl>
                                      </p:cBhvr>
                                      <p:from x="10000" y="10000"/>
                                      <p:to x="200000" y="450000"/>
                                    </p:animScale>
                                    <p:animScale>
                                      <p:cBhvr>
                                        <p:cTn id="119" dur="1230" accel="100000" fill="hold">
                                          <p:stCondLst>
                                            <p:cond delay="770"/>
                                          </p:stCondLst>
                                        </p:cTn>
                                        <p:tgtEl>
                                          <p:spTgt spid="3">
                                            <p:txEl>
                                              <p:pRg st="9" end="9"/>
                                            </p:txEl>
                                          </p:spTgt>
                                        </p:tgtEl>
                                      </p:cBhvr>
                                      <p:from x="200000" y="450000"/>
                                      <p:to x="100000" y="100000"/>
                                    </p:animScale>
                                    <p:set>
                                      <p:cBhvr>
                                        <p:cTn id="120" dur="770" fill="hold"/>
                                        <p:tgtEl>
                                          <p:spTgt spid="3">
                                            <p:txEl>
                                              <p:pRg st="9" end="9"/>
                                            </p:txEl>
                                          </p:spTgt>
                                        </p:tgtEl>
                                        <p:attrNameLst>
                                          <p:attrName>ppt_x</p:attrName>
                                        </p:attrNameLst>
                                      </p:cBhvr>
                                      <p:to>
                                        <p:strVal val="(0.5)"/>
                                      </p:to>
                                    </p:set>
                                    <p:anim from="(0.5)" to="(#ppt_x)" calcmode="lin" valueType="num">
                                      <p:cBhvr>
                                        <p:cTn id="121" dur="1230" accel="100000" fill="hold">
                                          <p:stCondLst>
                                            <p:cond delay="770"/>
                                          </p:stCondLst>
                                        </p:cTn>
                                        <p:tgtEl>
                                          <p:spTgt spid="3">
                                            <p:txEl>
                                              <p:pRg st="9" end="9"/>
                                            </p:txEl>
                                          </p:spTgt>
                                        </p:tgtEl>
                                        <p:attrNameLst>
                                          <p:attrName>ppt_x</p:attrName>
                                        </p:attrNameLst>
                                      </p:cBhvr>
                                    </p:anim>
                                    <p:set>
                                      <p:cBhvr>
                                        <p:cTn id="122" dur="770" fill="hold"/>
                                        <p:tgtEl>
                                          <p:spTgt spid="3">
                                            <p:txEl>
                                              <p:pRg st="9" end="9"/>
                                            </p:txEl>
                                          </p:spTgt>
                                        </p:tgtEl>
                                        <p:attrNameLst>
                                          <p:attrName>ppt_y</p:attrName>
                                        </p:attrNameLst>
                                      </p:cBhvr>
                                      <p:to>
                                        <p:strVal val="(#ppt_y+0.4)"/>
                                      </p:to>
                                    </p:set>
                                    <p:anim from="(#ppt_y+0.4)" to="(#ppt_y)" calcmode="lin" valueType="num">
                                      <p:cBhvr>
                                        <p:cTn id="123" dur="1230" accel="100000" fill="hold">
                                          <p:stCondLst>
                                            <p:cond delay="770"/>
                                          </p:stCondLst>
                                        </p:cTn>
                                        <p:tgtEl>
                                          <p:spTgt spid="3">
                                            <p:txEl>
                                              <p:pRg st="9" end="9"/>
                                            </p:txEl>
                                          </p:spTgt>
                                        </p:tgtEl>
                                        <p:attrNameLst>
                                          <p:attrName>ppt_y</p:attrName>
                                        </p:attrNameLst>
                                      </p:cBhvr>
                                    </p:anim>
                                  </p:childTnLst>
                                </p:cTn>
                              </p:par>
                            </p:childTnLst>
                          </p:cTn>
                        </p:par>
                      </p:childTnLst>
                    </p:cTn>
                  </p:par>
                  <p:par>
                    <p:cTn id="124" fill="hold">
                      <p:stCondLst>
                        <p:cond delay="indefinite"/>
                      </p:stCondLst>
                      <p:childTnLst>
                        <p:par>
                          <p:cTn id="125" fill="hold">
                            <p:stCondLst>
                              <p:cond delay="0"/>
                            </p:stCondLst>
                            <p:childTnLst>
                              <p:par>
                                <p:cTn id="126" presetID="51" presetClass="entr" presetSubtype="0" fill="hold" grpId="0" nodeType="clickEffect">
                                  <p:stCondLst>
                                    <p:cond delay="0"/>
                                  </p:stCondLst>
                                  <p:childTnLst>
                                    <p:set>
                                      <p:cBhvr>
                                        <p:cTn id="127" dur="1" fill="hold">
                                          <p:stCondLst>
                                            <p:cond delay="0"/>
                                          </p:stCondLst>
                                        </p:cTn>
                                        <p:tgtEl>
                                          <p:spTgt spid="3">
                                            <p:txEl>
                                              <p:pRg st="10" end="10"/>
                                            </p:txEl>
                                          </p:spTgt>
                                        </p:tgtEl>
                                        <p:attrNameLst>
                                          <p:attrName>style.visibility</p:attrName>
                                        </p:attrNameLst>
                                      </p:cBhvr>
                                      <p:to>
                                        <p:strVal val="visible"/>
                                      </p:to>
                                    </p:set>
                                    <p:animEffect transition="in" filter="fade">
                                      <p:cBhvr>
                                        <p:cTn id="128" dur="770" decel="100000"/>
                                        <p:tgtEl>
                                          <p:spTgt spid="3">
                                            <p:txEl>
                                              <p:pRg st="10" end="10"/>
                                            </p:txEl>
                                          </p:spTgt>
                                        </p:tgtEl>
                                      </p:cBhvr>
                                    </p:animEffect>
                                    <p:animScale>
                                      <p:cBhvr>
                                        <p:cTn id="129" dur="770" decel="100000"/>
                                        <p:tgtEl>
                                          <p:spTgt spid="3">
                                            <p:txEl>
                                              <p:pRg st="10" end="10"/>
                                            </p:txEl>
                                          </p:spTgt>
                                        </p:tgtEl>
                                      </p:cBhvr>
                                      <p:from x="10000" y="10000"/>
                                      <p:to x="200000" y="450000"/>
                                    </p:animScale>
                                    <p:animScale>
                                      <p:cBhvr>
                                        <p:cTn id="130" dur="1230" accel="100000" fill="hold">
                                          <p:stCondLst>
                                            <p:cond delay="770"/>
                                          </p:stCondLst>
                                        </p:cTn>
                                        <p:tgtEl>
                                          <p:spTgt spid="3">
                                            <p:txEl>
                                              <p:pRg st="10" end="10"/>
                                            </p:txEl>
                                          </p:spTgt>
                                        </p:tgtEl>
                                      </p:cBhvr>
                                      <p:from x="200000" y="450000"/>
                                      <p:to x="100000" y="100000"/>
                                    </p:animScale>
                                    <p:set>
                                      <p:cBhvr>
                                        <p:cTn id="131" dur="770" fill="hold"/>
                                        <p:tgtEl>
                                          <p:spTgt spid="3">
                                            <p:txEl>
                                              <p:pRg st="10" end="10"/>
                                            </p:txEl>
                                          </p:spTgt>
                                        </p:tgtEl>
                                        <p:attrNameLst>
                                          <p:attrName>ppt_x</p:attrName>
                                        </p:attrNameLst>
                                      </p:cBhvr>
                                      <p:to>
                                        <p:strVal val="(0.5)"/>
                                      </p:to>
                                    </p:set>
                                    <p:anim from="(0.5)" to="(#ppt_x)" calcmode="lin" valueType="num">
                                      <p:cBhvr>
                                        <p:cTn id="132" dur="1230" accel="100000" fill="hold">
                                          <p:stCondLst>
                                            <p:cond delay="770"/>
                                          </p:stCondLst>
                                        </p:cTn>
                                        <p:tgtEl>
                                          <p:spTgt spid="3">
                                            <p:txEl>
                                              <p:pRg st="10" end="10"/>
                                            </p:txEl>
                                          </p:spTgt>
                                        </p:tgtEl>
                                        <p:attrNameLst>
                                          <p:attrName>ppt_x</p:attrName>
                                        </p:attrNameLst>
                                      </p:cBhvr>
                                    </p:anim>
                                    <p:set>
                                      <p:cBhvr>
                                        <p:cTn id="133" dur="770" fill="hold"/>
                                        <p:tgtEl>
                                          <p:spTgt spid="3">
                                            <p:txEl>
                                              <p:pRg st="10" end="10"/>
                                            </p:txEl>
                                          </p:spTgt>
                                        </p:tgtEl>
                                        <p:attrNameLst>
                                          <p:attrName>ppt_y</p:attrName>
                                        </p:attrNameLst>
                                      </p:cBhvr>
                                      <p:to>
                                        <p:strVal val="(#ppt_y+0.4)"/>
                                      </p:to>
                                    </p:set>
                                    <p:anim from="(#ppt_y+0.4)" to="(#ppt_y)" calcmode="lin" valueType="num">
                                      <p:cBhvr>
                                        <p:cTn id="134" dur="1230" accel="100000" fill="hold">
                                          <p:stCondLst>
                                            <p:cond delay="770"/>
                                          </p:stCondLst>
                                        </p:cTn>
                                        <p:tgtEl>
                                          <p:spTgt spid="3">
                                            <p:txEl>
                                              <p:pRg st="10" end="10"/>
                                            </p:txEl>
                                          </p:spTgt>
                                        </p:tgtEl>
                                        <p:attrNameLst>
                                          <p:attrName>ppt_y</p:attrName>
                                        </p:attrNameLst>
                                      </p:cBhvr>
                                    </p:anim>
                                  </p:childTnLst>
                                </p:cTn>
                              </p:par>
                            </p:childTnLst>
                          </p:cTn>
                        </p:par>
                      </p:childTnLst>
                    </p:cTn>
                  </p:par>
                  <p:par>
                    <p:cTn id="135" fill="hold">
                      <p:stCondLst>
                        <p:cond delay="indefinite"/>
                      </p:stCondLst>
                      <p:childTnLst>
                        <p:par>
                          <p:cTn id="136" fill="hold">
                            <p:stCondLst>
                              <p:cond delay="0"/>
                            </p:stCondLst>
                            <p:childTnLst>
                              <p:par>
                                <p:cTn id="137" presetID="51" presetClass="entr" presetSubtype="0" fill="hold" grpId="0" nodeType="clickEffect">
                                  <p:stCondLst>
                                    <p:cond delay="0"/>
                                  </p:stCondLst>
                                  <p:childTnLst>
                                    <p:set>
                                      <p:cBhvr>
                                        <p:cTn id="138" dur="1" fill="hold">
                                          <p:stCondLst>
                                            <p:cond delay="0"/>
                                          </p:stCondLst>
                                        </p:cTn>
                                        <p:tgtEl>
                                          <p:spTgt spid="3">
                                            <p:txEl>
                                              <p:pRg st="11" end="11"/>
                                            </p:txEl>
                                          </p:spTgt>
                                        </p:tgtEl>
                                        <p:attrNameLst>
                                          <p:attrName>style.visibility</p:attrName>
                                        </p:attrNameLst>
                                      </p:cBhvr>
                                      <p:to>
                                        <p:strVal val="visible"/>
                                      </p:to>
                                    </p:set>
                                    <p:animEffect transition="in" filter="fade">
                                      <p:cBhvr>
                                        <p:cTn id="139" dur="770" decel="100000"/>
                                        <p:tgtEl>
                                          <p:spTgt spid="3">
                                            <p:txEl>
                                              <p:pRg st="11" end="11"/>
                                            </p:txEl>
                                          </p:spTgt>
                                        </p:tgtEl>
                                      </p:cBhvr>
                                    </p:animEffect>
                                    <p:animScale>
                                      <p:cBhvr>
                                        <p:cTn id="140" dur="770" decel="100000"/>
                                        <p:tgtEl>
                                          <p:spTgt spid="3">
                                            <p:txEl>
                                              <p:pRg st="11" end="11"/>
                                            </p:txEl>
                                          </p:spTgt>
                                        </p:tgtEl>
                                      </p:cBhvr>
                                      <p:from x="10000" y="10000"/>
                                      <p:to x="200000" y="450000"/>
                                    </p:animScale>
                                    <p:animScale>
                                      <p:cBhvr>
                                        <p:cTn id="141" dur="1230" accel="100000" fill="hold">
                                          <p:stCondLst>
                                            <p:cond delay="770"/>
                                          </p:stCondLst>
                                        </p:cTn>
                                        <p:tgtEl>
                                          <p:spTgt spid="3">
                                            <p:txEl>
                                              <p:pRg st="11" end="11"/>
                                            </p:txEl>
                                          </p:spTgt>
                                        </p:tgtEl>
                                      </p:cBhvr>
                                      <p:from x="200000" y="450000"/>
                                      <p:to x="100000" y="100000"/>
                                    </p:animScale>
                                    <p:set>
                                      <p:cBhvr>
                                        <p:cTn id="142" dur="770" fill="hold"/>
                                        <p:tgtEl>
                                          <p:spTgt spid="3">
                                            <p:txEl>
                                              <p:pRg st="11" end="11"/>
                                            </p:txEl>
                                          </p:spTgt>
                                        </p:tgtEl>
                                        <p:attrNameLst>
                                          <p:attrName>ppt_x</p:attrName>
                                        </p:attrNameLst>
                                      </p:cBhvr>
                                      <p:to>
                                        <p:strVal val="(0.5)"/>
                                      </p:to>
                                    </p:set>
                                    <p:anim from="(0.5)" to="(#ppt_x)" calcmode="lin" valueType="num">
                                      <p:cBhvr>
                                        <p:cTn id="143" dur="1230" accel="100000" fill="hold">
                                          <p:stCondLst>
                                            <p:cond delay="770"/>
                                          </p:stCondLst>
                                        </p:cTn>
                                        <p:tgtEl>
                                          <p:spTgt spid="3">
                                            <p:txEl>
                                              <p:pRg st="11" end="11"/>
                                            </p:txEl>
                                          </p:spTgt>
                                        </p:tgtEl>
                                        <p:attrNameLst>
                                          <p:attrName>ppt_x</p:attrName>
                                        </p:attrNameLst>
                                      </p:cBhvr>
                                    </p:anim>
                                    <p:set>
                                      <p:cBhvr>
                                        <p:cTn id="144" dur="770" fill="hold"/>
                                        <p:tgtEl>
                                          <p:spTgt spid="3">
                                            <p:txEl>
                                              <p:pRg st="11" end="11"/>
                                            </p:txEl>
                                          </p:spTgt>
                                        </p:tgtEl>
                                        <p:attrNameLst>
                                          <p:attrName>ppt_y</p:attrName>
                                        </p:attrNameLst>
                                      </p:cBhvr>
                                      <p:to>
                                        <p:strVal val="(#ppt_y+0.4)"/>
                                      </p:to>
                                    </p:set>
                                    <p:anim from="(#ppt_y+0.4)" to="(#ppt_y)" calcmode="lin" valueType="num">
                                      <p:cBhvr>
                                        <p:cTn id="145" dur="1230" accel="100000" fill="hold">
                                          <p:stCondLst>
                                            <p:cond delay="770"/>
                                          </p:stCondLst>
                                        </p:cTn>
                                        <p:tgtEl>
                                          <p:spTgt spid="3">
                                            <p:txEl>
                                              <p:pRg st="11" end="11"/>
                                            </p:txEl>
                                          </p:spTgt>
                                        </p:tgtEl>
                                        <p:attrNameLst>
                                          <p:attrName>ppt_y</p:attrName>
                                        </p:attrNameLst>
                                      </p:cBhvr>
                                    </p:anim>
                                  </p:childTnLst>
                                </p:cTn>
                              </p:par>
                            </p:childTnLst>
                          </p:cTn>
                        </p:par>
                      </p:childTnLst>
                    </p:cTn>
                  </p:par>
                  <p:par>
                    <p:cTn id="146" fill="hold">
                      <p:stCondLst>
                        <p:cond delay="indefinite"/>
                      </p:stCondLst>
                      <p:childTnLst>
                        <p:par>
                          <p:cTn id="147" fill="hold">
                            <p:stCondLst>
                              <p:cond delay="0"/>
                            </p:stCondLst>
                            <p:childTnLst>
                              <p:par>
                                <p:cTn id="148" presetID="51" presetClass="entr" presetSubtype="0" fill="hold" grpId="0" nodeType="clickEffect">
                                  <p:stCondLst>
                                    <p:cond delay="0"/>
                                  </p:stCondLst>
                                  <p:childTnLst>
                                    <p:set>
                                      <p:cBhvr>
                                        <p:cTn id="149" dur="1" fill="hold">
                                          <p:stCondLst>
                                            <p:cond delay="0"/>
                                          </p:stCondLst>
                                        </p:cTn>
                                        <p:tgtEl>
                                          <p:spTgt spid="3">
                                            <p:txEl>
                                              <p:pRg st="12" end="12"/>
                                            </p:txEl>
                                          </p:spTgt>
                                        </p:tgtEl>
                                        <p:attrNameLst>
                                          <p:attrName>style.visibility</p:attrName>
                                        </p:attrNameLst>
                                      </p:cBhvr>
                                      <p:to>
                                        <p:strVal val="visible"/>
                                      </p:to>
                                    </p:set>
                                    <p:animEffect transition="in" filter="fade">
                                      <p:cBhvr>
                                        <p:cTn id="150" dur="770" decel="100000"/>
                                        <p:tgtEl>
                                          <p:spTgt spid="3">
                                            <p:txEl>
                                              <p:pRg st="12" end="12"/>
                                            </p:txEl>
                                          </p:spTgt>
                                        </p:tgtEl>
                                      </p:cBhvr>
                                    </p:animEffect>
                                    <p:animScale>
                                      <p:cBhvr>
                                        <p:cTn id="151" dur="770" decel="100000"/>
                                        <p:tgtEl>
                                          <p:spTgt spid="3">
                                            <p:txEl>
                                              <p:pRg st="12" end="12"/>
                                            </p:txEl>
                                          </p:spTgt>
                                        </p:tgtEl>
                                      </p:cBhvr>
                                      <p:from x="10000" y="10000"/>
                                      <p:to x="200000" y="450000"/>
                                    </p:animScale>
                                    <p:animScale>
                                      <p:cBhvr>
                                        <p:cTn id="152" dur="1230" accel="100000" fill="hold">
                                          <p:stCondLst>
                                            <p:cond delay="770"/>
                                          </p:stCondLst>
                                        </p:cTn>
                                        <p:tgtEl>
                                          <p:spTgt spid="3">
                                            <p:txEl>
                                              <p:pRg st="12" end="12"/>
                                            </p:txEl>
                                          </p:spTgt>
                                        </p:tgtEl>
                                      </p:cBhvr>
                                      <p:from x="200000" y="450000"/>
                                      <p:to x="100000" y="100000"/>
                                    </p:animScale>
                                    <p:set>
                                      <p:cBhvr>
                                        <p:cTn id="153" dur="770" fill="hold"/>
                                        <p:tgtEl>
                                          <p:spTgt spid="3">
                                            <p:txEl>
                                              <p:pRg st="12" end="12"/>
                                            </p:txEl>
                                          </p:spTgt>
                                        </p:tgtEl>
                                        <p:attrNameLst>
                                          <p:attrName>ppt_x</p:attrName>
                                        </p:attrNameLst>
                                      </p:cBhvr>
                                      <p:to>
                                        <p:strVal val="(0.5)"/>
                                      </p:to>
                                    </p:set>
                                    <p:anim from="(0.5)" to="(#ppt_x)" calcmode="lin" valueType="num">
                                      <p:cBhvr>
                                        <p:cTn id="154" dur="1230" accel="100000" fill="hold">
                                          <p:stCondLst>
                                            <p:cond delay="770"/>
                                          </p:stCondLst>
                                        </p:cTn>
                                        <p:tgtEl>
                                          <p:spTgt spid="3">
                                            <p:txEl>
                                              <p:pRg st="12" end="12"/>
                                            </p:txEl>
                                          </p:spTgt>
                                        </p:tgtEl>
                                        <p:attrNameLst>
                                          <p:attrName>ppt_x</p:attrName>
                                        </p:attrNameLst>
                                      </p:cBhvr>
                                    </p:anim>
                                    <p:set>
                                      <p:cBhvr>
                                        <p:cTn id="155" dur="770" fill="hold"/>
                                        <p:tgtEl>
                                          <p:spTgt spid="3">
                                            <p:txEl>
                                              <p:pRg st="12" end="12"/>
                                            </p:txEl>
                                          </p:spTgt>
                                        </p:tgtEl>
                                        <p:attrNameLst>
                                          <p:attrName>ppt_y</p:attrName>
                                        </p:attrNameLst>
                                      </p:cBhvr>
                                      <p:to>
                                        <p:strVal val="(#ppt_y+0.4)"/>
                                      </p:to>
                                    </p:set>
                                    <p:anim from="(#ppt_y+0.4)" to="(#ppt_y)" calcmode="lin" valueType="num">
                                      <p:cBhvr>
                                        <p:cTn id="156" dur="1230" accel="100000" fill="hold">
                                          <p:stCondLst>
                                            <p:cond delay="770"/>
                                          </p:stCondLst>
                                        </p:cTn>
                                        <p:tgtEl>
                                          <p:spTgt spid="3">
                                            <p:txEl>
                                              <p:pRg st="12" end="12"/>
                                            </p:txEl>
                                          </p:spTgt>
                                        </p:tgtEl>
                                        <p:attrNameLst>
                                          <p:attrName>ppt_y</p:attrName>
                                        </p:attrNameLst>
                                      </p:cBhvr>
                                    </p:anim>
                                  </p:childTnLst>
                                </p:cTn>
                              </p:par>
                            </p:childTnLst>
                          </p:cTn>
                        </p:par>
                      </p:childTnLst>
                    </p:cTn>
                  </p:par>
                  <p:par>
                    <p:cTn id="157" fill="hold">
                      <p:stCondLst>
                        <p:cond delay="indefinite"/>
                      </p:stCondLst>
                      <p:childTnLst>
                        <p:par>
                          <p:cTn id="158" fill="hold">
                            <p:stCondLst>
                              <p:cond delay="0"/>
                            </p:stCondLst>
                            <p:childTnLst>
                              <p:par>
                                <p:cTn id="159" presetID="51" presetClass="entr" presetSubtype="0" fill="hold" grpId="0" nodeType="clickEffect">
                                  <p:stCondLst>
                                    <p:cond delay="0"/>
                                  </p:stCondLst>
                                  <p:childTnLst>
                                    <p:set>
                                      <p:cBhvr>
                                        <p:cTn id="160" dur="1" fill="hold">
                                          <p:stCondLst>
                                            <p:cond delay="0"/>
                                          </p:stCondLst>
                                        </p:cTn>
                                        <p:tgtEl>
                                          <p:spTgt spid="3">
                                            <p:txEl>
                                              <p:pRg st="13" end="13"/>
                                            </p:txEl>
                                          </p:spTgt>
                                        </p:tgtEl>
                                        <p:attrNameLst>
                                          <p:attrName>style.visibility</p:attrName>
                                        </p:attrNameLst>
                                      </p:cBhvr>
                                      <p:to>
                                        <p:strVal val="visible"/>
                                      </p:to>
                                    </p:set>
                                    <p:animEffect transition="in" filter="fade">
                                      <p:cBhvr>
                                        <p:cTn id="161" dur="770" decel="100000"/>
                                        <p:tgtEl>
                                          <p:spTgt spid="3">
                                            <p:txEl>
                                              <p:pRg st="13" end="13"/>
                                            </p:txEl>
                                          </p:spTgt>
                                        </p:tgtEl>
                                      </p:cBhvr>
                                    </p:animEffect>
                                    <p:animScale>
                                      <p:cBhvr>
                                        <p:cTn id="162" dur="770" decel="100000"/>
                                        <p:tgtEl>
                                          <p:spTgt spid="3">
                                            <p:txEl>
                                              <p:pRg st="13" end="13"/>
                                            </p:txEl>
                                          </p:spTgt>
                                        </p:tgtEl>
                                      </p:cBhvr>
                                      <p:from x="10000" y="10000"/>
                                      <p:to x="200000" y="450000"/>
                                    </p:animScale>
                                    <p:animScale>
                                      <p:cBhvr>
                                        <p:cTn id="163" dur="1230" accel="100000" fill="hold">
                                          <p:stCondLst>
                                            <p:cond delay="770"/>
                                          </p:stCondLst>
                                        </p:cTn>
                                        <p:tgtEl>
                                          <p:spTgt spid="3">
                                            <p:txEl>
                                              <p:pRg st="13" end="13"/>
                                            </p:txEl>
                                          </p:spTgt>
                                        </p:tgtEl>
                                      </p:cBhvr>
                                      <p:from x="200000" y="450000"/>
                                      <p:to x="100000" y="100000"/>
                                    </p:animScale>
                                    <p:set>
                                      <p:cBhvr>
                                        <p:cTn id="164" dur="770" fill="hold"/>
                                        <p:tgtEl>
                                          <p:spTgt spid="3">
                                            <p:txEl>
                                              <p:pRg st="13" end="13"/>
                                            </p:txEl>
                                          </p:spTgt>
                                        </p:tgtEl>
                                        <p:attrNameLst>
                                          <p:attrName>ppt_x</p:attrName>
                                        </p:attrNameLst>
                                      </p:cBhvr>
                                      <p:to>
                                        <p:strVal val="(0.5)"/>
                                      </p:to>
                                    </p:set>
                                    <p:anim from="(0.5)" to="(#ppt_x)" calcmode="lin" valueType="num">
                                      <p:cBhvr>
                                        <p:cTn id="165" dur="1230" accel="100000" fill="hold">
                                          <p:stCondLst>
                                            <p:cond delay="770"/>
                                          </p:stCondLst>
                                        </p:cTn>
                                        <p:tgtEl>
                                          <p:spTgt spid="3">
                                            <p:txEl>
                                              <p:pRg st="13" end="13"/>
                                            </p:txEl>
                                          </p:spTgt>
                                        </p:tgtEl>
                                        <p:attrNameLst>
                                          <p:attrName>ppt_x</p:attrName>
                                        </p:attrNameLst>
                                      </p:cBhvr>
                                    </p:anim>
                                    <p:set>
                                      <p:cBhvr>
                                        <p:cTn id="166" dur="770" fill="hold"/>
                                        <p:tgtEl>
                                          <p:spTgt spid="3">
                                            <p:txEl>
                                              <p:pRg st="13" end="13"/>
                                            </p:txEl>
                                          </p:spTgt>
                                        </p:tgtEl>
                                        <p:attrNameLst>
                                          <p:attrName>ppt_y</p:attrName>
                                        </p:attrNameLst>
                                      </p:cBhvr>
                                      <p:to>
                                        <p:strVal val="(#ppt_y+0.4)"/>
                                      </p:to>
                                    </p:set>
                                    <p:anim from="(#ppt_y+0.4)" to="(#ppt_y)" calcmode="lin" valueType="num">
                                      <p:cBhvr>
                                        <p:cTn id="167" dur="1230" accel="100000" fill="hold">
                                          <p:stCondLst>
                                            <p:cond delay="770"/>
                                          </p:stCondLst>
                                        </p:cTn>
                                        <p:tgtEl>
                                          <p:spTgt spid="3">
                                            <p:txEl>
                                              <p:pRg st="13" end="13"/>
                                            </p:txEl>
                                          </p:spTgt>
                                        </p:tgtEl>
                                        <p:attrNameLst>
                                          <p:attrName>ppt_y</p:attrName>
                                        </p:attrNameLst>
                                      </p:cBhvr>
                                    </p:anim>
                                  </p:childTnLst>
                                </p:cTn>
                              </p:par>
                            </p:childTnLst>
                          </p:cTn>
                        </p:par>
                      </p:childTnLst>
                    </p:cTn>
                  </p:par>
                  <p:par>
                    <p:cTn id="168" fill="hold">
                      <p:stCondLst>
                        <p:cond delay="indefinite"/>
                      </p:stCondLst>
                      <p:childTnLst>
                        <p:par>
                          <p:cTn id="169" fill="hold">
                            <p:stCondLst>
                              <p:cond delay="0"/>
                            </p:stCondLst>
                            <p:childTnLst>
                              <p:par>
                                <p:cTn id="170" presetID="51" presetClass="entr" presetSubtype="0" fill="hold" grpId="0" nodeType="clickEffect">
                                  <p:stCondLst>
                                    <p:cond delay="0"/>
                                  </p:stCondLst>
                                  <p:childTnLst>
                                    <p:set>
                                      <p:cBhvr>
                                        <p:cTn id="171" dur="1" fill="hold">
                                          <p:stCondLst>
                                            <p:cond delay="0"/>
                                          </p:stCondLst>
                                        </p:cTn>
                                        <p:tgtEl>
                                          <p:spTgt spid="3">
                                            <p:txEl>
                                              <p:pRg st="14" end="14"/>
                                            </p:txEl>
                                          </p:spTgt>
                                        </p:tgtEl>
                                        <p:attrNameLst>
                                          <p:attrName>style.visibility</p:attrName>
                                        </p:attrNameLst>
                                      </p:cBhvr>
                                      <p:to>
                                        <p:strVal val="visible"/>
                                      </p:to>
                                    </p:set>
                                    <p:animEffect transition="in" filter="fade">
                                      <p:cBhvr>
                                        <p:cTn id="172" dur="770" decel="100000"/>
                                        <p:tgtEl>
                                          <p:spTgt spid="3">
                                            <p:txEl>
                                              <p:pRg st="14" end="14"/>
                                            </p:txEl>
                                          </p:spTgt>
                                        </p:tgtEl>
                                      </p:cBhvr>
                                    </p:animEffect>
                                    <p:animScale>
                                      <p:cBhvr>
                                        <p:cTn id="173" dur="770" decel="100000"/>
                                        <p:tgtEl>
                                          <p:spTgt spid="3">
                                            <p:txEl>
                                              <p:pRg st="14" end="14"/>
                                            </p:txEl>
                                          </p:spTgt>
                                        </p:tgtEl>
                                      </p:cBhvr>
                                      <p:from x="10000" y="10000"/>
                                      <p:to x="200000" y="450000"/>
                                    </p:animScale>
                                    <p:animScale>
                                      <p:cBhvr>
                                        <p:cTn id="174" dur="1230" accel="100000" fill="hold">
                                          <p:stCondLst>
                                            <p:cond delay="770"/>
                                          </p:stCondLst>
                                        </p:cTn>
                                        <p:tgtEl>
                                          <p:spTgt spid="3">
                                            <p:txEl>
                                              <p:pRg st="14" end="14"/>
                                            </p:txEl>
                                          </p:spTgt>
                                        </p:tgtEl>
                                      </p:cBhvr>
                                      <p:from x="200000" y="450000"/>
                                      <p:to x="100000" y="100000"/>
                                    </p:animScale>
                                    <p:set>
                                      <p:cBhvr>
                                        <p:cTn id="175" dur="770" fill="hold"/>
                                        <p:tgtEl>
                                          <p:spTgt spid="3">
                                            <p:txEl>
                                              <p:pRg st="14" end="14"/>
                                            </p:txEl>
                                          </p:spTgt>
                                        </p:tgtEl>
                                        <p:attrNameLst>
                                          <p:attrName>ppt_x</p:attrName>
                                        </p:attrNameLst>
                                      </p:cBhvr>
                                      <p:to>
                                        <p:strVal val="(0.5)"/>
                                      </p:to>
                                    </p:set>
                                    <p:anim from="(0.5)" to="(#ppt_x)" calcmode="lin" valueType="num">
                                      <p:cBhvr>
                                        <p:cTn id="176" dur="1230" accel="100000" fill="hold">
                                          <p:stCondLst>
                                            <p:cond delay="770"/>
                                          </p:stCondLst>
                                        </p:cTn>
                                        <p:tgtEl>
                                          <p:spTgt spid="3">
                                            <p:txEl>
                                              <p:pRg st="14" end="14"/>
                                            </p:txEl>
                                          </p:spTgt>
                                        </p:tgtEl>
                                        <p:attrNameLst>
                                          <p:attrName>ppt_x</p:attrName>
                                        </p:attrNameLst>
                                      </p:cBhvr>
                                    </p:anim>
                                    <p:set>
                                      <p:cBhvr>
                                        <p:cTn id="177" dur="770" fill="hold"/>
                                        <p:tgtEl>
                                          <p:spTgt spid="3">
                                            <p:txEl>
                                              <p:pRg st="14" end="14"/>
                                            </p:txEl>
                                          </p:spTgt>
                                        </p:tgtEl>
                                        <p:attrNameLst>
                                          <p:attrName>ppt_y</p:attrName>
                                        </p:attrNameLst>
                                      </p:cBhvr>
                                      <p:to>
                                        <p:strVal val="(#ppt_y+0.4)"/>
                                      </p:to>
                                    </p:set>
                                    <p:anim from="(#ppt_y+0.4)" to="(#ppt_y)" calcmode="lin" valueType="num">
                                      <p:cBhvr>
                                        <p:cTn id="178" dur="1230" accel="100000" fill="hold">
                                          <p:stCondLst>
                                            <p:cond delay="770"/>
                                          </p:stCondLst>
                                        </p:cTn>
                                        <p:tgtEl>
                                          <p:spTgt spid="3">
                                            <p:txEl>
                                              <p:pRg st="14" end="14"/>
                                            </p:txEl>
                                          </p:spTgt>
                                        </p:tgtEl>
                                        <p:attrNameLst>
                                          <p:attrName>ppt_y</p:attrName>
                                        </p:attrNameLst>
                                      </p:cBhvr>
                                    </p:anim>
                                  </p:childTnLst>
                                </p:cTn>
                              </p:par>
                            </p:childTnLst>
                          </p:cTn>
                        </p:par>
                      </p:childTnLst>
                    </p:cTn>
                  </p:par>
                  <p:par>
                    <p:cTn id="179" fill="hold">
                      <p:stCondLst>
                        <p:cond delay="indefinite"/>
                      </p:stCondLst>
                      <p:childTnLst>
                        <p:par>
                          <p:cTn id="180" fill="hold">
                            <p:stCondLst>
                              <p:cond delay="0"/>
                            </p:stCondLst>
                            <p:childTnLst>
                              <p:par>
                                <p:cTn id="181" presetID="51" presetClass="entr" presetSubtype="0" fill="hold" grpId="0" nodeType="clickEffect">
                                  <p:stCondLst>
                                    <p:cond delay="0"/>
                                  </p:stCondLst>
                                  <p:childTnLst>
                                    <p:set>
                                      <p:cBhvr>
                                        <p:cTn id="182" dur="1" fill="hold">
                                          <p:stCondLst>
                                            <p:cond delay="0"/>
                                          </p:stCondLst>
                                        </p:cTn>
                                        <p:tgtEl>
                                          <p:spTgt spid="3">
                                            <p:txEl>
                                              <p:pRg st="15" end="15"/>
                                            </p:txEl>
                                          </p:spTgt>
                                        </p:tgtEl>
                                        <p:attrNameLst>
                                          <p:attrName>style.visibility</p:attrName>
                                        </p:attrNameLst>
                                      </p:cBhvr>
                                      <p:to>
                                        <p:strVal val="visible"/>
                                      </p:to>
                                    </p:set>
                                    <p:animEffect transition="in" filter="fade">
                                      <p:cBhvr>
                                        <p:cTn id="183" dur="770" decel="100000"/>
                                        <p:tgtEl>
                                          <p:spTgt spid="3">
                                            <p:txEl>
                                              <p:pRg st="15" end="15"/>
                                            </p:txEl>
                                          </p:spTgt>
                                        </p:tgtEl>
                                      </p:cBhvr>
                                    </p:animEffect>
                                    <p:animScale>
                                      <p:cBhvr>
                                        <p:cTn id="184" dur="770" decel="100000"/>
                                        <p:tgtEl>
                                          <p:spTgt spid="3">
                                            <p:txEl>
                                              <p:pRg st="15" end="15"/>
                                            </p:txEl>
                                          </p:spTgt>
                                        </p:tgtEl>
                                      </p:cBhvr>
                                      <p:from x="10000" y="10000"/>
                                      <p:to x="200000" y="450000"/>
                                    </p:animScale>
                                    <p:animScale>
                                      <p:cBhvr>
                                        <p:cTn id="185" dur="1230" accel="100000" fill="hold">
                                          <p:stCondLst>
                                            <p:cond delay="770"/>
                                          </p:stCondLst>
                                        </p:cTn>
                                        <p:tgtEl>
                                          <p:spTgt spid="3">
                                            <p:txEl>
                                              <p:pRg st="15" end="15"/>
                                            </p:txEl>
                                          </p:spTgt>
                                        </p:tgtEl>
                                      </p:cBhvr>
                                      <p:from x="200000" y="450000"/>
                                      <p:to x="100000" y="100000"/>
                                    </p:animScale>
                                    <p:set>
                                      <p:cBhvr>
                                        <p:cTn id="186" dur="770" fill="hold"/>
                                        <p:tgtEl>
                                          <p:spTgt spid="3">
                                            <p:txEl>
                                              <p:pRg st="15" end="15"/>
                                            </p:txEl>
                                          </p:spTgt>
                                        </p:tgtEl>
                                        <p:attrNameLst>
                                          <p:attrName>ppt_x</p:attrName>
                                        </p:attrNameLst>
                                      </p:cBhvr>
                                      <p:to>
                                        <p:strVal val="(0.5)"/>
                                      </p:to>
                                    </p:set>
                                    <p:anim from="(0.5)" to="(#ppt_x)" calcmode="lin" valueType="num">
                                      <p:cBhvr>
                                        <p:cTn id="187" dur="1230" accel="100000" fill="hold">
                                          <p:stCondLst>
                                            <p:cond delay="770"/>
                                          </p:stCondLst>
                                        </p:cTn>
                                        <p:tgtEl>
                                          <p:spTgt spid="3">
                                            <p:txEl>
                                              <p:pRg st="15" end="15"/>
                                            </p:txEl>
                                          </p:spTgt>
                                        </p:tgtEl>
                                        <p:attrNameLst>
                                          <p:attrName>ppt_x</p:attrName>
                                        </p:attrNameLst>
                                      </p:cBhvr>
                                    </p:anim>
                                    <p:set>
                                      <p:cBhvr>
                                        <p:cTn id="188" dur="770" fill="hold"/>
                                        <p:tgtEl>
                                          <p:spTgt spid="3">
                                            <p:txEl>
                                              <p:pRg st="15" end="15"/>
                                            </p:txEl>
                                          </p:spTgt>
                                        </p:tgtEl>
                                        <p:attrNameLst>
                                          <p:attrName>ppt_y</p:attrName>
                                        </p:attrNameLst>
                                      </p:cBhvr>
                                      <p:to>
                                        <p:strVal val="(#ppt_y+0.4)"/>
                                      </p:to>
                                    </p:set>
                                    <p:anim from="(#ppt_y+0.4)" to="(#ppt_y)" calcmode="lin" valueType="num">
                                      <p:cBhvr>
                                        <p:cTn id="189" dur="1230" accel="100000" fill="hold">
                                          <p:stCondLst>
                                            <p:cond delay="770"/>
                                          </p:stCondLst>
                                        </p:cTn>
                                        <p:tgtEl>
                                          <p:spTgt spid="3">
                                            <p:txEl>
                                              <p:pRg st="15" end="15"/>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pPr algn="ctr"/>
            <a:r>
              <a:rPr lang="en-US" sz="2500" dirty="0" smtClean="0">
                <a:latin typeface="Cambria" pitchFamily="18" charset="0"/>
              </a:rPr>
              <a:t>Letter to Expert - sent off</a:t>
            </a:r>
            <a:endParaRPr lang="en-US" sz="2500" dirty="0">
              <a:latin typeface="Cambria" pitchFamily="18" charset="0"/>
            </a:endParaRPr>
          </a:p>
        </p:txBody>
      </p:sp>
      <p:sp>
        <p:nvSpPr>
          <p:cNvPr id="3" name="Content Placeholder 2"/>
          <p:cNvSpPr>
            <a:spLocks noGrp="1"/>
          </p:cNvSpPr>
          <p:nvPr>
            <p:ph idx="1"/>
          </p:nvPr>
        </p:nvSpPr>
        <p:spPr>
          <a:xfrm>
            <a:off x="609600" y="1676400"/>
            <a:ext cx="8229600" cy="3505200"/>
          </a:xfrm>
        </p:spPr>
        <p:txBody>
          <a:bodyPr>
            <a:normAutofit/>
          </a:bodyPr>
          <a:lstStyle/>
          <a:p>
            <a:r>
              <a:rPr lang="en-US" sz="2000" dirty="0" smtClean="0"/>
              <a:t>On March 10, 2015 -Emailed Mr. Mark </a:t>
            </a:r>
            <a:r>
              <a:rPr lang="en-US" sz="2000" dirty="0" err="1" smtClean="0"/>
              <a:t>Baldyga</a:t>
            </a:r>
            <a:r>
              <a:rPr lang="en-US" sz="2000" dirty="0" smtClean="0"/>
              <a:t>, chairman of Guam Visitors Bureau  </a:t>
            </a:r>
          </a:p>
          <a:p>
            <a:r>
              <a:rPr lang="en-US" sz="2000" dirty="0" smtClean="0"/>
              <a:t>The same day, Mr. </a:t>
            </a:r>
            <a:r>
              <a:rPr lang="en-US" sz="2000" dirty="0" err="1" smtClean="0"/>
              <a:t>Baldyga</a:t>
            </a:r>
            <a:r>
              <a:rPr lang="en-US" sz="2000" dirty="0" smtClean="0"/>
              <a:t> – answered the questionnaires:   </a:t>
            </a:r>
          </a:p>
          <a:p>
            <a:pPr>
              <a:buNone/>
            </a:pPr>
            <a:r>
              <a:rPr lang="en-US" sz="2000" dirty="0" smtClean="0"/>
              <a:t>1) In your opinion, what attracts tourists, foreign workers and investors to visit, settle and immigrate on Guam?</a:t>
            </a:r>
          </a:p>
          <a:p>
            <a:pPr marL="457200" indent="-457200">
              <a:buNone/>
            </a:pPr>
            <a:r>
              <a:rPr lang="en-US" sz="2000" dirty="0" smtClean="0"/>
              <a:t> Answer: From my own experience, many people (including myself) come here for short term contracts and then falling in love with the islands and the warm friendly sense of community, seeing the opportunities and end up staying. </a:t>
            </a:r>
          </a:p>
        </p:txBody>
      </p:sp>
      <p:pic>
        <p:nvPicPr>
          <p:cNvPr id="10242" name="Picture 2" descr="http://svcdn.simpleviewinc.com/v3/cache/www_visitguam_com/C7D3E0E5F3D6EF9B0058C88C6929653C.jpg"/>
          <p:cNvPicPr>
            <a:picLocks noChangeAspect="1" noChangeArrowheads="1"/>
          </p:cNvPicPr>
          <p:nvPr/>
        </p:nvPicPr>
        <p:blipFill>
          <a:blip r:embed="rId2" cstate="print"/>
          <a:srcRect/>
          <a:stretch>
            <a:fillRect/>
          </a:stretch>
        </p:blipFill>
        <p:spPr bwMode="auto">
          <a:xfrm>
            <a:off x="2438399" y="4800600"/>
            <a:ext cx="4724401" cy="18669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nodeType="clickEffect">
                                  <p:stCondLst>
                                    <p:cond delay="0"/>
                                  </p:stCondLst>
                                  <p:childTnLst>
                                    <p:set>
                                      <p:cBhvr>
                                        <p:cTn id="37" dur="1" fill="hold">
                                          <p:stCondLst>
                                            <p:cond delay="0"/>
                                          </p:stCondLst>
                                        </p:cTn>
                                        <p:tgtEl>
                                          <p:spTgt spid="10242"/>
                                        </p:tgtEl>
                                        <p:attrNameLst>
                                          <p:attrName>style.visibility</p:attrName>
                                        </p:attrNameLst>
                                      </p:cBhvr>
                                      <p:to>
                                        <p:strVal val="visible"/>
                                      </p:to>
                                    </p:set>
                                    <p:anim calcmode="lin" valueType="num">
                                      <p:cBhvr>
                                        <p:cTn id="38" dur="500" fill="hold"/>
                                        <p:tgtEl>
                                          <p:spTgt spid="10242"/>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10242"/>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10242"/>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102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43712"/>
          </a:xfrm>
        </p:spPr>
        <p:txBody>
          <a:bodyPr>
            <a:normAutofit/>
          </a:bodyPr>
          <a:lstStyle/>
          <a:p>
            <a:pPr algn="ctr"/>
            <a:r>
              <a:rPr lang="en-US" sz="2500" dirty="0" smtClean="0">
                <a:latin typeface="Cambria" pitchFamily="18" charset="0"/>
              </a:rPr>
              <a:t>Interviewed/ Questionaires  to Experts</a:t>
            </a:r>
            <a:endParaRPr lang="en-US" sz="2500" dirty="0">
              <a:latin typeface="Cambria" pitchFamily="18" charset="0"/>
            </a:endParaRPr>
          </a:p>
        </p:txBody>
      </p:sp>
      <p:sp>
        <p:nvSpPr>
          <p:cNvPr id="4" name="Content Placeholder 3"/>
          <p:cNvSpPr>
            <a:spLocks noGrp="1"/>
          </p:cNvSpPr>
          <p:nvPr>
            <p:ph sz="half" idx="1"/>
          </p:nvPr>
        </p:nvSpPr>
        <p:spPr>
          <a:xfrm>
            <a:off x="609600" y="1219200"/>
            <a:ext cx="4038600" cy="4830925"/>
          </a:xfrm>
        </p:spPr>
        <p:txBody>
          <a:bodyPr>
            <a:normAutofit/>
          </a:bodyPr>
          <a:lstStyle/>
          <a:p>
            <a:pPr>
              <a:buNone/>
            </a:pPr>
            <a:r>
              <a:rPr lang="en-US" sz="1800" dirty="0" smtClean="0">
                <a:latin typeface="Cambria" pitchFamily="18" charset="0"/>
              </a:rPr>
              <a:t>Tour company/ investor – Questionnaire</a:t>
            </a:r>
          </a:p>
          <a:p>
            <a:pPr marL="342900" indent="-342900">
              <a:buAutoNum type="arabicParenR"/>
            </a:pPr>
            <a:r>
              <a:rPr lang="en-US" sz="1800" dirty="0" smtClean="0">
                <a:latin typeface="Cambria" pitchFamily="18" charset="0"/>
              </a:rPr>
              <a:t>In your opinion, what attracts tourists, foreign workers, investors to visit, settle and immigrate on </a:t>
            </a:r>
            <a:br>
              <a:rPr lang="en-US" sz="1800" dirty="0" smtClean="0">
                <a:latin typeface="Cambria" pitchFamily="18" charset="0"/>
              </a:rPr>
            </a:br>
            <a:r>
              <a:rPr lang="en-US" sz="1800" dirty="0" smtClean="0">
                <a:latin typeface="Cambria" pitchFamily="18" charset="0"/>
              </a:rPr>
              <a:t>Saipan?</a:t>
            </a:r>
          </a:p>
          <a:p>
            <a:pPr marL="342900" indent="-342900">
              <a:buNone/>
            </a:pPr>
            <a:r>
              <a:rPr lang="en-US" sz="1800" dirty="0" smtClean="0">
                <a:latin typeface="Cambria" pitchFamily="18" charset="0"/>
              </a:rPr>
              <a:t>Answer:  Location  -  near to Asia  -  they want to be near where they originated from. </a:t>
            </a:r>
          </a:p>
          <a:p>
            <a:pPr marL="342900" indent="-342900">
              <a:buNone/>
            </a:pPr>
            <a:r>
              <a:rPr lang="en-US" sz="1800" dirty="0" smtClean="0">
                <a:latin typeface="Cambria" pitchFamily="18" charset="0"/>
              </a:rPr>
              <a:t>2) What are the programs in place that  kept  you </a:t>
            </a:r>
            <a:r>
              <a:rPr lang="en-US" sz="1800" dirty="0" smtClean="0">
                <a:latin typeface="Cambria" pitchFamily="18" charset="0"/>
              </a:rPr>
              <a:t>here </a:t>
            </a:r>
            <a:r>
              <a:rPr lang="en-US" sz="1800" dirty="0" smtClean="0">
                <a:latin typeface="Cambria" pitchFamily="18" charset="0"/>
              </a:rPr>
              <a:t>doing business?</a:t>
            </a:r>
          </a:p>
          <a:p>
            <a:pPr marL="342900" indent="-342900">
              <a:buNone/>
            </a:pPr>
            <a:r>
              <a:rPr lang="en-US" sz="1800" dirty="0" smtClean="0">
                <a:latin typeface="Cambria" pitchFamily="18" charset="0"/>
              </a:rPr>
              <a:t>Answer: Taxation – Business Gross Revenue Tax (BGRT) is unique and cost-wise. No real estate tax. </a:t>
            </a:r>
          </a:p>
        </p:txBody>
      </p:sp>
      <p:sp>
        <p:nvSpPr>
          <p:cNvPr id="5" name="Content Placeholder 4"/>
          <p:cNvSpPr>
            <a:spLocks noGrp="1"/>
          </p:cNvSpPr>
          <p:nvPr>
            <p:ph sz="half" idx="2"/>
          </p:nvPr>
        </p:nvSpPr>
        <p:spPr>
          <a:xfrm>
            <a:off x="5105400" y="2286000"/>
            <a:ext cx="4038600" cy="4830925"/>
          </a:xfrm>
        </p:spPr>
        <p:txBody>
          <a:bodyPr>
            <a:normAutofit/>
          </a:bodyPr>
          <a:lstStyle/>
          <a:p>
            <a:r>
              <a:rPr lang="en-US" sz="1800" dirty="0" smtClean="0"/>
              <a:t>Contract worker – interviewed</a:t>
            </a:r>
          </a:p>
          <a:p>
            <a:pPr marL="342900" indent="-342900">
              <a:buAutoNum type="arabicParenR"/>
            </a:pPr>
            <a:r>
              <a:rPr lang="en-US" sz="1800" dirty="0" smtClean="0"/>
              <a:t>What attracted you to work in Saipan?</a:t>
            </a:r>
          </a:p>
          <a:p>
            <a:pPr marL="342900" indent="-342900">
              <a:buNone/>
            </a:pPr>
            <a:r>
              <a:rPr lang="en-US" sz="1800" dirty="0" smtClean="0"/>
              <a:t>Answer: He was influenced by a friend, who had good paying job.  </a:t>
            </a:r>
          </a:p>
          <a:p>
            <a:pPr marL="342900" indent="-342900"/>
            <a:r>
              <a:rPr lang="en-US" sz="1800" dirty="0" smtClean="0"/>
              <a:t>Higher salary</a:t>
            </a:r>
          </a:p>
          <a:p>
            <a:pPr marL="342900" indent="-342900">
              <a:buNone/>
            </a:pPr>
            <a:endParaRPr lang="en-US" sz="1800" dirty="0" smtClean="0"/>
          </a:p>
          <a:p>
            <a:pPr marL="342900" indent="-342900">
              <a:buNone/>
            </a:pPr>
            <a:r>
              <a:rPr lang="en-US" sz="1800" dirty="0" smtClean="0"/>
              <a:t>2) What do you think the government  should do to attract more contract workers to work in Saipan?</a:t>
            </a:r>
          </a:p>
          <a:p>
            <a:pPr marL="342900" indent="-342900">
              <a:buNone/>
            </a:pPr>
            <a:r>
              <a:rPr lang="en-US" sz="1800" dirty="0" smtClean="0"/>
              <a:t>Answer: Higher salary and health benefits</a:t>
            </a:r>
          </a:p>
          <a:p>
            <a:pPr marL="342900" indent="-342900">
              <a:buNone/>
            </a:pPr>
            <a:endParaRPr lang="en-US" sz="1800" dirty="0"/>
          </a:p>
        </p:txBody>
      </p:sp>
      <p:sp>
        <p:nvSpPr>
          <p:cNvPr id="9218" name="AutoShape 2" descr="Image result for tour agenc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220" name="AutoShape 4" descr="Image result for tour agenc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9224" name="Picture 8" descr="http://www.smartdestinations.com/blog/wp-content/uploads/2011/08/Travel-Agent-Cartoon.gif"/>
          <p:cNvPicPr>
            <a:picLocks noChangeAspect="1" noChangeArrowheads="1"/>
          </p:cNvPicPr>
          <p:nvPr/>
        </p:nvPicPr>
        <p:blipFill>
          <a:blip r:embed="rId2" cstate="print"/>
          <a:srcRect/>
          <a:stretch>
            <a:fillRect/>
          </a:stretch>
        </p:blipFill>
        <p:spPr bwMode="auto">
          <a:xfrm>
            <a:off x="5638800" y="304800"/>
            <a:ext cx="3143250" cy="1905000"/>
          </a:xfrm>
          <a:prstGeom prst="rect">
            <a:avLst/>
          </a:prstGeom>
          <a:noFill/>
        </p:spPr>
      </p:pic>
      <p:pic>
        <p:nvPicPr>
          <p:cNvPr id="9226" name="Picture 10" descr="Image result for contract workers"/>
          <p:cNvPicPr>
            <a:picLocks noChangeAspect="1" noChangeArrowheads="1"/>
          </p:cNvPicPr>
          <p:nvPr/>
        </p:nvPicPr>
        <p:blipFill>
          <a:blip r:embed="rId3" cstate="print"/>
          <a:srcRect/>
          <a:stretch>
            <a:fillRect/>
          </a:stretch>
        </p:blipFill>
        <p:spPr bwMode="auto">
          <a:xfrm>
            <a:off x="914400" y="5562600"/>
            <a:ext cx="2438400" cy="10572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250" autoRev="1" fill="hold">
                                          <p:stCondLst>
                                            <p:cond delay="0"/>
                                          </p:stCondLst>
                                        </p:cTn>
                                        <p:tgtEl>
                                          <p:spTgt spid="2"/>
                                        </p:tgtEl>
                                        <p:attrNameLst>
                                          <p:attrName>ppt_w</p:attrName>
                                        </p:attrNameLst>
                                      </p:cBhvr>
                                    </p:anim>
                                    <p:anim by="(#ppt_w*0.50)" calcmode="lin" valueType="num">
                                      <p:cBhvr>
                                        <p:cTn id="8" dur="250" decel="50000" autoRev="1" fill="hold">
                                          <p:stCondLst>
                                            <p:cond delay="0"/>
                                          </p:stCondLst>
                                        </p:cTn>
                                        <p:tgtEl>
                                          <p:spTgt spid="2"/>
                                        </p:tgtEl>
                                        <p:attrNameLst>
                                          <p:attrName>ppt_x</p:attrName>
                                        </p:attrNameLst>
                                      </p:cBhvr>
                                    </p:anim>
                                    <p:anim from="(-#ppt_h/2)" to="(#ppt_y)" calcmode="lin" valueType="num">
                                      <p:cBhvr>
                                        <p:cTn id="9" dur="500" fill="hold">
                                          <p:stCondLst>
                                            <p:cond delay="0"/>
                                          </p:stCondLst>
                                        </p:cTn>
                                        <p:tgtEl>
                                          <p:spTgt spid="2"/>
                                        </p:tgtEl>
                                        <p:attrNameLst>
                                          <p:attrName>ppt_y</p:attrName>
                                        </p:attrNameLst>
                                      </p:cBhvr>
                                    </p:anim>
                                    <p:animRot by="21600000">
                                      <p:cBhvr>
                                        <p:cTn id="10" dur="5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p:cTn id="15" dur="500" fill="hold"/>
                                        <p:tgtEl>
                                          <p:spTgt spid="4">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4">
                                            <p:txEl>
                                              <p:pRg st="0" end="0"/>
                                            </p:txEl>
                                          </p:spTgt>
                                        </p:tgtEl>
                                        <p:attrNameLst>
                                          <p:attrName>ppt_y</p:attrName>
                                        </p:attrNameLst>
                                      </p:cBhvr>
                                      <p:tavLst>
                                        <p:tav tm="0">
                                          <p:val>
                                            <p:strVal val="#ppt_y"/>
                                          </p:val>
                                        </p:tav>
                                        <p:tav tm="100000">
                                          <p:val>
                                            <p:strVal val="#ppt_y"/>
                                          </p:val>
                                        </p:tav>
                                      </p:tavLst>
                                    </p:anim>
                                    <p:anim calcmode="lin" valueType="num">
                                      <p:cBhvr>
                                        <p:cTn id="17" dur="500" fill="hold"/>
                                        <p:tgtEl>
                                          <p:spTgt spid="4">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4">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4">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1" presetClass="entr" presetSubtype="0" fill="hold" grpId="0" nodeType="clickEffect">
                                  <p:stCondLst>
                                    <p:cond delay="0"/>
                                  </p:stCondLst>
                                  <p:iterate type="lt">
                                    <p:tmPct val="10000"/>
                                  </p:iterate>
                                  <p:childTnLst>
                                    <p:set>
                                      <p:cBhvr>
                                        <p:cTn id="23" dur="1" fill="hold">
                                          <p:stCondLst>
                                            <p:cond delay="0"/>
                                          </p:stCondLst>
                                        </p:cTn>
                                        <p:tgtEl>
                                          <p:spTgt spid="4">
                                            <p:txEl>
                                              <p:pRg st="1" end="1"/>
                                            </p:txEl>
                                          </p:spTgt>
                                        </p:tgtEl>
                                        <p:attrNameLst>
                                          <p:attrName>style.visibility</p:attrName>
                                        </p:attrNameLst>
                                      </p:cBhvr>
                                      <p:to>
                                        <p:strVal val="visible"/>
                                      </p:to>
                                    </p:set>
                                    <p:anim calcmode="lin" valueType="num">
                                      <p:cBhvr>
                                        <p:cTn id="24" dur="500" fill="hold"/>
                                        <p:tgtEl>
                                          <p:spTgt spid="4">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4">
                                            <p:txEl>
                                              <p:pRg st="1" end="1"/>
                                            </p:txEl>
                                          </p:spTgt>
                                        </p:tgtEl>
                                        <p:attrNameLst>
                                          <p:attrName>ppt_y</p:attrName>
                                        </p:attrNameLst>
                                      </p:cBhvr>
                                      <p:tavLst>
                                        <p:tav tm="0">
                                          <p:val>
                                            <p:strVal val="#ppt_y"/>
                                          </p:val>
                                        </p:tav>
                                        <p:tav tm="100000">
                                          <p:val>
                                            <p:strVal val="#ppt_y"/>
                                          </p:val>
                                        </p:tav>
                                      </p:tavLst>
                                    </p:anim>
                                    <p:anim calcmode="lin" valueType="num">
                                      <p:cBhvr>
                                        <p:cTn id="26" dur="500" fill="hold"/>
                                        <p:tgtEl>
                                          <p:spTgt spid="4">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4">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4">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1" presetClass="entr" presetSubtype="0" fill="hold" grpId="0" nodeType="clickEffect">
                                  <p:stCondLst>
                                    <p:cond delay="0"/>
                                  </p:stCondLst>
                                  <p:iterate type="lt">
                                    <p:tmPct val="10000"/>
                                  </p:iterate>
                                  <p:childTnLst>
                                    <p:set>
                                      <p:cBhvr>
                                        <p:cTn id="32" dur="1" fill="hold">
                                          <p:stCondLst>
                                            <p:cond delay="0"/>
                                          </p:stCondLst>
                                        </p:cTn>
                                        <p:tgtEl>
                                          <p:spTgt spid="4">
                                            <p:txEl>
                                              <p:pRg st="2" end="2"/>
                                            </p:txEl>
                                          </p:spTgt>
                                        </p:tgtEl>
                                        <p:attrNameLst>
                                          <p:attrName>style.visibility</p:attrName>
                                        </p:attrNameLst>
                                      </p:cBhvr>
                                      <p:to>
                                        <p:strVal val="visible"/>
                                      </p:to>
                                    </p:set>
                                    <p:anim calcmode="lin" valueType="num">
                                      <p:cBhvr>
                                        <p:cTn id="33" dur="500" fill="hold"/>
                                        <p:tgtEl>
                                          <p:spTgt spid="4">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4" dur="500" fill="hold"/>
                                        <p:tgtEl>
                                          <p:spTgt spid="4">
                                            <p:txEl>
                                              <p:pRg st="2" end="2"/>
                                            </p:txEl>
                                          </p:spTgt>
                                        </p:tgtEl>
                                        <p:attrNameLst>
                                          <p:attrName>ppt_y</p:attrName>
                                        </p:attrNameLst>
                                      </p:cBhvr>
                                      <p:tavLst>
                                        <p:tav tm="0">
                                          <p:val>
                                            <p:strVal val="#ppt_y"/>
                                          </p:val>
                                        </p:tav>
                                        <p:tav tm="100000">
                                          <p:val>
                                            <p:strVal val="#ppt_y"/>
                                          </p:val>
                                        </p:tav>
                                      </p:tavLst>
                                    </p:anim>
                                    <p:anim calcmode="lin" valueType="num">
                                      <p:cBhvr>
                                        <p:cTn id="35" dur="500" fill="hold"/>
                                        <p:tgtEl>
                                          <p:spTgt spid="4">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6" dur="500" fill="hold"/>
                                        <p:tgtEl>
                                          <p:spTgt spid="4">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7" dur="500" tmFilter="0,0; .5, 1; 1, 1"/>
                                        <p:tgtEl>
                                          <p:spTgt spid="4">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1" presetClass="entr" presetSubtype="0" fill="hold" grpId="0" nodeType="clickEffect">
                                  <p:stCondLst>
                                    <p:cond delay="0"/>
                                  </p:stCondLst>
                                  <p:iterate type="lt">
                                    <p:tmPct val="10000"/>
                                  </p:iterate>
                                  <p:childTnLst>
                                    <p:set>
                                      <p:cBhvr>
                                        <p:cTn id="41" dur="1" fill="hold">
                                          <p:stCondLst>
                                            <p:cond delay="0"/>
                                          </p:stCondLst>
                                        </p:cTn>
                                        <p:tgtEl>
                                          <p:spTgt spid="4">
                                            <p:txEl>
                                              <p:pRg st="3" end="3"/>
                                            </p:txEl>
                                          </p:spTgt>
                                        </p:tgtEl>
                                        <p:attrNameLst>
                                          <p:attrName>style.visibility</p:attrName>
                                        </p:attrNameLst>
                                      </p:cBhvr>
                                      <p:to>
                                        <p:strVal val="visible"/>
                                      </p:to>
                                    </p:set>
                                    <p:anim calcmode="lin" valueType="num">
                                      <p:cBhvr>
                                        <p:cTn id="42" dur="500" fill="hold"/>
                                        <p:tgtEl>
                                          <p:spTgt spid="4">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43" dur="500" fill="hold"/>
                                        <p:tgtEl>
                                          <p:spTgt spid="4">
                                            <p:txEl>
                                              <p:pRg st="3" end="3"/>
                                            </p:txEl>
                                          </p:spTgt>
                                        </p:tgtEl>
                                        <p:attrNameLst>
                                          <p:attrName>ppt_y</p:attrName>
                                        </p:attrNameLst>
                                      </p:cBhvr>
                                      <p:tavLst>
                                        <p:tav tm="0">
                                          <p:val>
                                            <p:strVal val="#ppt_y"/>
                                          </p:val>
                                        </p:tav>
                                        <p:tav tm="100000">
                                          <p:val>
                                            <p:strVal val="#ppt_y"/>
                                          </p:val>
                                        </p:tav>
                                      </p:tavLst>
                                    </p:anim>
                                    <p:anim calcmode="lin" valueType="num">
                                      <p:cBhvr>
                                        <p:cTn id="44" dur="500" fill="hold"/>
                                        <p:tgtEl>
                                          <p:spTgt spid="4">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5" dur="500" fill="hold"/>
                                        <p:tgtEl>
                                          <p:spTgt spid="4">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6" dur="500" tmFilter="0,0; .5, 1; 1, 1"/>
                                        <p:tgtEl>
                                          <p:spTgt spid="4">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41" presetClass="entr" presetSubtype="0" fill="hold" grpId="0" nodeType="clickEffect">
                                  <p:stCondLst>
                                    <p:cond delay="0"/>
                                  </p:stCondLst>
                                  <p:iterate type="lt">
                                    <p:tmPct val="10000"/>
                                  </p:iterate>
                                  <p:childTnLst>
                                    <p:set>
                                      <p:cBhvr>
                                        <p:cTn id="50" dur="1" fill="hold">
                                          <p:stCondLst>
                                            <p:cond delay="0"/>
                                          </p:stCondLst>
                                        </p:cTn>
                                        <p:tgtEl>
                                          <p:spTgt spid="4">
                                            <p:txEl>
                                              <p:pRg st="4" end="4"/>
                                            </p:txEl>
                                          </p:spTgt>
                                        </p:tgtEl>
                                        <p:attrNameLst>
                                          <p:attrName>style.visibility</p:attrName>
                                        </p:attrNameLst>
                                      </p:cBhvr>
                                      <p:to>
                                        <p:strVal val="visible"/>
                                      </p:to>
                                    </p:set>
                                    <p:anim calcmode="lin" valueType="num">
                                      <p:cBhvr>
                                        <p:cTn id="51" dur="500" fill="hold"/>
                                        <p:tgtEl>
                                          <p:spTgt spid="4">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52" dur="500" fill="hold"/>
                                        <p:tgtEl>
                                          <p:spTgt spid="4">
                                            <p:txEl>
                                              <p:pRg st="4" end="4"/>
                                            </p:txEl>
                                          </p:spTgt>
                                        </p:tgtEl>
                                        <p:attrNameLst>
                                          <p:attrName>ppt_y</p:attrName>
                                        </p:attrNameLst>
                                      </p:cBhvr>
                                      <p:tavLst>
                                        <p:tav tm="0">
                                          <p:val>
                                            <p:strVal val="#ppt_y"/>
                                          </p:val>
                                        </p:tav>
                                        <p:tav tm="100000">
                                          <p:val>
                                            <p:strVal val="#ppt_y"/>
                                          </p:val>
                                        </p:tav>
                                      </p:tavLst>
                                    </p:anim>
                                    <p:anim calcmode="lin" valueType="num">
                                      <p:cBhvr>
                                        <p:cTn id="53" dur="500" fill="hold"/>
                                        <p:tgtEl>
                                          <p:spTgt spid="4">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4" dur="500" fill="hold"/>
                                        <p:tgtEl>
                                          <p:spTgt spid="4">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5" dur="500" tmFilter="0,0; .5, 1; 1, 1"/>
                                        <p:tgtEl>
                                          <p:spTgt spid="4">
                                            <p:txEl>
                                              <p:pRg st="4" end="4"/>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9224"/>
                                        </p:tgtEl>
                                        <p:attrNameLst>
                                          <p:attrName>style.visibility</p:attrName>
                                        </p:attrNameLst>
                                      </p:cBhvr>
                                      <p:to>
                                        <p:strVal val="visible"/>
                                      </p:to>
                                    </p:set>
                                    <p:anim calcmode="lin" valueType="num">
                                      <p:cBhvr additive="base">
                                        <p:cTn id="60" dur="500" fill="hold"/>
                                        <p:tgtEl>
                                          <p:spTgt spid="9224"/>
                                        </p:tgtEl>
                                        <p:attrNameLst>
                                          <p:attrName>ppt_x</p:attrName>
                                        </p:attrNameLst>
                                      </p:cBhvr>
                                      <p:tavLst>
                                        <p:tav tm="0">
                                          <p:val>
                                            <p:strVal val="#ppt_x"/>
                                          </p:val>
                                        </p:tav>
                                        <p:tav tm="100000">
                                          <p:val>
                                            <p:strVal val="#ppt_x"/>
                                          </p:val>
                                        </p:tav>
                                      </p:tavLst>
                                    </p:anim>
                                    <p:anim calcmode="lin" valueType="num">
                                      <p:cBhvr additive="base">
                                        <p:cTn id="61" dur="500" fill="hold"/>
                                        <p:tgtEl>
                                          <p:spTgt spid="9224"/>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39" presetClass="entr" presetSubtype="0" accel="100000" fill="hold" grpId="0" nodeType="clickEffect">
                                  <p:stCondLst>
                                    <p:cond delay="0"/>
                                  </p:stCondLst>
                                  <p:childTnLst>
                                    <p:set>
                                      <p:cBhvr>
                                        <p:cTn id="65" dur="1" fill="hold">
                                          <p:stCondLst>
                                            <p:cond delay="0"/>
                                          </p:stCondLst>
                                        </p:cTn>
                                        <p:tgtEl>
                                          <p:spTgt spid="5">
                                            <p:txEl>
                                              <p:pRg st="0" end="0"/>
                                            </p:txEl>
                                          </p:spTgt>
                                        </p:tgtEl>
                                        <p:attrNameLst>
                                          <p:attrName>style.visibility</p:attrName>
                                        </p:attrNameLst>
                                      </p:cBhvr>
                                      <p:to>
                                        <p:strVal val="visible"/>
                                      </p:to>
                                    </p:set>
                                    <p:anim calcmode="lin" valueType="num">
                                      <p:cBhvr>
                                        <p:cTn id="66" dur="500" fill="hold"/>
                                        <p:tgtEl>
                                          <p:spTgt spid="5">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7" dur="500" fill="hold"/>
                                        <p:tgtEl>
                                          <p:spTgt spid="5">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8" dur="500" fill="hold"/>
                                        <p:tgtEl>
                                          <p:spTgt spid="5">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69"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39" presetClass="entr" presetSubtype="0" accel="100000" fill="hold" grpId="0" nodeType="clickEffect">
                                  <p:stCondLst>
                                    <p:cond delay="0"/>
                                  </p:stCondLst>
                                  <p:childTnLst>
                                    <p:set>
                                      <p:cBhvr>
                                        <p:cTn id="73" dur="1" fill="hold">
                                          <p:stCondLst>
                                            <p:cond delay="0"/>
                                          </p:stCondLst>
                                        </p:cTn>
                                        <p:tgtEl>
                                          <p:spTgt spid="5">
                                            <p:txEl>
                                              <p:pRg st="1" end="1"/>
                                            </p:txEl>
                                          </p:spTgt>
                                        </p:tgtEl>
                                        <p:attrNameLst>
                                          <p:attrName>style.visibility</p:attrName>
                                        </p:attrNameLst>
                                      </p:cBhvr>
                                      <p:to>
                                        <p:strVal val="visible"/>
                                      </p:to>
                                    </p:set>
                                    <p:anim calcmode="lin" valueType="num">
                                      <p:cBhvr>
                                        <p:cTn id="74" dur="500" fill="hold"/>
                                        <p:tgtEl>
                                          <p:spTgt spid="5">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5" dur="500" fill="hold"/>
                                        <p:tgtEl>
                                          <p:spTgt spid="5">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6" dur="500" fill="hold"/>
                                        <p:tgtEl>
                                          <p:spTgt spid="5">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77"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39" presetClass="entr" presetSubtype="0" accel="100000" fill="hold" grpId="0" nodeType="clickEffect">
                                  <p:stCondLst>
                                    <p:cond delay="0"/>
                                  </p:stCondLst>
                                  <p:childTnLst>
                                    <p:set>
                                      <p:cBhvr>
                                        <p:cTn id="81" dur="1" fill="hold">
                                          <p:stCondLst>
                                            <p:cond delay="0"/>
                                          </p:stCondLst>
                                        </p:cTn>
                                        <p:tgtEl>
                                          <p:spTgt spid="5">
                                            <p:txEl>
                                              <p:pRg st="2" end="2"/>
                                            </p:txEl>
                                          </p:spTgt>
                                        </p:tgtEl>
                                        <p:attrNameLst>
                                          <p:attrName>style.visibility</p:attrName>
                                        </p:attrNameLst>
                                      </p:cBhvr>
                                      <p:to>
                                        <p:strVal val="visible"/>
                                      </p:to>
                                    </p:set>
                                    <p:anim calcmode="lin" valueType="num">
                                      <p:cBhvr>
                                        <p:cTn id="82" dur="500" fill="hold"/>
                                        <p:tgtEl>
                                          <p:spTgt spid="5">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3" dur="500" fill="hold"/>
                                        <p:tgtEl>
                                          <p:spTgt spid="5">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4" dur="500" fill="hold"/>
                                        <p:tgtEl>
                                          <p:spTgt spid="5">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85"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39" presetClass="entr" presetSubtype="0" accel="100000" fill="hold" grpId="0" nodeType="clickEffect">
                                  <p:stCondLst>
                                    <p:cond delay="0"/>
                                  </p:stCondLst>
                                  <p:childTnLst>
                                    <p:set>
                                      <p:cBhvr>
                                        <p:cTn id="89" dur="1" fill="hold">
                                          <p:stCondLst>
                                            <p:cond delay="0"/>
                                          </p:stCondLst>
                                        </p:cTn>
                                        <p:tgtEl>
                                          <p:spTgt spid="5">
                                            <p:txEl>
                                              <p:pRg st="3" end="3"/>
                                            </p:txEl>
                                          </p:spTgt>
                                        </p:tgtEl>
                                        <p:attrNameLst>
                                          <p:attrName>style.visibility</p:attrName>
                                        </p:attrNameLst>
                                      </p:cBhvr>
                                      <p:to>
                                        <p:strVal val="visible"/>
                                      </p:to>
                                    </p:set>
                                    <p:anim calcmode="lin" valueType="num">
                                      <p:cBhvr>
                                        <p:cTn id="90" dur="500" fill="hold"/>
                                        <p:tgtEl>
                                          <p:spTgt spid="5">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91" dur="500" fill="hold"/>
                                        <p:tgtEl>
                                          <p:spTgt spid="5">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2" dur="500" fill="hold"/>
                                        <p:tgtEl>
                                          <p:spTgt spid="5">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93"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39" presetClass="entr" presetSubtype="0" accel="100000" fill="hold" grpId="0" nodeType="clickEffect">
                                  <p:stCondLst>
                                    <p:cond delay="0"/>
                                  </p:stCondLst>
                                  <p:childTnLst>
                                    <p:set>
                                      <p:cBhvr>
                                        <p:cTn id="97" dur="1" fill="hold">
                                          <p:stCondLst>
                                            <p:cond delay="0"/>
                                          </p:stCondLst>
                                        </p:cTn>
                                        <p:tgtEl>
                                          <p:spTgt spid="5">
                                            <p:txEl>
                                              <p:pRg st="5" end="5"/>
                                            </p:txEl>
                                          </p:spTgt>
                                        </p:tgtEl>
                                        <p:attrNameLst>
                                          <p:attrName>style.visibility</p:attrName>
                                        </p:attrNameLst>
                                      </p:cBhvr>
                                      <p:to>
                                        <p:strVal val="visible"/>
                                      </p:to>
                                    </p:set>
                                    <p:anim calcmode="lin" valueType="num">
                                      <p:cBhvr>
                                        <p:cTn id="98" dur="500" fill="hold"/>
                                        <p:tgtEl>
                                          <p:spTgt spid="5">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99" dur="500" fill="hold"/>
                                        <p:tgtEl>
                                          <p:spTgt spid="5">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00" dur="500" fill="hold"/>
                                        <p:tgtEl>
                                          <p:spTgt spid="5">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1" dur="500" fill="hold"/>
                                        <p:tgtEl>
                                          <p:spTgt spid="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39" presetClass="entr" presetSubtype="0" accel="100000" fill="hold" grpId="0" nodeType="clickEffect">
                                  <p:stCondLst>
                                    <p:cond delay="0"/>
                                  </p:stCondLst>
                                  <p:childTnLst>
                                    <p:set>
                                      <p:cBhvr>
                                        <p:cTn id="105" dur="1" fill="hold">
                                          <p:stCondLst>
                                            <p:cond delay="0"/>
                                          </p:stCondLst>
                                        </p:cTn>
                                        <p:tgtEl>
                                          <p:spTgt spid="5">
                                            <p:txEl>
                                              <p:pRg st="6" end="6"/>
                                            </p:txEl>
                                          </p:spTgt>
                                        </p:tgtEl>
                                        <p:attrNameLst>
                                          <p:attrName>style.visibility</p:attrName>
                                        </p:attrNameLst>
                                      </p:cBhvr>
                                      <p:to>
                                        <p:strVal val="visible"/>
                                      </p:to>
                                    </p:set>
                                    <p:anim calcmode="lin" valueType="num">
                                      <p:cBhvr>
                                        <p:cTn id="106" dur="500" fill="hold"/>
                                        <p:tgtEl>
                                          <p:spTgt spid="5">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07" dur="500" fill="hold"/>
                                        <p:tgtEl>
                                          <p:spTgt spid="5">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08" dur="500" fill="hold"/>
                                        <p:tgtEl>
                                          <p:spTgt spid="5">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9" dur="500" fill="hold"/>
                                        <p:tgtEl>
                                          <p:spTgt spid="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23" presetClass="entr" presetSubtype="16" fill="hold" nodeType="clickEffect">
                                  <p:stCondLst>
                                    <p:cond delay="0"/>
                                  </p:stCondLst>
                                  <p:childTnLst>
                                    <p:set>
                                      <p:cBhvr>
                                        <p:cTn id="113" dur="1" fill="hold">
                                          <p:stCondLst>
                                            <p:cond delay="0"/>
                                          </p:stCondLst>
                                        </p:cTn>
                                        <p:tgtEl>
                                          <p:spTgt spid="9226"/>
                                        </p:tgtEl>
                                        <p:attrNameLst>
                                          <p:attrName>style.visibility</p:attrName>
                                        </p:attrNameLst>
                                      </p:cBhvr>
                                      <p:to>
                                        <p:strVal val="visible"/>
                                      </p:to>
                                    </p:set>
                                    <p:anim calcmode="lin" valueType="num">
                                      <p:cBhvr>
                                        <p:cTn id="114" dur="500" fill="hold"/>
                                        <p:tgtEl>
                                          <p:spTgt spid="9226"/>
                                        </p:tgtEl>
                                        <p:attrNameLst>
                                          <p:attrName>ppt_w</p:attrName>
                                        </p:attrNameLst>
                                      </p:cBhvr>
                                      <p:tavLst>
                                        <p:tav tm="0">
                                          <p:val>
                                            <p:fltVal val="0"/>
                                          </p:val>
                                        </p:tav>
                                        <p:tav tm="100000">
                                          <p:val>
                                            <p:strVal val="#ppt_w"/>
                                          </p:val>
                                        </p:tav>
                                      </p:tavLst>
                                    </p:anim>
                                    <p:anim calcmode="lin" valueType="num">
                                      <p:cBhvr>
                                        <p:cTn id="115" dur="500" fill="hold"/>
                                        <p:tgtEl>
                                          <p:spTgt spid="922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a:r>
              <a:rPr lang="en-US" sz="2500" dirty="0" smtClean="0">
                <a:latin typeface="Cambria" pitchFamily="18" charset="0"/>
              </a:rPr>
              <a:t>Literature Review</a:t>
            </a:r>
            <a:endParaRPr lang="en-US" sz="2500" dirty="0">
              <a:latin typeface="Cambria" pitchFamily="18" charset="0"/>
            </a:endParaRPr>
          </a:p>
        </p:txBody>
      </p:sp>
      <p:sp>
        <p:nvSpPr>
          <p:cNvPr id="3" name="Content Placeholder 2"/>
          <p:cNvSpPr>
            <a:spLocks noGrp="1"/>
          </p:cNvSpPr>
          <p:nvPr>
            <p:ph idx="1"/>
          </p:nvPr>
        </p:nvSpPr>
        <p:spPr/>
        <p:txBody>
          <a:bodyPr/>
          <a:lstStyle/>
          <a:p>
            <a:r>
              <a:rPr lang="en-US" dirty="0" smtClean="0"/>
              <a:t>Literature review was very helpful, even though it was limited. </a:t>
            </a:r>
          </a:p>
          <a:p>
            <a:r>
              <a:rPr lang="en-US" dirty="0" smtClean="0"/>
              <a:t>Article(s):</a:t>
            </a:r>
          </a:p>
          <a:p>
            <a:pPr lvl="1"/>
            <a:r>
              <a:rPr lang="en-US" dirty="0" smtClean="0"/>
              <a:t> Patterson, Margot - American dream lures Saipan worker</a:t>
            </a:r>
          </a:p>
          <a:p>
            <a:pPr lvl="1"/>
            <a:r>
              <a:rPr lang="en-US" dirty="0" smtClean="0"/>
              <a:t>Zach Coleman - '</a:t>
            </a:r>
            <a:r>
              <a:rPr lang="en-US" b="1" dirty="0" smtClean="0"/>
              <a:t>Birth</a:t>
            </a:r>
            <a:r>
              <a:rPr lang="en-US" dirty="0" smtClean="0"/>
              <a:t> </a:t>
            </a:r>
            <a:r>
              <a:rPr lang="en-US" b="1" dirty="0" smtClean="0"/>
              <a:t>tourism</a:t>
            </a:r>
            <a:r>
              <a:rPr lang="en-US" dirty="0" smtClean="0"/>
              <a:t>' causes headaches in U.S. territory </a:t>
            </a:r>
          </a:p>
          <a:p>
            <a:pPr lvl="1">
              <a:buNone/>
            </a:pPr>
            <a:endParaRPr lang="en-US" dirty="0" smtClean="0"/>
          </a:p>
          <a:p>
            <a:pPr lvl="1">
              <a:buNone/>
            </a:pPr>
            <a:endParaRPr lang="en-US" dirty="0" smtClean="0"/>
          </a:p>
          <a:p>
            <a:pPr lvl="1"/>
            <a:endParaRPr lang="en-US" dirty="0"/>
          </a:p>
        </p:txBody>
      </p:sp>
      <p:pic>
        <p:nvPicPr>
          <p:cNvPr id="8194" name="Picture 2" descr="http://www.newsaipan.com/data1/images/before1.jpg"/>
          <p:cNvPicPr>
            <a:picLocks noChangeAspect="1" noChangeArrowheads="1"/>
          </p:cNvPicPr>
          <p:nvPr/>
        </p:nvPicPr>
        <p:blipFill>
          <a:blip r:embed="rId3" cstate="print"/>
          <a:srcRect/>
          <a:stretch>
            <a:fillRect/>
          </a:stretch>
        </p:blipFill>
        <p:spPr bwMode="auto">
          <a:xfrm>
            <a:off x="304800" y="4953000"/>
            <a:ext cx="3733800" cy="1685926"/>
          </a:xfrm>
          <a:prstGeom prst="rect">
            <a:avLst/>
          </a:prstGeom>
          <a:noFill/>
        </p:spPr>
      </p:pic>
      <p:pic>
        <p:nvPicPr>
          <p:cNvPr id="8197" name="Picture 5"/>
          <p:cNvPicPr>
            <a:picLocks noChangeAspect="1" noChangeArrowheads="1"/>
          </p:cNvPicPr>
          <p:nvPr/>
        </p:nvPicPr>
        <p:blipFill>
          <a:blip r:embed="rId4" cstate="print"/>
          <a:srcRect/>
          <a:stretch>
            <a:fillRect/>
          </a:stretch>
        </p:blipFill>
        <p:spPr bwMode="auto">
          <a:xfrm>
            <a:off x="5825938" y="228600"/>
            <a:ext cx="2994212" cy="1828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85" decel="100000"/>
                                        <p:tgtEl>
                                          <p:spTgt spid="2"/>
                                        </p:tgtEl>
                                      </p:cBhvr>
                                    </p:animEffect>
                                    <p:animScale>
                                      <p:cBhvr>
                                        <p:cTn id="8" dur="385" decel="100000"/>
                                        <p:tgtEl>
                                          <p:spTgt spid="2"/>
                                        </p:tgtEl>
                                      </p:cBhvr>
                                      <p:from x="10000" y="10000"/>
                                      <p:to x="200000" y="450000"/>
                                    </p:animScale>
                                    <p:animScale>
                                      <p:cBhvr>
                                        <p:cTn id="9" dur="615" accel="100000" fill="hold">
                                          <p:stCondLst>
                                            <p:cond delay="385"/>
                                          </p:stCondLst>
                                        </p:cTn>
                                        <p:tgtEl>
                                          <p:spTgt spid="2"/>
                                        </p:tgtEl>
                                      </p:cBhvr>
                                      <p:from x="200000" y="450000"/>
                                      <p:to x="100000" y="100000"/>
                                    </p:animScale>
                                    <p:set>
                                      <p:cBhvr>
                                        <p:cTn id="10" dur="385" fill="hold"/>
                                        <p:tgtEl>
                                          <p:spTgt spid="2"/>
                                        </p:tgtEl>
                                        <p:attrNameLst>
                                          <p:attrName>ppt_x</p:attrName>
                                        </p:attrNameLst>
                                      </p:cBhvr>
                                      <p:to>
                                        <p:strVal val="(0.5)"/>
                                      </p:to>
                                    </p:set>
                                    <p:anim from="(0.5)" to="(#ppt_x)" calcmode="lin" valueType="num">
                                      <p:cBhvr>
                                        <p:cTn id="11" dur="615" accel="100000" fill="hold">
                                          <p:stCondLst>
                                            <p:cond delay="385"/>
                                          </p:stCondLst>
                                        </p:cTn>
                                        <p:tgtEl>
                                          <p:spTgt spid="2"/>
                                        </p:tgtEl>
                                        <p:attrNameLst>
                                          <p:attrName>ppt_x</p:attrName>
                                        </p:attrNameLst>
                                      </p:cBhvr>
                                    </p:anim>
                                    <p:set>
                                      <p:cBhvr>
                                        <p:cTn id="12" dur="385" fill="hold"/>
                                        <p:tgtEl>
                                          <p:spTgt spid="2"/>
                                        </p:tgtEl>
                                        <p:attrNameLst>
                                          <p:attrName>ppt_y</p:attrName>
                                        </p:attrNameLst>
                                      </p:cBhvr>
                                      <p:to>
                                        <p:strVal val="(#ppt_y+0.4)"/>
                                      </p:to>
                                    </p:set>
                                    <p:anim from="(#ppt_y+0.4)" to="(#ppt_y)" calcmode="lin" valueType="num">
                                      <p:cBhvr>
                                        <p:cTn id="13" dur="615" accel="100000" fill="hold">
                                          <p:stCondLst>
                                            <p:cond delay="385"/>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385" decel="100000"/>
                                        <p:tgtEl>
                                          <p:spTgt spid="3">
                                            <p:txEl>
                                              <p:pRg st="0" end="0"/>
                                            </p:txEl>
                                          </p:spTgt>
                                        </p:tgtEl>
                                      </p:cBhvr>
                                    </p:animEffect>
                                    <p:animScale>
                                      <p:cBhvr>
                                        <p:cTn id="19" dur="385" decel="100000"/>
                                        <p:tgtEl>
                                          <p:spTgt spid="3">
                                            <p:txEl>
                                              <p:pRg st="0" end="0"/>
                                            </p:txEl>
                                          </p:spTgt>
                                        </p:tgtEl>
                                      </p:cBhvr>
                                      <p:from x="10000" y="10000"/>
                                      <p:to x="200000" y="450000"/>
                                    </p:animScale>
                                    <p:animScale>
                                      <p:cBhvr>
                                        <p:cTn id="20" dur="615" accel="100000" fill="hold">
                                          <p:stCondLst>
                                            <p:cond delay="385"/>
                                          </p:stCondLst>
                                        </p:cTn>
                                        <p:tgtEl>
                                          <p:spTgt spid="3">
                                            <p:txEl>
                                              <p:pRg st="0" end="0"/>
                                            </p:txEl>
                                          </p:spTgt>
                                        </p:tgtEl>
                                      </p:cBhvr>
                                      <p:from x="200000" y="450000"/>
                                      <p:to x="100000" y="100000"/>
                                    </p:animScale>
                                    <p:set>
                                      <p:cBhvr>
                                        <p:cTn id="21" dur="385" fill="hold"/>
                                        <p:tgtEl>
                                          <p:spTgt spid="3">
                                            <p:txEl>
                                              <p:pRg st="0" end="0"/>
                                            </p:txEl>
                                          </p:spTgt>
                                        </p:tgtEl>
                                        <p:attrNameLst>
                                          <p:attrName>ppt_x</p:attrName>
                                        </p:attrNameLst>
                                      </p:cBhvr>
                                      <p:to>
                                        <p:strVal val="(0.5)"/>
                                      </p:to>
                                    </p:set>
                                    <p:anim from="(0.5)" to="(#ppt_x)" calcmode="lin" valueType="num">
                                      <p:cBhvr>
                                        <p:cTn id="22" dur="615" accel="100000" fill="hold">
                                          <p:stCondLst>
                                            <p:cond delay="385"/>
                                          </p:stCondLst>
                                        </p:cTn>
                                        <p:tgtEl>
                                          <p:spTgt spid="3">
                                            <p:txEl>
                                              <p:pRg st="0" end="0"/>
                                            </p:txEl>
                                          </p:spTgt>
                                        </p:tgtEl>
                                        <p:attrNameLst>
                                          <p:attrName>ppt_x</p:attrName>
                                        </p:attrNameLst>
                                      </p:cBhvr>
                                    </p:anim>
                                    <p:set>
                                      <p:cBhvr>
                                        <p:cTn id="23" dur="385" fill="hold"/>
                                        <p:tgtEl>
                                          <p:spTgt spid="3">
                                            <p:txEl>
                                              <p:pRg st="0" end="0"/>
                                            </p:txEl>
                                          </p:spTgt>
                                        </p:tgtEl>
                                        <p:attrNameLst>
                                          <p:attrName>ppt_y</p:attrName>
                                        </p:attrNameLst>
                                      </p:cBhvr>
                                      <p:to>
                                        <p:strVal val="(#ppt_y+0.4)"/>
                                      </p:to>
                                    </p:set>
                                    <p:anim from="(#ppt_y+0.4)" to="(#ppt_y)" calcmode="lin" valueType="num">
                                      <p:cBhvr>
                                        <p:cTn id="24" dur="615" accel="100000" fill="hold">
                                          <p:stCondLst>
                                            <p:cond delay="385"/>
                                          </p:stCondLst>
                                        </p:cTn>
                                        <p:tgtEl>
                                          <p:spTgt spid="3">
                                            <p:txEl>
                                              <p:pRg st="0" end="0"/>
                                            </p:txEl>
                                          </p:spTgt>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385" decel="100000"/>
                                        <p:tgtEl>
                                          <p:spTgt spid="3">
                                            <p:txEl>
                                              <p:pRg st="1" end="1"/>
                                            </p:txEl>
                                          </p:spTgt>
                                        </p:tgtEl>
                                      </p:cBhvr>
                                    </p:animEffect>
                                    <p:animScale>
                                      <p:cBhvr>
                                        <p:cTn id="30" dur="385" decel="100000"/>
                                        <p:tgtEl>
                                          <p:spTgt spid="3">
                                            <p:txEl>
                                              <p:pRg st="1" end="1"/>
                                            </p:txEl>
                                          </p:spTgt>
                                        </p:tgtEl>
                                      </p:cBhvr>
                                      <p:from x="10000" y="10000"/>
                                      <p:to x="200000" y="450000"/>
                                    </p:animScale>
                                    <p:animScale>
                                      <p:cBhvr>
                                        <p:cTn id="31" dur="615" accel="100000" fill="hold">
                                          <p:stCondLst>
                                            <p:cond delay="385"/>
                                          </p:stCondLst>
                                        </p:cTn>
                                        <p:tgtEl>
                                          <p:spTgt spid="3">
                                            <p:txEl>
                                              <p:pRg st="1" end="1"/>
                                            </p:txEl>
                                          </p:spTgt>
                                        </p:tgtEl>
                                      </p:cBhvr>
                                      <p:from x="200000" y="450000"/>
                                      <p:to x="100000" y="100000"/>
                                    </p:animScale>
                                    <p:set>
                                      <p:cBhvr>
                                        <p:cTn id="32" dur="385" fill="hold"/>
                                        <p:tgtEl>
                                          <p:spTgt spid="3">
                                            <p:txEl>
                                              <p:pRg st="1" end="1"/>
                                            </p:txEl>
                                          </p:spTgt>
                                        </p:tgtEl>
                                        <p:attrNameLst>
                                          <p:attrName>ppt_x</p:attrName>
                                        </p:attrNameLst>
                                      </p:cBhvr>
                                      <p:to>
                                        <p:strVal val="(0.5)"/>
                                      </p:to>
                                    </p:set>
                                    <p:anim from="(0.5)" to="(#ppt_x)" calcmode="lin" valueType="num">
                                      <p:cBhvr>
                                        <p:cTn id="33" dur="615" accel="100000" fill="hold">
                                          <p:stCondLst>
                                            <p:cond delay="385"/>
                                          </p:stCondLst>
                                        </p:cTn>
                                        <p:tgtEl>
                                          <p:spTgt spid="3">
                                            <p:txEl>
                                              <p:pRg st="1" end="1"/>
                                            </p:txEl>
                                          </p:spTgt>
                                        </p:tgtEl>
                                        <p:attrNameLst>
                                          <p:attrName>ppt_x</p:attrName>
                                        </p:attrNameLst>
                                      </p:cBhvr>
                                    </p:anim>
                                    <p:set>
                                      <p:cBhvr>
                                        <p:cTn id="34" dur="385" fill="hold"/>
                                        <p:tgtEl>
                                          <p:spTgt spid="3">
                                            <p:txEl>
                                              <p:pRg st="1" end="1"/>
                                            </p:txEl>
                                          </p:spTgt>
                                        </p:tgtEl>
                                        <p:attrNameLst>
                                          <p:attrName>ppt_y</p:attrName>
                                        </p:attrNameLst>
                                      </p:cBhvr>
                                      <p:to>
                                        <p:strVal val="(#ppt_y+0.4)"/>
                                      </p:to>
                                    </p:set>
                                    <p:anim from="(#ppt_y+0.4)" to="(#ppt_y)" calcmode="lin" valueType="num">
                                      <p:cBhvr>
                                        <p:cTn id="35" dur="615" accel="100000" fill="hold">
                                          <p:stCondLst>
                                            <p:cond delay="385"/>
                                          </p:stCondLst>
                                        </p:cTn>
                                        <p:tgtEl>
                                          <p:spTgt spid="3">
                                            <p:txEl>
                                              <p:pRg st="1" end="1"/>
                                            </p:txEl>
                                          </p:spTgt>
                                        </p:tgtEl>
                                        <p:attrNameLst>
                                          <p:attrName>ppt_y</p:attrName>
                                        </p:attrNameLst>
                                      </p:cBhvr>
                                    </p:anim>
                                  </p:childTnLst>
                                </p:cTn>
                              </p:par>
                              <p:par>
                                <p:cTn id="36" presetID="51" presetClass="entr" presetSubtype="0" fill="hold" grpId="0" nodeType="with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Effect transition="in" filter="fade">
                                      <p:cBhvr>
                                        <p:cTn id="38" dur="385" decel="100000"/>
                                        <p:tgtEl>
                                          <p:spTgt spid="3">
                                            <p:txEl>
                                              <p:pRg st="2" end="2"/>
                                            </p:txEl>
                                          </p:spTgt>
                                        </p:tgtEl>
                                      </p:cBhvr>
                                    </p:animEffect>
                                    <p:animScale>
                                      <p:cBhvr>
                                        <p:cTn id="39" dur="385" decel="100000"/>
                                        <p:tgtEl>
                                          <p:spTgt spid="3">
                                            <p:txEl>
                                              <p:pRg st="2" end="2"/>
                                            </p:txEl>
                                          </p:spTgt>
                                        </p:tgtEl>
                                      </p:cBhvr>
                                      <p:from x="10000" y="10000"/>
                                      <p:to x="200000" y="450000"/>
                                    </p:animScale>
                                    <p:animScale>
                                      <p:cBhvr>
                                        <p:cTn id="40" dur="615" accel="100000" fill="hold">
                                          <p:stCondLst>
                                            <p:cond delay="385"/>
                                          </p:stCondLst>
                                        </p:cTn>
                                        <p:tgtEl>
                                          <p:spTgt spid="3">
                                            <p:txEl>
                                              <p:pRg st="2" end="2"/>
                                            </p:txEl>
                                          </p:spTgt>
                                        </p:tgtEl>
                                      </p:cBhvr>
                                      <p:from x="200000" y="450000"/>
                                      <p:to x="100000" y="100000"/>
                                    </p:animScale>
                                    <p:set>
                                      <p:cBhvr>
                                        <p:cTn id="41" dur="385" fill="hold"/>
                                        <p:tgtEl>
                                          <p:spTgt spid="3">
                                            <p:txEl>
                                              <p:pRg st="2" end="2"/>
                                            </p:txEl>
                                          </p:spTgt>
                                        </p:tgtEl>
                                        <p:attrNameLst>
                                          <p:attrName>ppt_x</p:attrName>
                                        </p:attrNameLst>
                                      </p:cBhvr>
                                      <p:to>
                                        <p:strVal val="(0.5)"/>
                                      </p:to>
                                    </p:set>
                                    <p:anim from="(0.5)" to="(#ppt_x)" calcmode="lin" valueType="num">
                                      <p:cBhvr>
                                        <p:cTn id="42" dur="615" accel="100000" fill="hold">
                                          <p:stCondLst>
                                            <p:cond delay="385"/>
                                          </p:stCondLst>
                                        </p:cTn>
                                        <p:tgtEl>
                                          <p:spTgt spid="3">
                                            <p:txEl>
                                              <p:pRg st="2" end="2"/>
                                            </p:txEl>
                                          </p:spTgt>
                                        </p:tgtEl>
                                        <p:attrNameLst>
                                          <p:attrName>ppt_x</p:attrName>
                                        </p:attrNameLst>
                                      </p:cBhvr>
                                    </p:anim>
                                    <p:set>
                                      <p:cBhvr>
                                        <p:cTn id="43" dur="385" fill="hold"/>
                                        <p:tgtEl>
                                          <p:spTgt spid="3">
                                            <p:txEl>
                                              <p:pRg st="2" end="2"/>
                                            </p:txEl>
                                          </p:spTgt>
                                        </p:tgtEl>
                                        <p:attrNameLst>
                                          <p:attrName>ppt_y</p:attrName>
                                        </p:attrNameLst>
                                      </p:cBhvr>
                                      <p:to>
                                        <p:strVal val="(#ppt_y+0.4)"/>
                                      </p:to>
                                    </p:set>
                                    <p:anim from="(#ppt_y+0.4)" to="(#ppt_y)" calcmode="lin" valueType="num">
                                      <p:cBhvr>
                                        <p:cTn id="44" dur="615" accel="100000" fill="hold">
                                          <p:stCondLst>
                                            <p:cond delay="385"/>
                                          </p:stCondLst>
                                        </p:cTn>
                                        <p:tgtEl>
                                          <p:spTgt spid="3">
                                            <p:txEl>
                                              <p:pRg st="2" end="2"/>
                                            </p:txEl>
                                          </p:spTgt>
                                        </p:tgtEl>
                                        <p:attrNameLst>
                                          <p:attrName>ppt_y</p:attrName>
                                        </p:attrNameLst>
                                      </p:cBhvr>
                                    </p:anim>
                                  </p:childTnLst>
                                </p:cTn>
                              </p:par>
                              <p:par>
                                <p:cTn id="45" presetID="51" presetClass="entr" presetSubtype="0" fill="hold" grpId="0" nodeType="with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Effect transition="in" filter="fade">
                                      <p:cBhvr>
                                        <p:cTn id="47" dur="385" decel="100000"/>
                                        <p:tgtEl>
                                          <p:spTgt spid="3">
                                            <p:txEl>
                                              <p:pRg st="3" end="3"/>
                                            </p:txEl>
                                          </p:spTgt>
                                        </p:tgtEl>
                                      </p:cBhvr>
                                    </p:animEffect>
                                    <p:animScale>
                                      <p:cBhvr>
                                        <p:cTn id="48" dur="385" decel="100000"/>
                                        <p:tgtEl>
                                          <p:spTgt spid="3">
                                            <p:txEl>
                                              <p:pRg st="3" end="3"/>
                                            </p:txEl>
                                          </p:spTgt>
                                        </p:tgtEl>
                                      </p:cBhvr>
                                      <p:from x="10000" y="10000"/>
                                      <p:to x="200000" y="450000"/>
                                    </p:animScale>
                                    <p:animScale>
                                      <p:cBhvr>
                                        <p:cTn id="49" dur="615" accel="100000" fill="hold">
                                          <p:stCondLst>
                                            <p:cond delay="385"/>
                                          </p:stCondLst>
                                        </p:cTn>
                                        <p:tgtEl>
                                          <p:spTgt spid="3">
                                            <p:txEl>
                                              <p:pRg st="3" end="3"/>
                                            </p:txEl>
                                          </p:spTgt>
                                        </p:tgtEl>
                                      </p:cBhvr>
                                      <p:from x="200000" y="450000"/>
                                      <p:to x="100000" y="100000"/>
                                    </p:animScale>
                                    <p:set>
                                      <p:cBhvr>
                                        <p:cTn id="50" dur="385" fill="hold"/>
                                        <p:tgtEl>
                                          <p:spTgt spid="3">
                                            <p:txEl>
                                              <p:pRg st="3" end="3"/>
                                            </p:txEl>
                                          </p:spTgt>
                                        </p:tgtEl>
                                        <p:attrNameLst>
                                          <p:attrName>ppt_x</p:attrName>
                                        </p:attrNameLst>
                                      </p:cBhvr>
                                      <p:to>
                                        <p:strVal val="(0.5)"/>
                                      </p:to>
                                    </p:set>
                                    <p:anim from="(0.5)" to="(#ppt_x)" calcmode="lin" valueType="num">
                                      <p:cBhvr>
                                        <p:cTn id="51" dur="615" accel="100000" fill="hold">
                                          <p:stCondLst>
                                            <p:cond delay="385"/>
                                          </p:stCondLst>
                                        </p:cTn>
                                        <p:tgtEl>
                                          <p:spTgt spid="3">
                                            <p:txEl>
                                              <p:pRg st="3" end="3"/>
                                            </p:txEl>
                                          </p:spTgt>
                                        </p:tgtEl>
                                        <p:attrNameLst>
                                          <p:attrName>ppt_x</p:attrName>
                                        </p:attrNameLst>
                                      </p:cBhvr>
                                    </p:anim>
                                    <p:set>
                                      <p:cBhvr>
                                        <p:cTn id="52" dur="385" fill="hold"/>
                                        <p:tgtEl>
                                          <p:spTgt spid="3">
                                            <p:txEl>
                                              <p:pRg st="3" end="3"/>
                                            </p:txEl>
                                          </p:spTgt>
                                        </p:tgtEl>
                                        <p:attrNameLst>
                                          <p:attrName>ppt_y</p:attrName>
                                        </p:attrNameLst>
                                      </p:cBhvr>
                                      <p:to>
                                        <p:strVal val="(#ppt_y+0.4)"/>
                                      </p:to>
                                    </p:set>
                                    <p:anim from="(#ppt_y+0.4)" to="(#ppt_y)" calcmode="lin" valueType="num">
                                      <p:cBhvr>
                                        <p:cTn id="53" dur="615" accel="100000" fill="hold">
                                          <p:stCondLst>
                                            <p:cond delay="385"/>
                                          </p:stCondLst>
                                        </p:cTn>
                                        <p:tgtEl>
                                          <p:spTgt spid="3">
                                            <p:txEl>
                                              <p:pRg st="3" end="3"/>
                                            </p:txEl>
                                          </p:spTgt>
                                        </p:tgtEl>
                                        <p:attrNameLst>
                                          <p:attrName>ppt_y</p:attrName>
                                        </p:attrNameLst>
                                      </p:cBhvr>
                                    </p:anim>
                                  </p:childTnLst>
                                </p:cTn>
                              </p:par>
                            </p:childTnLst>
                          </p:cTn>
                        </p:par>
                      </p:childTnLst>
                    </p:cTn>
                  </p:par>
                  <p:par>
                    <p:cTn id="54" fill="hold">
                      <p:stCondLst>
                        <p:cond delay="indefinite"/>
                      </p:stCondLst>
                      <p:childTnLst>
                        <p:par>
                          <p:cTn id="55" fill="hold">
                            <p:stCondLst>
                              <p:cond delay="0"/>
                            </p:stCondLst>
                            <p:childTnLst>
                              <p:par>
                                <p:cTn id="56" presetID="55" presetClass="entr" presetSubtype="0" fill="hold" nodeType="clickEffect">
                                  <p:stCondLst>
                                    <p:cond delay="0"/>
                                  </p:stCondLst>
                                  <p:childTnLst>
                                    <p:set>
                                      <p:cBhvr>
                                        <p:cTn id="57" dur="1" fill="hold">
                                          <p:stCondLst>
                                            <p:cond delay="0"/>
                                          </p:stCondLst>
                                        </p:cTn>
                                        <p:tgtEl>
                                          <p:spTgt spid="8194"/>
                                        </p:tgtEl>
                                        <p:attrNameLst>
                                          <p:attrName>style.visibility</p:attrName>
                                        </p:attrNameLst>
                                      </p:cBhvr>
                                      <p:to>
                                        <p:strVal val="visible"/>
                                      </p:to>
                                    </p:set>
                                    <p:anim calcmode="lin" valueType="num">
                                      <p:cBhvr>
                                        <p:cTn id="58" dur="1000" fill="hold"/>
                                        <p:tgtEl>
                                          <p:spTgt spid="8194"/>
                                        </p:tgtEl>
                                        <p:attrNameLst>
                                          <p:attrName>ppt_w</p:attrName>
                                        </p:attrNameLst>
                                      </p:cBhvr>
                                      <p:tavLst>
                                        <p:tav tm="0">
                                          <p:val>
                                            <p:strVal val="#ppt_w*0.70"/>
                                          </p:val>
                                        </p:tav>
                                        <p:tav tm="100000">
                                          <p:val>
                                            <p:strVal val="#ppt_w"/>
                                          </p:val>
                                        </p:tav>
                                      </p:tavLst>
                                    </p:anim>
                                    <p:anim calcmode="lin" valueType="num">
                                      <p:cBhvr>
                                        <p:cTn id="59" dur="1000" fill="hold"/>
                                        <p:tgtEl>
                                          <p:spTgt spid="8194"/>
                                        </p:tgtEl>
                                        <p:attrNameLst>
                                          <p:attrName>ppt_h</p:attrName>
                                        </p:attrNameLst>
                                      </p:cBhvr>
                                      <p:tavLst>
                                        <p:tav tm="0">
                                          <p:val>
                                            <p:strVal val="#ppt_h"/>
                                          </p:val>
                                        </p:tav>
                                        <p:tav tm="100000">
                                          <p:val>
                                            <p:strVal val="#ppt_h"/>
                                          </p:val>
                                        </p:tav>
                                      </p:tavLst>
                                    </p:anim>
                                    <p:animEffect transition="in" filter="fade">
                                      <p:cBhvr>
                                        <p:cTn id="60" dur="1000"/>
                                        <p:tgtEl>
                                          <p:spTgt spid="8194"/>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nodeType="clickEffect">
                                  <p:stCondLst>
                                    <p:cond delay="0"/>
                                  </p:stCondLst>
                                  <p:childTnLst>
                                    <p:set>
                                      <p:cBhvr>
                                        <p:cTn id="64" dur="1" fill="hold">
                                          <p:stCondLst>
                                            <p:cond delay="0"/>
                                          </p:stCondLst>
                                        </p:cTn>
                                        <p:tgtEl>
                                          <p:spTgt spid="8197"/>
                                        </p:tgtEl>
                                        <p:attrNameLst>
                                          <p:attrName>style.visibility</p:attrName>
                                        </p:attrNameLst>
                                      </p:cBhvr>
                                      <p:to>
                                        <p:strVal val="visible"/>
                                      </p:to>
                                    </p:set>
                                    <p:animEffect transition="in" filter="wipe(down)">
                                      <p:cBhvr>
                                        <p:cTn id="65" dur="2000"/>
                                        <p:tgtEl>
                                          <p:spTgt spid="8197"/>
                                        </p:tgtEl>
                                      </p:cBhvr>
                                    </p:animEffect>
                                  </p:childTnLst>
                                </p:cTn>
                              </p:par>
                            </p:childTnLst>
                          </p:cTn>
                        </p:par>
                      </p:childTnLst>
                    </p:cTn>
                  </p:par>
                  <p:par>
                    <p:cTn id="66" fill="hold">
                      <p:stCondLst>
                        <p:cond delay="indefinite"/>
                      </p:stCondLst>
                      <p:childTnLst>
                        <p:par>
                          <p:cTn id="67" fill="hold">
                            <p:stCondLst>
                              <p:cond delay="0"/>
                            </p:stCondLst>
                            <p:childTnLst>
                              <p:par>
                                <p:cTn id="68" presetID="23" presetClass="entr" presetSubtype="16" fill="hold" nodeType="clickEffect">
                                  <p:stCondLst>
                                    <p:cond delay="0"/>
                                  </p:stCondLst>
                                  <p:childTnLst>
                                    <p:set>
                                      <p:cBhvr>
                                        <p:cTn id="69" dur="1" fill="hold">
                                          <p:stCondLst>
                                            <p:cond delay="0"/>
                                          </p:stCondLst>
                                        </p:cTn>
                                        <p:tgtEl>
                                          <p:spTgt spid="8197"/>
                                        </p:tgtEl>
                                        <p:attrNameLst>
                                          <p:attrName>style.visibility</p:attrName>
                                        </p:attrNameLst>
                                      </p:cBhvr>
                                      <p:to>
                                        <p:strVal val="visible"/>
                                      </p:to>
                                    </p:set>
                                    <p:anim calcmode="lin" valueType="num">
                                      <p:cBhvr>
                                        <p:cTn id="70" dur="500" fill="hold"/>
                                        <p:tgtEl>
                                          <p:spTgt spid="8197"/>
                                        </p:tgtEl>
                                        <p:attrNameLst>
                                          <p:attrName>ppt_w</p:attrName>
                                        </p:attrNameLst>
                                      </p:cBhvr>
                                      <p:tavLst>
                                        <p:tav tm="0">
                                          <p:val>
                                            <p:fltVal val="0"/>
                                          </p:val>
                                        </p:tav>
                                        <p:tav tm="100000">
                                          <p:val>
                                            <p:strVal val="#ppt_w"/>
                                          </p:val>
                                        </p:tav>
                                      </p:tavLst>
                                    </p:anim>
                                    <p:anim calcmode="lin" valueType="num">
                                      <p:cBhvr>
                                        <p:cTn id="71" dur="500" fill="hold"/>
                                        <p:tgtEl>
                                          <p:spTgt spid="819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fontScale="90000"/>
          </a:bodyPr>
          <a:lstStyle/>
          <a:p>
            <a:pPr algn="ctr"/>
            <a:r>
              <a:rPr lang="en-US" sz="3000" dirty="0" smtClean="0">
                <a:latin typeface="Cambria" pitchFamily="18" charset="0"/>
              </a:rPr>
              <a:t>Findings</a:t>
            </a:r>
            <a:br>
              <a:rPr lang="en-US" sz="3000" dirty="0" smtClean="0">
                <a:latin typeface="Cambria" pitchFamily="18" charset="0"/>
              </a:rPr>
            </a:br>
            <a:r>
              <a:rPr lang="en-US" sz="3000" dirty="0" smtClean="0">
                <a:latin typeface="Cambria" pitchFamily="18" charset="0"/>
              </a:rPr>
              <a:t>What attracts tourists, contract workers, and investors to visit, settle or immigrate on Saipan?</a:t>
            </a:r>
            <a:endParaRPr lang="en-US" sz="3000" dirty="0">
              <a:latin typeface="Cambria" pitchFamily="18" charset="0"/>
            </a:endParaRPr>
          </a:p>
        </p:txBody>
      </p:sp>
      <p:sp>
        <p:nvSpPr>
          <p:cNvPr id="3" name="Content Placeholder 2"/>
          <p:cNvSpPr>
            <a:spLocks noGrp="1"/>
          </p:cNvSpPr>
          <p:nvPr>
            <p:ph idx="1"/>
          </p:nvPr>
        </p:nvSpPr>
        <p:spPr>
          <a:xfrm>
            <a:off x="457200" y="1676400"/>
            <a:ext cx="8229600" cy="4648200"/>
          </a:xfrm>
        </p:spPr>
        <p:txBody>
          <a:bodyPr>
            <a:normAutofit/>
          </a:bodyPr>
          <a:lstStyle/>
          <a:p>
            <a:pPr algn="r"/>
            <a:r>
              <a:rPr lang="en-US" sz="1600" b="1" dirty="0" smtClean="0">
                <a:latin typeface="Cambria" pitchFamily="18" charset="0"/>
              </a:rPr>
              <a:t>Tourists</a:t>
            </a:r>
          </a:p>
          <a:p>
            <a:pPr lvl="1" algn="r"/>
            <a:r>
              <a:rPr lang="en-US" sz="1600" dirty="0" smtClean="0">
                <a:latin typeface="Cambria" pitchFamily="18" charset="0"/>
              </a:rPr>
              <a:t>Tropical  climate</a:t>
            </a:r>
          </a:p>
          <a:p>
            <a:pPr lvl="1" algn="r"/>
            <a:r>
              <a:rPr lang="en-US" sz="1600" dirty="0" smtClean="0">
                <a:latin typeface="Cambria" pitchFamily="18" charset="0"/>
              </a:rPr>
              <a:t>Near to Asia</a:t>
            </a:r>
          </a:p>
          <a:p>
            <a:pPr lvl="1" algn="r"/>
            <a:r>
              <a:rPr lang="en-US" sz="1600" dirty="0" smtClean="0">
                <a:latin typeface="Cambria" pitchFamily="18" charset="0"/>
              </a:rPr>
              <a:t>Beautiful beaches and sites  </a:t>
            </a:r>
          </a:p>
          <a:p>
            <a:pPr lvl="1">
              <a:buNone/>
            </a:pPr>
            <a:endParaRPr lang="en-US" sz="1600" dirty="0" smtClean="0">
              <a:latin typeface="Cambria" pitchFamily="18" charset="0"/>
            </a:endParaRPr>
          </a:p>
          <a:p>
            <a:r>
              <a:rPr lang="en-US" sz="1600" b="1" dirty="0" smtClean="0">
                <a:latin typeface="Cambria" pitchFamily="18" charset="0"/>
              </a:rPr>
              <a:t>Contract workers</a:t>
            </a:r>
          </a:p>
          <a:p>
            <a:pPr lvl="1"/>
            <a:r>
              <a:rPr lang="en-US" sz="1600" dirty="0" smtClean="0">
                <a:latin typeface="Cambria" pitchFamily="18" charset="0"/>
              </a:rPr>
              <a:t>Incomes </a:t>
            </a:r>
          </a:p>
          <a:p>
            <a:pPr lvl="1"/>
            <a:r>
              <a:rPr lang="en-US" sz="1600" dirty="0" smtClean="0">
                <a:latin typeface="Cambria" pitchFamily="18" charset="0"/>
              </a:rPr>
              <a:t>Saipan being a Trust Territory/ Military presences </a:t>
            </a:r>
          </a:p>
          <a:p>
            <a:pPr lvl="1"/>
            <a:r>
              <a:rPr lang="en-US" sz="1600" dirty="0" smtClean="0">
                <a:latin typeface="Cambria" pitchFamily="18" charset="0"/>
              </a:rPr>
              <a:t>Opportunity – easy entry to Saipan in the 1990s</a:t>
            </a:r>
          </a:p>
          <a:p>
            <a:pPr lvl="1">
              <a:buNone/>
            </a:pPr>
            <a:endParaRPr lang="en-US" sz="1600" dirty="0" smtClean="0">
              <a:latin typeface="Cambria" pitchFamily="18" charset="0"/>
            </a:endParaRPr>
          </a:p>
          <a:p>
            <a:pPr algn="ctr"/>
            <a:r>
              <a:rPr lang="en-US" sz="1600" b="1" dirty="0" smtClean="0">
                <a:latin typeface="Cambria" pitchFamily="18" charset="0"/>
              </a:rPr>
              <a:t>Investors</a:t>
            </a:r>
          </a:p>
          <a:p>
            <a:pPr lvl="1" algn="ctr"/>
            <a:r>
              <a:rPr lang="en-US" sz="1600" dirty="0" smtClean="0">
                <a:latin typeface="Cambria" pitchFamily="18" charset="0"/>
              </a:rPr>
              <a:t>No real estates tax </a:t>
            </a:r>
          </a:p>
          <a:p>
            <a:pPr lvl="1" algn="ctr"/>
            <a:r>
              <a:rPr lang="en-US" sz="1600" dirty="0" smtClean="0">
                <a:latin typeface="Cambria" pitchFamily="18" charset="0"/>
              </a:rPr>
              <a:t>CNMI independent -  Self-governing </a:t>
            </a:r>
          </a:p>
          <a:p>
            <a:pPr lvl="1" algn="ctr"/>
            <a:r>
              <a:rPr lang="en-US" sz="1600" dirty="0" smtClean="0">
                <a:latin typeface="Cambria" pitchFamily="18" charset="0"/>
              </a:rPr>
              <a:t>Location  - near to Asia ( near to where they are from)</a:t>
            </a:r>
          </a:p>
        </p:txBody>
      </p:sp>
      <p:pic>
        <p:nvPicPr>
          <p:cNvPr id="7172" name="Picture 4" descr="Image result for tourists, contract worker, and investors on Saipan"/>
          <p:cNvPicPr>
            <a:picLocks noChangeAspect="1" noChangeArrowheads="1"/>
          </p:cNvPicPr>
          <p:nvPr/>
        </p:nvPicPr>
        <p:blipFill>
          <a:blip r:embed="rId2" cstate="print"/>
          <a:srcRect/>
          <a:stretch>
            <a:fillRect/>
          </a:stretch>
        </p:blipFill>
        <p:spPr bwMode="auto">
          <a:xfrm>
            <a:off x="6172199" y="3124200"/>
            <a:ext cx="2438401" cy="1447800"/>
          </a:xfrm>
          <a:prstGeom prst="rect">
            <a:avLst/>
          </a:prstGeom>
          <a:noFill/>
        </p:spPr>
      </p:pic>
      <p:pic>
        <p:nvPicPr>
          <p:cNvPr id="7174" name="Picture 6" descr="Image result for tourists, contract worker, and investors on Saipan"/>
          <p:cNvPicPr>
            <a:picLocks noChangeAspect="1" noChangeArrowheads="1"/>
          </p:cNvPicPr>
          <p:nvPr/>
        </p:nvPicPr>
        <p:blipFill>
          <a:blip r:embed="rId3" cstate="print"/>
          <a:srcRect/>
          <a:stretch>
            <a:fillRect/>
          </a:stretch>
        </p:blipFill>
        <p:spPr bwMode="auto">
          <a:xfrm>
            <a:off x="1524000" y="1752600"/>
            <a:ext cx="2133600" cy="1295400"/>
          </a:xfrm>
          <a:prstGeom prst="rect">
            <a:avLst/>
          </a:prstGeom>
          <a:noFill/>
        </p:spPr>
      </p:pic>
      <p:sp>
        <p:nvSpPr>
          <p:cNvPr id="7176" name="AutoShape 8" descr="Image result for investors on Saipa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178" name="AutoShape 10" descr="Image result for investors on Saipa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180" name="Picture 12" descr="http://www.saipantribune.com/wp-content/uploads/2014/05/casino-2.jpg"/>
          <p:cNvPicPr>
            <a:picLocks noChangeAspect="1" noChangeArrowheads="1"/>
          </p:cNvPicPr>
          <p:nvPr/>
        </p:nvPicPr>
        <p:blipFill>
          <a:blip r:embed="rId4" cstate="print"/>
          <a:srcRect/>
          <a:stretch>
            <a:fillRect/>
          </a:stretch>
        </p:blipFill>
        <p:spPr bwMode="auto">
          <a:xfrm>
            <a:off x="381000" y="4800600"/>
            <a:ext cx="1905000" cy="177165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3">
                                            <p:txEl>
                                              <p:pRg st="0" end="0"/>
                                            </p:txEl>
                                          </p:spTgt>
                                        </p:tgtEl>
                                      </p:cBhvr>
                                    </p:animEffect>
                                  </p:childTnLst>
                                </p:cTn>
                              </p:par>
                              <p:par>
                                <p:cTn id="20" presetID="25" presetClass="entr" presetSubtype="0" fill="hold"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3"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4"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5"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6"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7"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8"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9" dur="1000" decel="50000">
                                          <p:stCondLst>
                                            <p:cond delay="0"/>
                                          </p:stCondLst>
                                        </p:cTn>
                                        <p:tgtEl>
                                          <p:spTgt spid="3">
                                            <p:txEl>
                                              <p:pRg st="1" end="1"/>
                                            </p:txEl>
                                          </p:spTgt>
                                        </p:tgtEl>
                                      </p:cBhvr>
                                    </p:animEffect>
                                  </p:childTnLst>
                                </p:cTn>
                              </p:par>
                              <p:par>
                                <p:cTn id="30" presetID="25" presetClass="entr" presetSubtype="0" fill="hold" nodeType="with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 calcmode="lin" valueType="num">
                                      <p:cBhvr>
                                        <p:cTn id="32"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3"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4"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5"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6"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7"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8"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9" dur="1000" decel="50000">
                                          <p:stCondLst>
                                            <p:cond delay="0"/>
                                          </p:stCondLst>
                                        </p:cTn>
                                        <p:tgtEl>
                                          <p:spTgt spid="3">
                                            <p:txEl>
                                              <p:pRg st="2" end="2"/>
                                            </p:txEl>
                                          </p:spTgt>
                                        </p:tgtEl>
                                      </p:cBhvr>
                                    </p:animEffect>
                                  </p:childTnLst>
                                </p:cTn>
                              </p:par>
                              <p:par>
                                <p:cTn id="40" presetID="25" presetClass="entr" presetSubtype="0" fill="hold" nodeType="with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 calcmode="lin" valueType="num">
                                      <p:cBhvr>
                                        <p:cTn id="42"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3"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4"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5"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6"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7"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8"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49" dur="1000" decel="50000">
                                          <p:stCondLst>
                                            <p:cond delay="0"/>
                                          </p:stCondLst>
                                        </p:cTn>
                                        <p:tgtEl>
                                          <p:spTgt spid="3">
                                            <p:txEl>
                                              <p:pRg st="3" end="3"/>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3" presetClass="entr" presetSubtype="16" fill="hold" nodeType="clickEffect">
                                  <p:stCondLst>
                                    <p:cond delay="0"/>
                                  </p:stCondLst>
                                  <p:childTnLst>
                                    <p:set>
                                      <p:cBhvr>
                                        <p:cTn id="53" dur="1" fill="hold">
                                          <p:stCondLst>
                                            <p:cond delay="0"/>
                                          </p:stCondLst>
                                        </p:cTn>
                                        <p:tgtEl>
                                          <p:spTgt spid="7174"/>
                                        </p:tgtEl>
                                        <p:attrNameLst>
                                          <p:attrName>style.visibility</p:attrName>
                                        </p:attrNameLst>
                                      </p:cBhvr>
                                      <p:to>
                                        <p:strVal val="visible"/>
                                      </p:to>
                                    </p:set>
                                    <p:anim calcmode="lin" valueType="num">
                                      <p:cBhvr>
                                        <p:cTn id="54" dur="500" fill="hold"/>
                                        <p:tgtEl>
                                          <p:spTgt spid="7174"/>
                                        </p:tgtEl>
                                        <p:attrNameLst>
                                          <p:attrName>ppt_w</p:attrName>
                                        </p:attrNameLst>
                                      </p:cBhvr>
                                      <p:tavLst>
                                        <p:tav tm="0">
                                          <p:val>
                                            <p:fltVal val="0"/>
                                          </p:val>
                                        </p:tav>
                                        <p:tav tm="100000">
                                          <p:val>
                                            <p:strVal val="#ppt_w"/>
                                          </p:val>
                                        </p:tav>
                                      </p:tavLst>
                                    </p:anim>
                                    <p:anim calcmode="lin" valueType="num">
                                      <p:cBhvr>
                                        <p:cTn id="55" dur="500" fill="hold"/>
                                        <p:tgtEl>
                                          <p:spTgt spid="7174"/>
                                        </p:tgtEl>
                                        <p:attrNameLst>
                                          <p:attrName>ppt_h</p:attrName>
                                        </p:attrNameLst>
                                      </p:cBhvr>
                                      <p:tavLst>
                                        <p:tav tm="0">
                                          <p:val>
                                            <p:fltVal val="0"/>
                                          </p:val>
                                        </p:tav>
                                        <p:tav tm="100000">
                                          <p:val>
                                            <p:strVal val="#ppt_h"/>
                                          </p:val>
                                        </p:tav>
                                      </p:tavLst>
                                    </p:anim>
                                  </p:childTnLst>
                                </p:cTn>
                              </p:par>
                            </p:childTnLst>
                          </p:cTn>
                        </p:par>
                      </p:childTnLst>
                    </p:cTn>
                  </p:par>
                  <p:par>
                    <p:cTn id="56" fill="hold">
                      <p:stCondLst>
                        <p:cond delay="indefinite"/>
                      </p:stCondLst>
                      <p:childTnLst>
                        <p:par>
                          <p:cTn id="57" fill="hold">
                            <p:stCondLst>
                              <p:cond delay="0"/>
                            </p:stCondLst>
                            <p:childTnLst>
                              <p:par>
                                <p:cTn id="58" presetID="25" presetClass="entr" presetSubtype="0" fill="hold" nodeType="clickEffect">
                                  <p:stCondLst>
                                    <p:cond delay="0"/>
                                  </p:stCondLst>
                                  <p:childTnLst>
                                    <p:set>
                                      <p:cBhvr>
                                        <p:cTn id="59" dur="1" fill="hold">
                                          <p:stCondLst>
                                            <p:cond delay="0"/>
                                          </p:stCondLst>
                                        </p:cTn>
                                        <p:tgtEl>
                                          <p:spTgt spid="3">
                                            <p:txEl>
                                              <p:pRg st="5" end="5"/>
                                            </p:txEl>
                                          </p:spTgt>
                                        </p:tgtEl>
                                        <p:attrNameLst>
                                          <p:attrName>style.visibility</p:attrName>
                                        </p:attrNameLst>
                                      </p:cBhvr>
                                      <p:to>
                                        <p:strVal val="visible"/>
                                      </p:to>
                                    </p:set>
                                    <p:anim calcmode="lin" valueType="num">
                                      <p:cBhvr>
                                        <p:cTn id="60"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61"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62"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63"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64"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65"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66"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67" dur="1000" decel="50000">
                                          <p:stCondLst>
                                            <p:cond delay="0"/>
                                          </p:stCondLst>
                                        </p:cTn>
                                        <p:tgtEl>
                                          <p:spTgt spid="3">
                                            <p:txEl>
                                              <p:pRg st="5" end="5"/>
                                            </p:txEl>
                                          </p:spTgt>
                                        </p:tgtEl>
                                      </p:cBhvr>
                                    </p:animEffect>
                                  </p:childTnLst>
                                </p:cTn>
                              </p:par>
                              <p:par>
                                <p:cTn id="68" presetID="25" presetClass="entr" presetSubtype="0" fill="hold" nodeType="withEffect">
                                  <p:stCondLst>
                                    <p:cond delay="0"/>
                                  </p:stCondLst>
                                  <p:childTnLst>
                                    <p:set>
                                      <p:cBhvr>
                                        <p:cTn id="69" dur="1" fill="hold">
                                          <p:stCondLst>
                                            <p:cond delay="0"/>
                                          </p:stCondLst>
                                        </p:cTn>
                                        <p:tgtEl>
                                          <p:spTgt spid="3">
                                            <p:txEl>
                                              <p:pRg st="6" end="6"/>
                                            </p:txEl>
                                          </p:spTgt>
                                        </p:tgtEl>
                                        <p:attrNameLst>
                                          <p:attrName>style.visibility</p:attrName>
                                        </p:attrNameLst>
                                      </p:cBhvr>
                                      <p:to>
                                        <p:strVal val="visible"/>
                                      </p:to>
                                    </p:set>
                                    <p:anim calcmode="lin" valueType="num">
                                      <p:cBhvr>
                                        <p:cTn id="70"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71"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72"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73"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74"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75"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76"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77" dur="1000" decel="50000">
                                          <p:stCondLst>
                                            <p:cond delay="0"/>
                                          </p:stCondLst>
                                        </p:cTn>
                                        <p:tgtEl>
                                          <p:spTgt spid="3">
                                            <p:txEl>
                                              <p:pRg st="6" end="6"/>
                                            </p:txEl>
                                          </p:spTgt>
                                        </p:tgtEl>
                                      </p:cBhvr>
                                    </p:animEffect>
                                  </p:childTnLst>
                                </p:cTn>
                              </p:par>
                              <p:par>
                                <p:cTn id="78" presetID="25" presetClass="entr" presetSubtype="0" fill="hold" nodeType="withEffect">
                                  <p:stCondLst>
                                    <p:cond delay="0"/>
                                  </p:stCondLst>
                                  <p:childTnLst>
                                    <p:set>
                                      <p:cBhvr>
                                        <p:cTn id="79" dur="1" fill="hold">
                                          <p:stCondLst>
                                            <p:cond delay="0"/>
                                          </p:stCondLst>
                                        </p:cTn>
                                        <p:tgtEl>
                                          <p:spTgt spid="3">
                                            <p:txEl>
                                              <p:pRg st="7" end="7"/>
                                            </p:txEl>
                                          </p:spTgt>
                                        </p:tgtEl>
                                        <p:attrNameLst>
                                          <p:attrName>style.visibility</p:attrName>
                                        </p:attrNameLst>
                                      </p:cBhvr>
                                      <p:to>
                                        <p:strVal val="visible"/>
                                      </p:to>
                                    </p:set>
                                    <p:anim calcmode="lin" valueType="num">
                                      <p:cBhvr>
                                        <p:cTn id="80"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81"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82"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83"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84"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85"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86"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87" dur="1000" decel="50000">
                                          <p:stCondLst>
                                            <p:cond delay="0"/>
                                          </p:stCondLst>
                                        </p:cTn>
                                        <p:tgtEl>
                                          <p:spTgt spid="3">
                                            <p:txEl>
                                              <p:pRg st="7" end="7"/>
                                            </p:txEl>
                                          </p:spTgt>
                                        </p:tgtEl>
                                      </p:cBhvr>
                                    </p:animEffect>
                                  </p:childTnLst>
                                </p:cTn>
                              </p:par>
                              <p:par>
                                <p:cTn id="88" presetID="25" presetClass="entr" presetSubtype="0" fill="hold" nodeType="withEffect">
                                  <p:stCondLst>
                                    <p:cond delay="0"/>
                                  </p:stCondLst>
                                  <p:childTnLst>
                                    <p:set>
                                      <p:cBhvr>
                                        <p:cTn id="89" dur="1" fill="hold">
                                          <p:stCondLst>
                                            <p:cond delay="0"/>
                                          </p:stCondLst>
                                        </p:cTn>
                                        <p:tgtEl>
                                          <p:spTgt spid="3">
                                            <p:txEl>
                                              <p:pRg st="8" end="8"/>
                                            </p:txEl>
                                          </p:spTgt>
                                        </p:tgtEl>
                                        <p:attrNameLst>
                                          <p:attrName>style.visibility</p:attrName>
                                        </p:attrNameLst>
                                      </p:cBhvr>
                                      <p:to>
                                        <p:strVal val="visible"/>
                                      </p:to>
                                    </p:set>
                                    <p:anim calcmode="lin" valueType="num">
                                      <p:cBhvr>
                                        <p:cTn id="90" dur="500" decel="50000" fill="hold">
                                          <p:stCondLst>
                                            <p:cond delay="0"/>
                                          </p:stCondLst>
                                        </p:cTn>
                                        <p:tgtEl>
                                          <p:spTgt spid="3">
                                            <p:txEl>
                                              <p:pRg st="8" end="8"/>
                                            </p:txEl>
                                          </p:spTgt>
                                        </p:tgtEl>
                                        <p:attrNameLst>
                                          <p:attrName>style.rotation</p:attrName>
                                        </p:attrNameLst>
                                      </p:cBhvr>
                                      <p:tavLst>
                                        <p:tav tm="0">
                                          <p:val>
                                            <p:fltVal val="-90"/>
                                          </p:val>
                                        </p:tav>
                                        <p:tav tm="100000">
                                          <p:val>
                                            <p:fltVal val="0"/>
                                          </p:val>
                                        </p:tav>
                                      </p:tavLst>
                                    </p:anim>
                                    <p:anim calcmode="lin" valueType="num">
                                      <p:cBhvr>
                                        <p:cTn id="91" dur="500" decel="50000" fill="hold">
                                          <p:stCondLst>
                                            <p:cond delay="0"/>
                                          </p:stCondLst>
                                        </p:cTn>
                                        <p:tgtEl>
                                          <p:spTgt spid="3">
                                            <p:txEl>
                                              <p:pRg st="8" end="8"/>
                                            </p:txEl>
                                          </p:spTgt>
                                        </p:tgtEl>
                                        <p:attrNameLst>
                                          <p:attrName>ppt_w</p:attrName>
                                        </p:attrNameLst>
                                      </p:cBhvr>
                                      <p:tavLst>
                                        <p:tav tm="0">
                                          <p:val>
                                            <p:strVal val="#ppt_w"/>
                                          </p:val>
                                        </p:tav>
                                        <p:tav tm="100000">
                                          <p:val>
                                            <p:strVal val="#ppt_w*.05"/>
                                          </p:val>
                                        </p:tav>
                                      </p:tavLst>
                                    </p:anim>
                                    <p:anim calcmode="lin" valueType="num">
                                      <p:cBhvr>
                                        <p:cTn id="92" dur="500" accel="50000" fill="hold">
                                          <p:stCondLst>
                                            <p:cond delay="500"/>
                                          </p:stCondLst>
                                        </p:cTn>
                                        <p:tgtEl>
                                          <p:spTgt spid="3">
                                            <p:txEl>
                                              <p:pRg st="8" end="8"/>
                                            </p:txEl>
                                          </p:spTgt>
                                        </p:tgtEl>
                                        <p:attrNameLst>
                                          <p:attrName>ppt_w</p:attrName>
                                        </p:attrNameLst>
                                      </p:cBhvr>
                                      <p:tavLst>
                                        <p:tav tm="0">
                                          <p:val>
                                            <p:strVal val="#ppt_w*.05"/>
                                          </p:val>
                                        </p:tav>
                                        <p:tav tm="100000">
                                          <p:val>
                                            <p:strVal val="#ppt_w"/>
                                          </p:val>
                                        </p:tav>
                                      </p:tavLst>
                                    </p:anim>
                                    <p:anim calcmode="lin" valueType="num">
                                      <p:cBhvr>
                                        <p:cTn id="93" dur="1000" fill="hold"/>
                                        <p:tgtEl>
                                          <p:spTgt spid="3">
                                            <p:txEl>
                                              <p:pRg st="8" end="8"/>
                                            </p:txEl>
                                          </p:spTgt>
                                        </p:tgtEl>
                                        <p:attrNameLst>
                                          <p:attrName>ppt_h</p:attrName>
                                        </p:attrNameLst>
                                      </p:cBhvr>
                                      <p:tavLst>
                                        <p:tav tm="0">
                                          <p:val>
                                            <p:strVal val="#ppt_h"/>
                                          </p:val>
                                        </p:tav>
                                        <p:tav tm="100000">
                                          <p:val>
                                            <p:strVal val="#ppt_h"/>
                                          </p:val>
                                        </p:tav>
                                      </p:tavLst>
                                    </p:anim>
                                    <p:anim calcmode="lin" valueType="num">
                                      <p:cBhvr>
                                        <p:cTn id="94" dur="500" decel="50000" fill="hold">
                                          <p:stCondLst>
                                            <p:cond delay="0"/>
                                          </p:stCondLst>
                                        </p:cTn>
                                        <p:tgtEl>
                                          <p:spTgt spid="3">
                                            <p:txEl>
                                              <p:pRg st="8" end="8"/>
                                            </p:txEl>
                                          </p:spTgt>
                                        </p:tgtEl>
                                        <p:attrNameLst>
                                          <p:attrName>ppt_x</p:attrName>
                                        </p:attrNameLst>
                                      </p:cBhvr>
                                      <p:tavLst>
                                        <p:tav tm="0">
                                          <p:val>
                                            <p:strVal val="#ppt_x+.4"/>
                                          </p:val>
                                        </p:tav>
                                        <p:tav tm="100000">
                                          <p:val>
                                            <p:strVal val="#ppt_x"/>
                                          </p:val>
                                        </p:tav>
                                      </p:tavLst>
                                    </p:anim>
                                    <p:anim calcmode="lin" valueType="num">
                                      <p:cBhvr>
                                        <p:cTn id="95" dur="500" decel="50000" fill="hold">
                                          <p:stCondLst>
                                            <p:cond delay="0"/>
                                          </p:stCondLst>
                                        </p:cTn>
                                        <p:tgtEl>
                                          <p:spTgt spid="3">
                                            <p:txEl>
                                              <p:pRg st="8" end="8"/>
                                            </p:txEl>
                                          </p:spTgt>
                                        </p:tgtEl>
                                        <p:attrNameLst>
                                          <p:attrName>ppt_y</p:attrName>
                                        </p:attrNameLst>
                                      </p:cBhvr>
                                      <p:tavLst>
                                        <p:tav tm="0">
                                          <p:val>
                                            <p:strVal val="#ppt_y-.2"/>
                                          </p:val>
                                        </p:tav>
                                        <p:tav tm="100000">
                                          <p:val>
                                            <p:strVal val="#ppt_y+.1"/>
                                          </p:val>
                                        </p:tav>
                                      </p:tavLst>
                                    </p:anim>
                                    <p:anim calcmode="lin" valueType="num">
                                      <p:cBhvr>
                                        <p:cTn id="96" dur="500" accel="50000" fill="hold">
                                          <p:stCondLst>
                                            <p:cond delay="500"/>
                                          </p:stCondLst>
                                        </p:cTn>
                                        <p:tgtEl>
                                          <p:spTgt spid="3">
                                            <p:txEl>
                                              <p:pRg st="8" end="8"/>
                                            </p:txEl>
                                          </p:spTgt>
                                        </p:tgtEl>
                                        <p:attrNameLst>
                                          <p:attrName>ppt_y</p:attrName>
                                        </p:attrNameLst>
                                      </p:cBhvr>
                                      <p:tavLst>
                                        <p:tav tm="0">
                                          <p:val>
                                            <p:strVal val="#ppt_y+.1"/>
                                          </p:val>
                                        </p:tav>
                                        <p:tav tm="100000">
                                          <p:val>
                                            <p:strVal val="#ppt_y"/>
                                          </p:val>
                                        </p:tav>
                                      </p:tavLst>
                                    </p:anim>
                                    <p:animEffect transition="in" filter="fade">
                                      <p:cBhvr>
                                        <p:cTn id="97" dur="1000" decel="50000">
                                          <p:stCondLst>
                                            <p:cond delay="0"/>
                                          </p:stCondLst>
                                        </p:cTn>
                                        <p:tgtEl>
                                          <p:spTgt spid="3">
                                            <p:txEl>
                                              <p:pRg st="8" end="8"/>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23" presetClass="entr" presetSubtype="16" fill="hold" nodeType="clickEffect">
                                  <p:stCondLst>
                                    <p:cond delay="0"/>
                                  </p:stCondLst>
                                  <p:childTnLst>
                                    <p:set>
                                      <p:cBhvr>
                                        <p:cTn id="101" dur="1" fill="hold">
                                          <p:stCondLst>
                                            <p:cond delay="0"/>
                                          </p:stCondLst>
                                        </p:cTn>
                                        <p:tgtEl>
                                          <p:spTgt spid="7172"/>
                                        </p:tgtEl>
                                        <p:attrNameLst>
                                          <p:attrName>style.visibility</p:attrName>
                                        </p:attrNameLst>
                                      </p:cBhvr>
                                      <p:to>
                                        <p:strVal val="visible"/>
                                      </p:to>
                                    </p:set>
                                    <p:anim calcmode="lin" valueType="num">
                                      <p:cBhvr>
                                        <p:cTn id="102" dur="500" fill="hold"/>
                                        <p:tgtEl>
                                          <p:spTgt spid="7172"/>
                                        </p:tgtEl>
                                        <p:attrNameLst>
                                          <p:attrName>ppt_w</p:attrName>
                                        </p:attrNameLst>
                                      </p:cBhvr>
                                      <p:tavLst>
                                        <p:tav tm="0">
                                          <p:val>
                                            <p:fltVal val="0"/>
                                          </p:val>
                                        </p:tav>
                                        <p:tav tm="100000">
                                          <p:val>
                                            <p:strVal val="#ppt_w"/>
                                          </p:val>
                                        </p:tav>
                                      </p:tavLst>
                                    </p:anim>
                                    <p:anim calcmode="lin" valueType="num">
                                      <p:cBhvr>
                                        <p:cTn id="103" dur="500" fill="hold"/>
                                        <p:tgtEl>
                                          <p:spTgt spid="7172"/>
                                        </p:tgtEl>
                                        <p:attrNameLst>
                                          <p:attrName>ppt_h</p:attrName>
                                        </p:attrNameLst>
                                      </p:cBhvr>
                                      <p:tavLst>
                                        <p:tav tm="0">
                                          <p:val>
                                            <p:fltVal val="0"/>
                                          </p:val>
                                        </p:tav>
                                        <p:tav tm="100000">
                                          <p:val>
                                            <p:strVal val="#ppt_h"/>
                                          </p:val>
                                        </p:tav>
                                      </p:tavLst>
                                    </p:anim>
                                  </p:childTnLst>
                                </p:cTn>
                              </p:par>
                            </p:childTnLst>
                          </p:cTn>
                        </p:par>
                      </p:childTnLst>
                    </p:cTn>
                  </p:par>
                  <p:par>
                    <p:cTn id="104" fill="hold">
                      <p:stCondLst>
                        <p:cond delay="indefinite"/>
                      </p:stCondLst>
                      <p:childTnLst>
                        <p:par>
                          <p:cTn id="105" fill="hold">
                            <p:stCondLst>
                              <p:cond delay="0"/>
                            </p:stCondLst>
                            <p:childTnLst>
                              <p:par>
                                <p:cTn id="106" presetID="25" presetClass="entr" presetSubtype="0" fill="hold" nodeType="clickEffect">
                                  <p:stCondLst>
                                    <p:cond delay="0"/>
                                  </p:stCondLst>
                                  <p:childTnLst>
                                    <p:set>
                                      <p:cBhvr>
                                        <p:cTn id="107" dur="1" fill="hold">
                                          <p:stCondLst>
                                            <p:cond delay="0"/>
                                          </p:stCondLst>
                                        </p:cTn>
                                        <p:tgtEl>
                                          <p:spTgt spid="3">
                                            <p:txEl>
                                              <p:pRg st="10" end="10"/>
                                            </p:txEl>
                                          </p:spTgt>
                                        </p:tgtEl>
                                        <p:attrNameLst>
                                          <p:attrName>style.visibility</p:attrName>
                                        </p:attrNameLst>
                                      </p:cBhvr>
                                      <p:to>
                                        <p:strVal val="visible"/>
                                      </p:to>
                                    </p:set>
                                    <p:anim calcmode="lin" valueType="num">
                                      <p:cBhvr>
                                        <p:cTn id="108" dur="500" decel="50000" fill="hold">
                                          <p:stCondLst>
                                            <p:cond delay="0"/>
                                          </p:stCondLst>
                                        </p:cTn>
                                        <p:tgtEl>
                                          <p:spTgt spid="3">
                                            <p:txEl>
                                              <p:pRg st="10" end="10"/>
                                            </p:txEl>
                                          </p:spTgt>
                                        </p:tgtEl>
                                        <p:attrNameLst>
                                          <p:attrName>style.rotation</p:attrName>
                                        </p:attrNameLst>
                                      </p:cBhvr>
                                      <p:tavLst>
                                        <p:tav tm="0">
                                          <p:val>
                                            <p:fltVal val="-90"/>
                                          </p:val>
                                        </p:tav>
                                        <p:tav tm="100000">
                                          <p:val>
                                            <p:fltVal val="0"/>
                                          </p:val>
                                        </p:tav>
                                      </p:tavLst>
                                    </p:anim>
                                    <p:anim calcmode="lin" valueType="num">
                                      <p:cBhvr>
                                        <p:cTn id="109" dur="500" decel="50000" fill="hold">
                                          <p:stCondLst>
                                            <p:cond delay="0"/>
                                          </p:stCondLst>
                                        </p:cTn>
                                        <p:tgtEl>
                                          <p:spTgt spid="3">
                                            <p:txEl>
                                              <p:pRg st="10" end="10"/>
                                            </p:txEl>
                                          </p:spTgt>
                                        </p:tgtEl>
                                        <p:attrNameLst>
                                          <p:attrName>ppt_w</p:attrName>
                                        </p:attrNameLst>
                                      </p:cBhvr>
                                      <p:tavLst>
                                        <p:tav tm="0">
                                          <p:val>
                                            <p:strVal val="#ppt_w"/>
                                          </p:val>
                                        </p:tav>
                                        <p:tav tm="100000">
                                          <p:val>
                                            <p:strVal val="#ppt_w*.05"/>
                                          </p:val>
                                        </p:tav>
                                      </p:tavLst>
                                    </p:anim>
                                    <p:anim calcmode="lin" valueType="num">
                                      <p:cBhvr>
                                        <p:cTn id="110" dur="500" accel="50000" fill="hold">
                                          <p:stCondLst>
                                            <p:cond delay="500"/>
                                          </p:stCondLst>
                                        </p:cTn>
                                        <p:tgtEl>
                                          <p:spTgt spid="3">
                                            <p:txEl>
                                              <p:pRg st="10" end="10"/>
                                            </p:txEl>
                                          </p:spTgt>
                                        </p:tgtEl>
                                        <p:attrNameLst>
                                          <p:attrName>ppt_w</p:attrName>
                                        </p:attrNameLst>
                                      </p:cBhvr>
                                      <p:tavLst>
                                        <p:tav tm="0">
                                          <p:val>
                                            <p:strVal val="#ppt_w*.05"/>
                                          </p:val>
                                        </p:tav>
                                        <p:tav tm="100000">
                                          <p:val>
                                            <p:strVal val="#ppt_w"/>
                                          </p:val>
                                        </p:tav>
                                      </p:tavLst>
                                    </p:anim>
                                    <p:anim calcmode="lin" valueType="num">
                                      <p:cBhvr>
                                        <p:cTn id="111" dur="1000" fill="hold"/>
                                        <p:tgtEl>
                                          <p:spTgt spid="3">
                                            <p:txEl>
                                              <p:pRg st="10" end="10"/>
                                            </p:txEl>
                                          </p:spTgt>
                                        </p:tgtEl>
                                        <p:attrNameLst>
                                          <p:attrName>ppt_h</p:attrName>
                                        </p:attrNameLst>
                                      </p:cBhvr>
                                      <p:tavLst>
                                        <p:tav tm="0">
                                          <p:val>
                                            <p:strVal val="#ppt_h"/>
                                          </p:val>
                                        </p:tav>
                                        <p:tav tm="100000">
                                          <p:val>
                                            <p:strVal val="#ppt_h"/>
                                          </p:val>
                                        </p:tav>
                                      </p:tavLst>
                                    </p:anim>
                                    <p:anim calcmode="lin" valueType="num">
                                      <p:cBhvr>
                                        <p:cTn id="112" dur="500" decel="50000" fill="hold">
                                          <p:stCondLst>
                                            <p:cond delay="0"/>
                                          </p:stCondLst>
                                        </p:cTn>
                                        <p:tgtEl>
                                          <p:spTgt spid="3">
                                            <p:txEl>
                                              <p:pRg st="10" end="10"/>
                                            </p:txEl>
                                          </p:spTgt>
                                        </p:tgtEl>
                                        <p:attrNameLst>
                                          <p:attrName>ppt_x</p:attrName>
                                        </p:attrNameLst>
                                      </p:cBhvr>
                                      <p:tavLst>
                                        <p:tav tm="0">
                                          <p:val>
                                            <p:strVal val="#ppt_x+.4"/>
                                          </p:val>
                                        </p:tav>
                                        <p:tav tm="100000">
                                          <p:val>
                                            <p:strVal val="#ppt_x"/>
                                          </p:val>
                                        </p:tav>
                                      </p:tavLst>
                                    </p:anim>
                                    <p:anim calcmode="lin" valueType="num">
                                      <p:cBhvr>
                                        <p:cTn id="113" dur="500" decel="50000" fill="hold">
                                          <p:stCondLst>
                                            <p:cond delay="0"/>
                                          </p:stCondLst>
                                        </p:cTn>
                                        <p:tgtEl>
                                          <p:spTgt spid="3">
                                            <p:txEl>
                                              <p:pRg st="10" end="10"/>
                                            </p:txEl>
                                          </p:spTgt>
                                        </p:tgtEl>
                                        <p:attrNameLst>
                                          <p:attrName>ppt_y</p:attrName>
                                        </p:attrNameLst>
                                      </p:cBhvr>
                                      <p:tavLst>
                                        <p:tav tm="0">
                                          <p:val>
                                            <p:strVal val="#ppt_y-.2"/>
                                          </p:val>
                                        </p:tav>
                                        <p:tav tm="100000">
                                          <p:val>
                                            <p:strVal val="#ppt_y+.1"/>
                                          </p:val>
                                        </p:tav>
                                      </p:tavLst>
                                    </p:anim>
                                    <p:anim calcmode="lin" valueType="num">
                                      <p:cBhvr>
                                        <p:cTn id="114" dur="500" accel="50000" fill="hold">
                                          <p:stCondLst>
                                            <p:cond delay="500"/>
                                          </p:stCondLst>
                                        </p:cTn>
                                        <p:tgtEl>
                                          <p:spTgt spid="3">
                                            <p:txEl>
                                              <p:pRg st="10" end="10"/>
                                            </p:txEl>
                                          </p:spTgt>
                                        </p:tgtEl>
                                        <p:attrNameLst>
                                          <p:attrName>ppt_y</p:attrName>
                                        </p:attrNameLst>
                                      </p:cBhvr>
                                      <p:tavLst>
                                        <p:tav tm="0">
                                          <p:val>
                                            <p:strVal val="#ppt_y+.1"/>
                                          </p:val>
                                        </p:tav>
                                        <p:tav tm="100000">
                                          <p:val>
                                            <p:strVal val="#ppt_y"/>
                                          </p:val>
                                        </p:tav>
                                      </p:tavLst>
                                    </p:anim>
                                    <p:animEffect transition="in" filter="fade">
                                      <p:cBhvr>
                                        <p:cTn id="115" dur="1000" decel="50000">
                                          <p:stCondLst>
                                            <p:cond delay="0"/>
                                          </p:stCondLst>
                                        </p:cTn>
                                        <p:tgtEl>
                                          <p:spTgt spid="3">
                                            <p:txEl>
                                              <p:pRg st="10" end="10"/>
                                            </p:txEl>
                                          </p:spTgt>
                                        </p:tgtEl>
                                      </p:cBhvr>
                                    </p:animEffect>
                                  </p:childTnLst>
                                </p:cTn>
                              </p:par>
                              <p:par>
                                <p:cTn id="116" presetID="25" presetClass="entr" presetSubtype="0" fill="hold" nodeType="withEffect">
                                  <p:stCondLst>
                                    <p:cond delay="0"/>
                                  </p:stCondLst>
                                  <p:childTnLst>
                                    <p:set>
                                      <p:cBhvr>
                                        <p:cTn id="117" dur="1" fill="hold">
                                          <p:stCondLst>
                                            <p:cond delay="0"/>
                                          </p:stCondLst>
                                        </p:cTn>
                                        <p:tgtEl>
                                          <p:spTgt spid="3">
                                            <p:txEl>
                                              <p:pRg st="11" end="11"/>
                                            </p:txEl>
                                          </p:spTgt>
                                        </p:tgtEl>
                                        <p:attrNameLst>
                                          <p:attrName>style.visibility</p:attrName>
                                        </p:attrNameLst>
                                      </p:cBhvr>
                                      <p:to>
                                        <p:strVal val="visible"/>
                                      </p:to>
                                    </p:set>
                                    <p:anim calcmode="lin" valueType="num">
                                      <p:cBhvr>
                                        <p:cTn id="118" dur="500" decel="50000" fill="hold">
                                          <p:stCondLst>
                                            <p:cond delay="0"/>
                                          </p:stCondLst>
                                        </p:cTn>
                                        <p:tgtEl>
                                          <p:spTgt spid="3">
                                            <p:txEl>
                                              <p:pRg st="11" end="11"/>
                                            </p:txEl>
                                          </p:spTgt>
                                        </p:tgtEl>
                                        <p:attrNameLst>
                                          <p:attrName>style.rotation</p:attrName>
                                        </p:attrNameLst>
                                      </p:cBhvr>
                                      <p:tavLst>
                                        <p:tav tm="0">
                                          <p:val>
                                            <p:fltVal val="-90"/>
                                          </p:val>
                                        </p:tav>
                                        <p:tav tm="100000">
                                          <p:val>
                                            <p:fltVal val="0"/>
                                          </p:val>
                                        </p:tav>
                                      </p:tavLst>
                                    </p:anim>
                                    <p:anim calcmode="lin" valueType="num">
                                      <p:cBhvr>
                                        <p:cTn id="119" dur="500" decel="50000" fill="hold">
                                          <p:stCondLst>
                                            <p:cond delay="0"/>
                                          </p:stCondLst>
                                        </p:cTn>
                                        <p:tgtEl>
                                          <p:spTgt spid="3">
                                            <p:txEl>
                                              <p:pRg st="11" end="11"/>
                                            </p:txEl>
                                          </p:spTgt>
                                        </p:tgtEl>
                                        <p:attrNameLst>
                                          <p:attrName>ppt_w</p:attrName>
                                        </p:attrNameLst>
                                      </p:cBhvr>
                                      <p:tavLst>
                                        <p:tav tm="0">
                                          <p:val>
                                            <p:strVal val="#ppt_w"/>
                                          </p:val>
                                        </p:tav>
                                        <p:tav tm="100000">
                                          <p:val>
                                            <p:strVal val="#ppt_w*.05"/>
                                          </p:val>
                                        </p:tav>
                                      </p:tavLst>
                                    </p:anim>
                                    <p:anim calcmode="lin" valueType="num">
                                      <p:cBhvr>
                                        <p:cTn id="120" dur="500" accel="50000" fill="hold">
                                          <p:stCondLst>
                                            <p:cond delay="500"/>
                                          </p:stCondLst>
                                        </p:cTn>
                                        <p:tgtEl>
                                          <p:spTgt spid="3">
                                            <p:txEl>
                                              <p:pRg st="11" end="11"/>
                                            </p:txEl>
                                          </p:spTgt>
                                        </p:tgtEl>
                                        <p:attrNameLst>
                                          <p:attrName>ppt_w</p:attrName>
                                        </p:attrNameLst>
                                      </p:cBhvr>
                                      <p:tavLst>
                                        <p:tav tm="0">
                                          <p:val>
                                            <p:strVal val="#ppt_w*.05"/>
                                          </p:val>
                                        </p:tav>
                                        <p:tav tm="100000">
                                          <p:val>
                                            <p:strVal val="#ppt_w"/>
                                          </p:val>
                                        </p:tav>
                                      </p:tavLst>
                                    </p:anim>
                                    <p:anim calcmode="lin" valueType="num">
                                      <p:cBhvr>
                                        <p:cTn id="121" dur="1000" fill="hold"/>
                                        <p:tgtEl>
                                          <p:spTgt spid="3">
                                            <p:txEl>
                                              <p:pRg st="11" end="11"/>
                                            </p:txEl>
                                          </p:spTgt>
                                        </p:tgtEl>
                                        <p:attrNameLst>
                                          <p:attrName>ppt_h</p:attrName>
                                        </p:attrNameLst>
                                      </p:cBhvr>
                                      <p:tavLst>
                                        <p:tav tm="0">
                                          <p:val>
                                            <p:strVal val="#ppt_h"/>
                                          </p:val>
                                        </p:tav>
                                        <p:tav tm="100000">
                                          <p:val>
                                            <p:strVal val="#ppt_h"/>
                                          </p:val>
                                        </p:tav>
                                      </p:tavLst>
                                    </p:anim>
                                    <p:anim calcmode="lin" valueType="num">
                                      <p:cBhvr>
                                        <p:cTn id="122" dur="500" decel="50000" fill="hold">
                                          <p:stCondLst>
                                            <p:cond delay="0"/>
                                          </p:stCondLst>
                                        </p:cTn>
                                        <p:tgtEl>
                                          <p:spTgt spid="3">
                                            <p:txEl>
                                              <p:pRg st="11" end="11"/>
                                            </p:txEl>
                                          </p:spTgt>
                                        </p:tgtEl>
                                        <p:attrNameLst>
                                          <p:attrName>ppt_x</p:attrName>
                                        </p:attrNameLst>
                                      </p:cBhvr>
                                      <p:tavLst>
                                        <p:tav tm="0">
                                          <p:val>
                                            <p:strVal val="#ppt_x+.4"/>
                                          </p:val>
                                        </p:tav>
                                        <p:tav tm="100000">
                                          <p:val>
                                            <p:strVal val="#ppt_x"/>
                                          </p:val>
                                        </p:tav>
                                      </p:tavLst>
                                    </p:anim>
                                    <p:anim calcmode="lin" valueType="num">
                                      <p:cBhvr>
                                        <p:cTn id="123" dur="500" decel="50000" fill="hold">
                                          <p:stCondLst>
                                            <p:cond delay="0"/>
                                          </p:stCondLst>
                                        </p:cTn>
                                        <p:tgtEl>
                                          <p:spTgt spid="3">
                                            <p:txEl>
                                              <p:pRg st="11" end="11"/>
                                            </p:txEl>
                                          </p:spTgt>
                                        </p:tgtEl>
                                        <p:attrNameLst>
                                          <p:attrName>ppt_y</p:attrName>
                                        </p:attrNameLst>
                                      </p:cBhvr>
                                      <p:tavLst>
                                        <p:tav tm="0">
                                          <p:val>
                                            <p:strVal val="#ppt_y-.2"/>
                                          </p:val>
                                        </p:tav>
                                        <p:tav tm="100000">
                                          <p:val>
                                            <p:strVal val="#ppt_y+.1"/>
                                          </p:val>
                                        </p:tav>
                                      </p:tavLst>
                                    </p:anim>
                                    <p:anim calcmode="lin" valueType="num">
                                      <p:cBhvr>
                                        <p:cTn id="124" dur="500" accel="50000" fill="hold">
                                          <p:stCondLst>
                                            <p:cond delay="500"/>
                                          </p:stCondLst>
                                        </p:cTn>
                                        <p:tgtEl>
                                          <p:spTgt spid="3">
                                            <p:txEl>
                                              <p:pRg st="11" end="11"/>
                                            </p:txEl>
                                          </p:spTgt>
                                        </p:tgtEl>
                                        <p:attrNameLst>
                                          <p:attrName>ppt_y</p:attrName>
                                        </p:attrNameLst>
                                      </p:cBhvr>
                                      <p:tavLst>
                                        <p:tav tm="0">
                                          <p:val>
                                            <p:strVal val="#ppt_y+.1"/>
                                          </p:val>
                                        </p:tav>
                                        <p:tav tm="100000">
                                          <p:val>
                                            <p:strVal val="#ppt_y"/>
                                          </p:val>
                                        </p:tav>
                                      </p:tavLst>
                                    </p:anim>
                                    <p:animEffect transition="in" filter="fade">
                                      <p:cBhvr>
                                        <p:cTn id="125" dur="1000" decel="50000">
                                          <p:stCondLst>
                                            <p:cond delay="0"/>
                                          </p:stCondLst>
                                        </p:cTn>
                                        <p:tgtEl>
                                          <p:spTgt spid="3">
                                            <p:txEl>
                                              <p:pRg st="11" end="11"/>
                                            </p:txEl>
                                          </p:spTgt>
                                        </p:tgtEl>
                                      </p:cBhvr>
                                    </p:animEffect>
                                  </p:childTnLst>
                                </p:cTn>
                              </p:par>
                              <p:par>
                                <p:cTn id="126" presetID="25" presetClass="entr" presetSubtype="0" fill="hold" nodeType="withEffect">
                                  <p:stCondLst>
                                    <p:cond delay="0"/>
                                  </p:stCondLst>
                                  <p:childTnLst>
                                    <p:set>
                                      <p:cBhvr>
                                        <p:cTn id="127" dur="1" fill="hold">
                                          <p:stCondLst>
                                            <p:cond delay="0"/>
                                          </p:stCondLst>
                                        </p:cTn>
                                        <p:tgtEl>
                                          <p:spTgt spid="3">
                                            <p:txEl>
                                              <p:pRg st="12" end="12"/>
                                            </p:txEl>
                                          </p:spTgt>
                                        </p:tgtEl>
                                        <p:attrNameLst>
                                          <p:attrName>style.visibility</p:attrName>
                                        </p:attrNameLst>
                                      </p:cBhvr>
                                      <p:to>
                                        <p:strVal val="visible"/>
                                      </p:to>
                                    </p:set>
                                    <p:anim calcmode="lin" valueType="num">
                                      <p:cBhvr>
                                        <p:cTn id="128" dur="500" decel="50000" fill="hold">
                                          <p:stCondLst>
                                            <p:cond delay="0"/>
                                          </p:stCondLst>
                                        </p:cTn>
                                        <p:tgtEl>
                                          <p:spTgt spid="3">
                                            <p:txEl>
                                              <p:pRg st="12" end="12"/>
                                            </p:txEl>
                                          </p:spTgt>
                                        </p:tgtEl>
                                        <p:attrNameLst>
                                          <p:attrName>style.rotation</p:attrName>
                                        </p:attrNameLst>
                                      </p:cBhvr>
                                      <p:tavLst>
                                        <p:tav tm="0">
                                          <p:val>
                                            <p:fltVal val="-90"/>
                                          </p:val>
                                        </p:tav>
                                        <p:tav tm="100000">
                                          <p:val>
                                            <p:fltVal val="0"/>
                                          </p:val>
                                        </p:tav>
                                      </p:tavLst>
                                    </p:anim>
                                    <p:anim calcmode="lin" valueType="num">
                                      <p:cBhvr>
                                        <p:cTn id="129" dur="500" decel="50000" fill="hold">
                                          <p:stCondLst>
                                            <p:cond delay="0"/>
                                          </p:stCondLst>
                                        </p:cTn>
                                        <p:tgtEl>
                                          <p:spTgt spid="3">
                                            <p:txEl>
                                              <p:pRg st="12" end="12"/>
                                            </p:txEl>
                                          </p:spTgt>
                                        </p:tgtEl>
                                        <p:attrNameLst>
                                          <p:attrName>ppt_w</p:attrName>
                                        </p:attrNameLst>
                                      </p:cBhvr>
                                      <p:tavLst>
                                        <p:tav tm="0">
                                          <p:val>
                                            <p:strVal val="#ppt_w"/>
                                          </p:val>
                                        </p:tav>
                                        <p:tav tm="100000">
                                          <p:val>
                                            <p:strVal val="#ppt_w*.05"/>
                                          </p:val>
                                        </p:tav>
                                      </p:tavLst>
                                    </p:anim>
                                    <p:anim calcmode="lin" valueType="num">
                                      <p:cBhvr>
                                        <p:cTn id="130" dur="500" accel="50000" fill="hold">
                                          <p:stCondLst>
                                            <p:cond delay="500"/>
                                          </p:stCondLst>
                                        </p:cTn>
                                        <p:tgtEl>
                                          <p:spTgt spid="3">
                                            <p:txEl>
                                              <p:pRg st="12" end="12"/>
                                            </p:txEl>
                                          </p:spTgt>
                                        </p:tgtEl>
                                        <p:attrNameLst>
                                          <p:attrName>ppt_w</p:attrName>
                                        </p:attrNameLst>
                                      </p:cBhvr>
                                      <p:tavLst>
                                        <p:tav tm="0">
                                          <p:val>
                                            <p:strVal val="#ppt_w*.05"/>
                                          </p:val>
                                        </p:tav>
                                        <p:tav tm="100000">
                                          <p:val>
                                            <p:strVal val="#ppt_w"/>
                                          </p:val>
                                        </p:tav>
                                      </p:tavLst>
                                    </p:anim>
                                    <p:anim calcmode="lin" valueType="num">
                                      <p:cBhvr>
                                        <p:cTn id="131" dur="1000" fill="hold"/>
                                        <p:tgtEl>
                                          <p:spTgt spid="3">
                                            <p:txEl>
                                              <p:pRg st="12" end="12"/>
                                            </p:txEl>
                                          </p:spTgt>
                                        </p:tgtEl>
                                        <p:attrNameLst>
                                          <p:attrName>ppt_h</p:attrName>
                                        </p:attrNameLst>
                                      </p:cBhvr>
                                      <p:tavLst>
                                        <p:tav tm="0">
                                          <p:val>
                                            <p:strVal val="#ppt_h"/>
                                          </p:val>
                                        </p:tav>
                                        <p:tav tm="100000">
                                          <p:val>
                                            <p:strVal val="#ppt_h"/>
                                          </p:val>
                                        </p:tav>
                                      </p:tavLst>
                                    </p:anim>
                                    <p:anim calcmode="lin" valueType="num">
                                      <p:cBhvr>
                                        <p:cTn id="132" dur="500" decel="50000" fill="hold">
                                          <p:stCondLst>
                                            <p:cond delay="0"/>
                                          </p:stCondLst>
                                        </p:cTn>
                                        <p:tgtEl>
                                          <p:spTgt spid="3">
                                            <p:txEl>
                                              <p:pRg st="12" end="12"/>
                                            </p:txEl>
                                          </p:spTgt>
                                        </p:tgtEl>
                                        <p:attrNameLst>
                                          <p:attrName>ppt_x</p:attrName>
                                        </p:attrNameLst>
                                      </p:cBhvr>
                                      <p:tavLst>
                                        <p:tav tm="0">
                                          <p:val>
                                            <p:strVal val="#ppt_x+.4"/>
                                          </p:val>
                                        </p:tav>
                                        <p:tav tm="100000">
                                          <p:val>
                                            <p:strVal val="#ppt_x"/>
                                          </p:val>
                                        </p:tav>
                                      </p:tavLst>
                                    </p:anim>
                                    <p:anim calcmode="lin" valueType="num">
                                      <p:cBhvr>
                                        <p:cTn id="133" dur="500" decel="50000" fill="hold">
                                          <p:stCondLst>
                                            <p:cond delay="0"/>
                                          </p:stCondLst>
                                        </p:cTn>
                                        <p:tgtEl>
                                          <p:spTgt spid="3">
                                            <p:txEl>
                                              <p:pRg st="12" end="12"/>
                                            </p:txEl>
                                          </p:spTgt>
                                        </p:tgtEl>
                                        <p:attrNameLst>
                                          <p:attrName>ppt_y</p:attrName>
                                        </p:attrNameLst>
                                      </p:cBhvr>
                                      <p:tavLst>
                                        <p:tav tm="0">
                                          <p:val>
                                            <p:strVal val="#ppt_y-.2"/>
                                          </p:val>
                                        </p:tav>
                                        <p:tav tm="100000">
                                          <p:val>
                                            <p:strVal val="#ppt_y+.1"/>
                                          </p:val>
                                        </p:tav>
                                      </p:tavLst>
                                    </p:anim>
                                    <p:anim calcmode="lin" valueType="num">
                                      <p:cBhvr>
                                        <p:cTn id="134" dur="500" accel="50000" fill="hold">
                                          <p:stCondLst>
                                            <p:cond delay="500"/>
                                          </p:stCondLst>
                                        </p:cTn>
                                        <p:tgtEl>
                                          <p:spTgt spid="3">
                                            <p:txEl>
                                              <p:pRg st="12" end="12"/>
                                            </p:txEl>
                                          </p:spTgt>
                                        </p:tgtEl>
                                        <p:attrNameLst>
                                          <p:attrName>ppt_y</p:attrName>
                                        </p:attrNameLst>
                                      </p:cBhvr>
                                      <p:tavLst>
                                        <p:tav tm="0">
                                          <p:val>
                                            <p:strVal val="#ppt_y+.1"/>
                                          </p:val>
                                        </p:tav>
                                        <p:tav tm="100000">
                                          <p:val>
                                            <p:strVal val="#ppt_y"/>
                                          </p:val>
                                        </p:tav>
                                      </p:tavLst>
                                    </p:anim>
                                    <p:animEffect transition="in" filter="fade">
                                      <p:cBhvr>
                                        <p:cTn id="135" dur="1000" decel="50000">
                                          <p:stCondLst>
                                            <p:cond delay="0"/>
                                          </p:stCondLst>
                                        </p:cTn>
                                        <p:tgtEl>
                                          <p:spTgt spid="3">
                                            <p:txEl>
                                              <p:pRg st="12" end="12"/>
                                            </p:txEl>
                                          </p:spTgt>
                                        </p:tgtEl>
                                      </p:cBhvr>
                                    </p:animEffect>
                                  </p:childTnLst>
                                </p:cTn>
                              </p:par>
                              <p:par>
                                <p:cTn id="136" presetID="25" presetClass="entr" presetSubtype="0" fill="hold" nodeType="withEffect">
                                  <p:stCondLst>
                                    <p:cond delay="0"/>
                                  </p:stCondLst>
                                  <p:childTnLst>
                                    <p:set>
                                      <p:cBhvr>
                                        <p:cTn id="137" dur="1" fill="hold">
                                          <p:stCondLst>
                                            <p:cond delay="0"/>
                                          </p:stCondLst>
                                        </p:cTn>
                                        <p:tgtEl>
                                          <p:spTgt spid="3">
                                            <p:txEl>
                                              <p:pRg st="13" end="13"/>
                                            </p:txEl>
                                          </p:spTgt>
                                        </p:tgtEl>
                                        <p:attrNameLst>
                                          <p:attrName>style.visibility</p:attrName>
                                        </p:attrNameLst>
                                      </p:cBhvr>
                                      <p:to>
                                        <p:strVal val="visible"/>
                                      </p:to>
                                    </p:set>
                                    <p:anim calcmode="lin" valueType="num">
                                      <p:cBhvr>
                                        <p:cTn id="138" dur="500" decel="50000" fill="hold">
                                          <p:stCondLst>
                                            <p:cond delay="0"/>
                                          </p:stCondLst>
                                        </p:cTn>
                                        <p:tgtEl>
                                          <p:spTgt spid="3">
                                            <p:txEl>
                                              <p:pRg st="13" end="13"/>
                                            </p:txEl>
                                          </p:spTgt>
                                        </p:tgtEl>
                                        <p:attrNameLst>
                                          <p:attrName>style.rotation</p:attrName>
                                        </p:attrNameLst>
                                      </p:cBhvr>
                                      <p:tavLst>
                                        <p:tav tm="0">
                                          <p:val>
                                            <p:fltVal val="-90"/>
                                          </p:val>
                                        </p:tav>
                                        <p:tav tm="100000">
                                          <p:val>
                                            <p:fltVal val="0"/>
                                          </p:val>
                                        </p:tav>
                                      </p:tavLst>
                                    </p:anim>
                                    <p:anim calcmode="lin" valueType="num">
                                      <p:cBhvr>
                                        <p:cTn id="139" dur="500" decel="50000" fill="hold">
                                          <p:stCondLst>
                                            <p:cond delay="0"/>
                                          </p:stCondLst>
                                        </p:cTn>
                                        <p:tgtEl>
                                          <p:spTgt spid="3">
                                            <p:txEl>
                                              <p:pRg st="13" end="13"/>
                                            </p:txEl>
                                          </p:spTgt>
                                        </p:tgtEl>
                                        <p:attrNameLst>
                                          <p:attrName>ppt_w</p:attrName>
                                        </p:attrNameLst>
                                      </p:cBhvr>
                                      <p:tavLst>
                                        <p:tav tm="0">
                                          <p:val>
                                            <p:strVal val="#ppt_w"/>
                                          </p:val>
                                        </p:tav>
                                        <p:tav tm="100000">
                                          <p:val>
                                            <p:strVal val="#ppt_w*.05"/>
                                          </p:val>
                                        </p:tav>
                                      </p:tavLst>
                                    </p:anim>
                                    <p:anim calcmode="lin" valueType="num">
                                      <p:cBhvr>
                                        <p:cTn id="140" dur="500" accel="50000" fill="hold">
                                          <p:stCondLst>
                                            <p:cond delay="500"/>
                                          </p:stCondLst>
                                        </p:cTn>
                                        <p:tgtEl>
                                          <p:spTgt spid="3">
                                            <p:txEl>
                                              <p:pRg st="13" end="13"/>
                                            </p:txEl>
                                          </p:spTgt>
                                        </p:tgtEl>
                                        <p:attrNameLst>
                                          <p:attrName>ppt_w</p:attrName>
                                        </p:attrNameLst>
                                      </p:cBhvr>
                                      <p:tavLst>
                                        <p:tav tm="0">
                                          <p:val>
                                            <p:strVal val="#ppt_w*.05"/>
                                          </p:val>
                                        </p:tav>
                                        <p:tav tm="100000">
                                          <p:val>
                                            <p:strVal val="#ppt_w"/>
                                          </p:val>
                                        </p:tav>
                                      </p:tavLst>
                                    </p:anim>
                                    <p:anim calcmode="lin" valueType="num">
                                      <p:cBhvr>
                                        <p:cTn id="141" dur="1000" fill="hold"/>
                                        <p:tgtEl>
                                          <p:spTgt spid="3">
                                            <p:txEl>
                                              <p:pRg st="13" end="13"/>
                                            </p:txEl>
                                          </p:spTgt>
                                        </p:tgtEl>
                                        <p:attrNameLst>
                                          <p:attrName>ppt_h</p:attrName>
                                        </p:attrNameLst>
                                      </p:cBhvr>
                                      <p:tavLst>
                                        <p:tav tm="0">
                                          <p:val>
                                            <p:strVal val="#ppt_h"/>
                                          </p:val>
                                        </p:tav>
                                        <p:tav tm="100000">
                                          <p:val>
                                            <p:strVal val="#ppt_h"/>
                                          </p:val>
                                        </p:tav>
                                      </p:tavLst>
                                    </p:anim>
                                    <p:anim calcmode="lin" valueType="num">
                                      <p:cBhvr>
                                        <p:cTn id="142" dur="500" decel="50000" fill="hold">
                                          <p:stCondLst>
                                            <p:cond delay="0"/>
                                          </p:stCondLst>
                                        </p:cTn>
                                        <p:tgtEl>
                                          <p:spTgt spid="3">
                                            <p:txEl>
                                              <p:pRg st="13" end="13"/>
                                            </p:txEl>
                                          </p:spTgt>
                                        </p:tgtEl>
                                        <p:attrNameLst>
                                          <p:attrName>ppt_x</p:attrName>
                                        </p:attrNameLst>
                                      </p:cBhvr>
                                      <p:tavLst>
                                        <p:tav tm="0">
                                          <p:val>
                                            <p:strVal val="#ppt_x+.4"/>
                                          </p:val>
                                        </p:tav>
                                        <p:tav tm="100000">
                                          <p:val>
                                            <p:strVal val="#ppt_x"/>
                                          </p:val>
                                        </p:tav>
                                      </p:tavLst>
                                    </p:anim>
                                    <p:anim calcmode="lin" valueType="num">
                                      <p:cBhvr>
                                        <p:cTn id="143" dur="500" decel="50000" fill="hold">
                                          <p:stCondLst>
                                            <p:cond delay="0"/>
                                          </p:stCondLst>
                                        </p:cTn>
                                        <p:tgtEl>
                                          <p:spTgt spid="3">
                                            <p:txEl>
                                              <p:pRg st="13" end="13"/>
                                            </p:txEl>
                                          </p:spTgt>
                                        </p:tgtEl>
                                        <p:attrNameLst>
                                          <p:attrName>ppt_y</p:attrName>
                                        </p:attrNameLst>
                                      </p:cBhvr>
                                      <p:tavLst>
                                        <p:tav tm="0">
                                          <p:val>
                                            <p:strVal val="#ppt_y-.2"/>
                                          </p:val>
                                        </p:tav>
                                        <p:tav tm="100000">
                                          <p:val>
                                            <p:strVal val="#ppt_y+.1"/>
                                          </p:val>
                                        </p:tav>
                                      </p:tavLst>
                                    </p:anim>
                                    <p:anim calcmode="lin" valueType="num">
                                      <p:cBhvr>
                                        <p:cTn id="144" dur="500" accel="50000" fill="hold">
                                          <p:stCondLst>
                                            <p:cond delay="500"/>
                                          </p:stCondLst>
                                        </p:cTn>
                                        <p:tgtEl>
                                          <p:spTgt spid="3">
                                            <p:txEl>
                                              <p:pRg st="13" end="13"/>
                                            </p:txEl>
                                          </p:spTgt>
                                        </p:tgtEl>
                                        <p:attrNameLst>
                                          <p:attrName>ppt_y</p:attrName>
                                        </p:attrNameLst>
                                      </p:cBhvr>
                                      <p:tavLst>
                                        <p:tav tm="0">
                                          <p:val>
                                            <p:strVal val="#ppt_y+.1"/>
                                          </p:val>
                                        </p:tav>
                                        <p:tav tm="100000">
                                          <p:val>
                                            <p:strVal val="#ppt_y"/>
                                          </p:val>
                                        </p:tav>
                                      </p:tavLst>
                                    </p:anim>
                                    <p:animEffect transition="in" filter="fade">
                                      <p:cBhvr>
                                        <p:cTn id="145" dur="1000" decel="50000">
                                          <p:stCondLst>
                                            <p:cond delay="0"/>
                                          </p:stCondLst>
                                        </p:cTn>
                                        <p:tgtEl>
                                          <p:spTgt spid="3">
                                            <p:txEl>
                                              <p:pRg st="13" end="13"/>
                                            </p:txEl>
                                          </p:spTgt>
                                        </p:tgtEl>
                                      </p:cBhvr>
                                    </p:animEffect>
                                  </p:childTnLst>
                                </p:cTn>
                              </p:par>
                            </p:childTnLst>
                          </p:cTn>
                        </p:par>
                      </p:childTnLst>
                    </p:cTn>
                  </p:par>
                  <p:par>
                    <p:cTn id="146" fill="hold">
                      <p:stCondLst>
                        <p:cond delay="indefinite"/>
                      </p:stCondLst>
                      <p:childTnLst>
                        <p:par>
                          <p:cTn id="147" fill="hold">
                            <p:stCondLst>
                              <p:cond delay="0"/>
                            </p:stCondLst>
                            <p:childTnLst>
                              <p:par>
                                <p:cTn id="148" presetID="23" presetClass="entr" presetSubtype="16" fill="hold" nodeType="clickEffect">
                                  <p:stCondLst>
                                    <p:cond delay="0"/>
                                  </p:stCondLst>
                                  <p:childTnLst>
                                    <p:set>
                                      <p:cBhvr>
                                        <p:cTn id="149" dur="1" fill="hold">
                                          <p:stCondLst>
                                            <p:cond delay="0"/>
                                          </p:stCondLst>
                                        </p:cTn>
                                        <p:tgtEl>
                                          <p:spTgt spid="7180"/>
                                        </p:tgtEl>
                                        <p:attrNameLst>
                                          <p:attrName>style.visibility</p:attrName>
                                        </p:attrNameLst>
                                      </p:cBhvr>
                                      <p:to>
                                        <p:strVal val="visible"/>
                                      </p:to>
                                    </p:set>
                                    <p:anim calcmode="lin" valueType="num">
                                      <p:cBhvr>
                                        <p:cTn id="150" dur="500" fill="hold"/>
                                        <p:tgtEl>
                                          <p:spTgt spid="7180"/>
                                        </p:tgtEl>
                                        <p:attrNameLst>
                                          <p:attrName>ppt_w</p:attrName>
                                        </p:attrNameLst>
                                      </p:cBhvr>
                                      <p:tavLst>
                                        <p:tav tm="0">
                                          <p:val>
                                            <p:fltVal val="0"/>
                                          </p:val>
                                        </p:tav>
                                        <p:tav tm="100000">
                                          <p:val>
                                            <p:strVal val="#ppt_w"/>
                                          </p:val>
                                        </p:tav>
                                      </p:tavLst>
                                    </p:anim>
                                    <p:anim calcmode="lin" valueType="num">
                                      <p:cBhvr>
                                        <p:cTn id="151" dur="500" fill="hold"/>
                                        <p:tgtEl>
                                          <p:spTgt spid="718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424</TotalTime>
  <Words>686</Words>
  <Application>Microsoft Office PowerPoint</Application>
  <PresentationFormat>On-screen Show (4:3)</PresentationFormat>
  <Paragraphs>104</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What Attracts People to Saipan?</vt:lpstr>
      <vt:lpstr>What attracts tourists, contract workers and investors to visit, settle or immigrate on Saipan? </vt:lpstr>
      <vt:lpstr>Methods that were used:</vt:lpstr>
      <vt:lpstr>Survey  We did Surveymonkey in our own time, I got 23 responds.</vt:lpstr>
      <vt:lpstr>Continuation….</vt:lpstr>
      <vt:lpstr>Letter to Expert - sent off</vt:lpstr>
      <vt:lpstr>Interviewed/ Questionaires  to Experts</vt:lpstr>
      <vt:lpstr>Literature Review</vt:lpstr>
      <vt:lpstr>Findings What attracts tourists, contract workers, and investors to visit, settle or immigrate on Saipan?</vt:lpstr>
      <vt:lpstr>Pros &amp; Cons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Attract People in Saipan</dc:title>
  <dc:creator>Internet User</dc:creator>
  <cp:lastModifiedBy>Mila</cp:lastModifiedBy>
  <cp:revision>45</cp:revision>
  <dcterms:created xsi:type="dcterms:W3CDTF">2015-05-05T04:50:11Z</dcterms:created>
  <dcterms:modified xsi:type="dcterms:W3CDTF">2015-05-08T01:21:50Z</dcterms:modified>
</cp:coreProperties>
</file>