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Montserrat"/>
      <p:regular r:id="rId29"/>
      <p:bold r:id="rId30"/>
      <p:italic r:id="rId31"/>
      <p:boldItalic r:id="rId32"/>
    </p:embeddedFont>
    <p:embeddedFont>
      <p:font typeface="La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italic.fntdata"/><Relationship Id="rId30" Type="http://schemas.openxmlformats.org/officeDocument/2006/relationships/font" Target="fonts/Montserrat-bold.fntdata"/><Relationship Id="rId11" Type="http://schemas.openxmlformats.org/officeDocument/2006/relationships/slide" Target="slides/slide7.xml"/><Relationship Id="rId33" Type="http://schemas.openxmlformats.org/officeDocument/2006/relationships/font" Target="fonts/Lato-regular.fntdata"/><Relationship Id="rId10" Type="http://schemas.openxmlformats.org/officeDocument/2006/relationships/slide" Target="slides/slide6.xml"/><Relationship Id="rId32" Type="http://schemas.openxmlformats.org/officeDocument/2006/relationships/font" Target="fonts/Montserrat-boldItalic.fntdata"/><Relationship Id="rId13" Type="http://schemas.openxmlformats.org/officeDocument/2006/relationships/slide" Target="slides/slide9.xml"/><Relationship Id="rId35" Type="http://schemas.openxmlformats.org/officeDocument/2006/relationships/font" Target="fonts/Lato-italic.fntdata"/><Relationship Id="rId12" Type="http://schemas.openxmlformats.org/officeDocument/2006/relationships/slide" Target="slides/slide8.xml"/><Relationship Id="rId34" Type="http://schemas.openxmlformats.org/officeDocument/2006/relationships/font" Target="fonts/Lato-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La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1800"/>
              </a:spcAft>
              <a:buNone/>
            </a:pPr>
            <a:r>
              <a:t/>
            </a:r>
            <a:endParaRPr b="1" sz="18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Shape 125"/>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Shape 126"/>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Autism: Life After High School</a:t>
            </a:r>
            <a:endParaRPr/>
          </a:p>
        </p:txBody>
      </p:sp>
      <p:sp>
        <p:nvSpPr>
          <p:cNvPr id="135" name="Shape 135"/>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Shai Calvo</a:t>
            </a:r>
            <a:endParaRPr/>
          </a:p>
          <a:p>
            <a:pPr indent="0" lvl="0" marL="0">
              <a:spcBef>
                <a:spcPts val="0"/>
              </a:spcBef>
              <a:spcAft>
                <a:spcPts val="0"/>
              </a:spcAft>
              <a:buNone/>
            </a:pPr>
            <a:r>
              <a:rPr lang="en"/>
              <a:t>EN202-02</a:t>
            </a:r>
            <a:endParaRPr/>
          </a:p>
          <a:p>
            <a:pPr indent="0" lvl="0" marL="0">
              <a:spcBef>
                <a:spcPts val="0"/>
              </a:spcBef>
              <a:spcAft>
                <a:spcPts val="0"/>
              </a:spcAft>
              <a:buNone/>
            </a:pPr>
            <a:r>
              <a:rPr lang="en"/>
              <a:t>Research Proposal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idx="1" type="body"/>
          </p:nvPr>
        </p:nvSpPr>
        <p:spPr>
          <a:xfrm>
            <a:off x="1282700" y="48225"/>
            <a:ext cx="7038900" cy="50514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b="1" lang="en" sz="1100">
                <a:latin typeface="Times New Roman"/>
                <a:ea typeface="Times New Roman"/>
                <a:cs typeface="Times New Roman"/>
                <a:sym typeface="Times New Roman"/>
              </a:rPr>
              <a:t>Northern Marianas Protection and Advocacy Systems, Inc.</a:t>
            </a:r>
            <a:r>
              <a:rPr lang="en" sz="1100">
                <a:latin typeface="Times New Roman"/>
                <a:ea typeface="Times New Roman"/>
                <a:cs typeface="Times New Roman"/>
                <a:sym typeface="Times New Roman"/>
              </a:rPr>
              <a:t> is a local agency that provides information, referral and/or technical assistance to individuals with disabilities, attorneys, government agencies, service providers, and other advocacy groups in helping protect the human, civil, and legal rights of individuals with disabilities.  This agency is a local invite for direct client support and service representative on investigations, negotiating, and/or mediating problems presented by individuals with disabilities who are eligible for P&amp;A and CAP services.  This group of advocates can provide education and training for staff, government boards, advisory councils, volunteers, service delivery professionals, constituency groups, and other members of the community.  If needed, the will provide legal counsel and litigation services to persons or groups who are eligible for services.  One key member of CNMI’s disabilities organization that will be helpful if needed in an IEP Team meeting with regards to the Transition Planning and implementation process.</a:t>
            </a:r>
            <a:endParaRPr sz="1100">
              <a:latin typeface="Times New Roman"/>
              <a:ea typeface="Times New Roman"/>
              <a:cs typeface="Times New Roman"/>
              <a:sym typeface="Times New Roman"/>
            </a:endParaRPr>
          </a:p>
          <a:p>
            <a:pPr indent="457200" lvl="0" marL="0" rtl="0" algn="just">
              <a:lnSpc>
                <a:spcPct val="200000"/>
              </a:lnSpc>
              <a:spcBef>
                <a:spcPts val="0"/>
              </a:spcBef>
              <a:spcAft>
                <a:spcPts val="0"/>
              </a:spcAft>
              <a:buNone/>
            </a:pPr>
            <a:r>
              <a:rPr b="1" lang="en" sz="1100">
                <a:latin typeface="Times New Roman"/>
                <a:ea typeface="Times New Roman"/>
                <a:cs typeface="Times New Roman"/>
                <a:sym typeface="Times New Roman"/>
              </a:rPr>
              <a:t>The C.N.M.I Council on Developmental Disabilities</a:t>
            </a:r>
            <a:r>
              <a:rPr lang="en" sz="1100">
                <a:latin typeface="Times New Roman"/>
                <a:ea typeface="Times New Roman"/>
                <a:cs typeface="Times New Roman"/>
                <a:sym typeface="Times New Roman"/>
              </a:rPr>
              <a:t> is another explored finding that can be a contributing service provider with an invite to support an individual student with a disability supports with developmental needs in achieving independence, productivity, integration and equal inclusion in the community. DD Council is currently conducting a community survey for its State Improvement Plan: Self-Advocates/Family Member(s) input for action plan 2017 to 2021.  This survey will provide feedback in helping develop priorities for improving services in the CNMI for the next five (5) years.</a:t>
            </a:r>
            <a:endParaRPr sz="1100">
              <a:latin typeface="Times New Roman"/>
              <a:ea typeface="Times New Roman"/>
              <a:cs typeface="Times New Roman"/>
              <a:sym typeface="Times New Roman"/>
            </a:endParaRPr>
          </a:p>
          <a:p>
            <a:pPr indent="0" lvl="0" marL="0" rtl="0" algn="just">
              <a:spcBef>
                <a:spcPts val="0"/>
              </a:spcBef>
              <a:spcAft>
                <a:spcPts val="1600"/>
              </a:spcAft>
              <a:buNone/>
            </a:pPr>
            <a:r>
              <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idx="1" type="body"/>
          </p:nvPr>
        </p:nvSpPr>
        <p:spPr>
          <a:xfrm>
            <a:off x="1276375" y="216575"/>
            <a:ext cx="7038900" cy="4772700"/>
          </a:xfrm>
          <a:prstGeom prst="rect">
            <a:avLst/>
          </a:prstGeom>
        </p:spPr>
        <p:txBody>
          <a:bodyPr anchorCtr="0" anchor="ctr" bIns="91425" lIns="91425" spcFirstLastPara="1" rIns="91425" wrap="square" tIns="91425">
            <a:noAutofit/>
          </a:bodyPr>
          <a:lstStyle/>
          <a:p>
            <a:pPr indent="0" lvl="0" marL="0" rtl="0" algn="ctr">
              <a:lnSpc>
                <a:spcPct val="200000"/>
              </a:lnSpc>
              <a:spcBef>
                <a:spcPts val="0"/>
              </a:spcBef>
              <a:spcAft>
                <a:spcPts val="0"/>
              </a:spcAft>
              <a:buNone/>
            </a:pPr>
            <a:r>
              <a:rPr b="1" lang="en" sz="2400">
                <a:latin typeface="Calibri"/>
                <a:ea typeface="Calibri"/>
                <a:cs typeface="Calibri"/>
                <a:sym typeface="Calibri"/>
              </a:rPr>
              <a:t>Analysis</a:t>
            </a:r>
            <a:endParaRPr b="1" sz="2400">
              <a:latin typeface="Calibri"/>
              <a:ea typeface="Calibri"/>
              <a:cs typeface="Calibri"/>
              <a:sym typeface="Calibri"/>
            </a:endParaRPr>
          </a:p>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What is the best way to guide students into life after high school?  Educators are faced with these challenging questions everyday.  Students with disabilities need support from their IEP team during the middle school and high school to succeed after high school.  Teachers need to understand that they play a vital role in the participation and implementation success of the transition and career planning process. </a:t>
            </a:r>
            <a:endParaRPr sz="1200">
              <a:latin typeface="Times New Roman"/>
              <a:ea typeface="Times New Roman"/>
              <a:cs typeface="Times New Roman"/>
              <a:sym typeface="Times New Roman"/>
            </a:endParaRPr>
          </a:p>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The following is testimonial data from people being surveyed that will help identify similarities and differences in experiences, to compare and contrast statements as evidence to support finding options and a healthy argument in debate of </a:t>
            </a:r>
            <a:r>
              <a:rPr i="1" lang="en" sz="1200">
                <a:latin typeface="Times New Roman"/>
                <a:ea typeface="Times New Roman"/>
                <a:cs typeface="Times New Roman"/>
                <a:sym typeface="Times New Roman"/>
              </a:rPr>
              <a:t>what are best practices for transitioning and planning?</a:t>
            </a:r>
            <a:r>
              <a:rPr lang="en" sz="1200">
                <a:latin typeface="Times New Roman"/>
                <a:ea typeface="Times New Roman"/>
                <a:cs typeface="Times New Roman"/>
                <a:sym typeface="Times New Roman"/>
              </a:rPr>
              <a:t> </a:t>
            </a:r>
            <a:r>
              <a:rPr i="1" lang="en" sz="1200">
                <a:latin typeface="Times New Roman"/>
                <a:ea typeface="Times New Roman"/>
                <a:cs typeface="Times New Roman"/>
                <a:sym typeface="Times New Roman"/>
              </a:rPr>
              <a:t>What may be the root causes &amp; effects in the Transition Planning process? Pros or cons to consider with personal opinions to consider when making changes or planned improvements?  </a:t>
            </a:r>
            <a:endParaRPr i="1"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1297500" y="393750"/>
            <a:ext cx="7038900" cy="914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Special Education or Professionals</a:t>
            </a:r>
            <a:endParaRPr/>
          </a:p>
        </p:txBody>
      </p:sp>
      <p:sp>
        <p:nvSpPr>
          <p:cNvPr id="195" name="Shape 19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We have knowledgeable experiences of 1, 3, 10, to 16 years in the field of Advanced Special Ed, Special Education in Primary and Secondary grades, and Classroom and Special Ed teacher point of views.  The ability to provide students with a good education in transition out of high school/college included these statements: Yes, I believe I did my best. We worked on understanding money, how to tell time, basic mathematics, and learning how to advocate for themselves. About 100% of the teachers worked with students of disability.  Fifty percent stated able to succeed in high school/college, 25% disagree, 25% neutral of student successes.   Do you as Special Education teacher, help manage them to successfully finish their education?  100% yes! Do you think that a program should be provided for people with disabilities after they graduate out of high school? 100% yes!</a:t>
            </a:r>
            <a:endParaRPr sz="1200">
              <a:latin typeface="Times New Roman"/>
              <a:ea typeface="Times New Roman"/>
              <a:cs typeface="Times New Roman"/>
              <a:sym typeface="Times New Roman"/>
            </a:endParaRPr>
          </a:p>
          <a:p>
            <a:pPr indent="457200" lvl="0" marL="0" rtl="0">
              <a:lnSpc>
                <a:spcPct val="200000"/>
              </a:lnSpc>
              <a:spcBef>
                <a:spcPts val="0"/>
              </a:spcBef>
              <a:spcAft>
                <a:spcPts val="0"/>
              </a:spcAft>
              <a:buNone/>
            </a:pPr>
            <a:r>
              <a:t/>
            </a:r>
            <a:endParaRPr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idx="1" type="body"/>
          </p:nvPr>
        </p:nvSpPr>
        <p:spPr>
          <a:xfrm>
            <a:off x="1297500" y="67375"/>
            <a:ext cx="7038900" cy="49290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lang="en" sz="1100">
                <a:latin typeface="Times New Roman"/>
                <a:ea typeface="Times New Roman"/>
                <a:cs typeface="Times New Roman"/>
                <a:sym typeface="Times New Roman"/>
              </a:rPr>
              <a:t>My first year I had a student with Autism Spectrum Disorder and I felt that I didn't have enough time with him to focus on transition skills. There is currently only one type of diploma that PSS offers and once a student has completed the required amount of credits to graduate, then we have to let the student graduate. If there were a modified diploma or an alternate certificate, I feel like I would have had more time to really focus on the life skills the student needed to be successful in the community. Last school year and this school year, I taught a class called Transition Advocacy to my students. This year I focused on seniors and juniors. In this course, we focus on the skills needed for postsecondary options as well as advocacy skills like understanding special education and the laws that protect individuals with disabilities. I think this definitely prepared them for college or a job because they had to do research on colleges and learn how to write business letters to advocate for their needs. In terms of my students with more severe cognitive disabilities, I am able to focus on skills such as traffic signs, car parts, and important contact information during pull out sessions on Fridays;  I mainly work with 7th-9th grade students. So I believe this question does not apply to me;  At the Elementary School we did have students with AUTISM that needed Specially Designed Instructions, Accommodations, and Modifications to accomplish academic success in learning, self-care needs, coping skills - entering a new unknown environment, or change in routine.  All worked with a student with a disability.  Fifty percent stated able to succeed in high school/college, 25% disagree, 25% neutral of student successes.  </a:t>
            </a:r>
            <a:endParaRPr sz="1100">
              <a:latin typeface="Times New Roman"/>
              <a:ea typeface="Times New Roman"/>
              <a:cs typeface="Times New Roman"/>
              <a:sym typeface="Times New Roman"/>
            </a:endParaRPr>
          </a:p>
          <a:p>
            <a:pPr indent="0" lvl="0" marL="0" rtl="0" algn="just">
              <a:spcBef>
                <a:spcPts val="0"/>
              </a:spcBef>
              <a:spcAft>
                <a:spcPts val="1600"/>
              </a:spcAft>
              <a:buNone/>
            </a:pPr>
            <a:r>
              <a:t/>
            </a:r>
            <a:endParaRPr sz="1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Shape 205"/>
          <p:cNvSpPr txBox="1"/>
          <p:nvPr>
            <p:ph idx="1" type="body"/>
          </p:nvPr>
        </p:nvSpPr>
        <p:spPr>
          <a:xfrm>
            <a:off x="1282725" y="52575"/>
            <a:ext cx="7038900" cy="4965900"/>
          </a:xfrm>
          <a:prstGeom prst="rect">
            <a:avLst/>
          </a:prstGeom>
        </p:spPr>
        <p:txBody>
          <a:bodyPr anchorCtr="0" anchor="ctr" bIns="91425" lIns="91425" spcFirstLastPara="1" rIns="91425" wrap="square" tIns="91425">
            <a:noAutofit/>
          </a:bodyPr>
          <a:lstStyle/>
          <a:p>
            <a:pPr indent="457200" lvl="0" marL="0" rtl="0">
              <a:lnSpc>
                <a:spcPct val="200000"/>
              </a:lnSpc>
              <a:spcBef>
                <a:spcPts val="0"/>
              </a:spcBef>
              <a:spcAft>
                <a:spcPts val="0"/>
              </a:spcAft>
              <a:buNone/>
            </a:pPr>
            <a:r>
              <a:rPr i="1" lang="en" sz="1200">
                <a:latin typeface="Times New Roman"/>
                <a:ea typeface="Times New Roman"/>
                <a:cs typeface="Times New Roman"/>
                <a:sym typeface="Times New Roman"/>
              </a:rPr>
              <a:t>What were the challenges of working with a student with disability?  </a:t>
            </a:r>
            <a:r>
              <a:rPr lang="en" sz="1200">
                <a:latin typeface="Times New Roman"/>
                <a:ea typeface="Times New Roman"/>
                <a:cs typeface="Times New Roman"/>
                <a:sym typeface="Times New Roman"/>
              </a:rPr>
              <a:t>Comments included: Finding their motivation and keeping their attention;  I wouldn't say I had challenges working with the students in particular, but some challenges I had to overcome are finding good resources for my students (worksheets, materials, etc) and scheduling with teachers to work on these skills;  Not enough support from family; Challenges may include exploring his/her personality, characteristics in what makes the child smile, laugh, sadness, cry, or temperament. Once you've identified these qualities, then practice instructional techniques, strategies, and personal skills in caring, teaching, and learning. Understanding the unique learning styles of children with ASD, creating meaningful and individualized schedules to meet a child's learning needs. Exploring behavioral intervention strategies and techniques to apply when confronted with a child's behavior and problem solving approaches to reduce behavioral difficulties.</a:t>
            </a:r>
            <a:endParaRPr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idx="1" type="body"/>
          </p:nvPr>
        </p:nvSpPr>
        <p:spPr>
          <a:xfrm>
            <a:off x="1297500" y="1116150"/>
            <a:ext cx="7038900" cy="29112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i="1" lang="en" sz="1200">
                <a:latin typeface="Times New Roman"/>
                <a:ea typeface="Times New Roman"/>
                <a:cs typeface="Times New Roman"/>
                <a:sym typeface="Times New Roman"/>
              </a:rPr>
              <a:t>How do you guarantee that students are receiving the right type of support system? </a:t>
            </a:r>
            <a:r>
              <a:rPr lang="en" sz="1200">
                <a:latin typeface="Times New Roman"/>
                <a:ea typeface="Times New Roman"/>
                <a:cs typeface="Times New Roman"/>
                <a:sym typeface="Times New Roman"/>
              </a:rPr>
              <a:t>Continuous conversations with the student's service providers;  I look at the IEP and the input from parents and staff; I also consult with related service providers; You can't really guarantee that a student will be successful with planned task or activity, you will need to do a "Trial Task" analysis to determine continuation, or if it doesn't work for the child, then provide another way of introducing a learning skill. Differentiating activities with a variety of learning styles and techniques to find what works best for this individual child, granting progress and a successful learning outcome.  </a:t>
            </a:r>
            <a:r>
              <a:rPr i="1" lang="en" sz="1200">
                <a:latin typeface="Times New Roman"/>
                <a:ea typeface="Times New Roman"/>
                <a:cs typeface="Times New Roman"/>
                <a:sym typeface="Times New Roman"/>
              </a:rPr>
              <a:t>Do you as Special Education teacher, help manage them to successfully finish their education?</a:t>
            </a:r>
            <a:r>
              <a:rPr lang="en" sz="1200">
                <a:latin typeface="Times New Roman"/>
                <a:ea typeface="Times New Roman"/>
                <a:cs typeface="Times New Roman"/>
                <a:sym typeface="Times New Roman"/>
              </a:rPr>
              <a:t>  100% yes! </a:t>
            </a:r>
            <a:r>
              <a:rPr i="1" lang="en" sz="1200">
                <a:latin typeface="Times New Roman"/>
                <a:ea typeface="Times New Roman"/>
                <a:cs typeface="Times New Roman"/>
                <a:sym typeface="Times New Roman"/>
              </a:rPr>
              <a:t>Do you think that a program should be provided for people with disabilities after they graduate out of high school? </a:t>
            </a:r>
            <a:r>
              <a:rPr lang="en" sz="1200">
                <a:latin typeface="Times New Roman"/>
                <a:ea typeface="Times New Roman"/>
                <a:cs typeface="Times New Roman"/>
                <a:sym typeface="Times New Roman"/>
              </a:rPr>
              <a:t>100% yes!  </a:t>
            </a:r>
            <a:endParaRPr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idx="1" type="body"/>
          </p:nvPr>
        </p:nvSpPr>
        <p:spPr>
          <a:xfrm>
            <a:off x="1297500" y="45200"/>
            <a:ext cx="7038900" cy="50619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i="1" lang="en" sz="1100">
                <a:latin typeface="Times New Roman"/>
                <a:ea typeface="Times New Roman"/>
                <a:cs typeface="Times New Roman"/>
                <a:sym typeface="Times New Roman"/>
              </a:rPr>
              <a:t>What type of programs would you consider for disability students after they transition from high school into the real world?  </a:t>
            </a:r>
            <a:r>
              <a:rPr lang="en" sz="1100">
                <a:latin typeface="Times New Roman"/>
                <a:ea typeface="Times New Roman"/>
                <a:cs typeface="Times New Roman"/>
                <a:sym typeface="Times New Roman"/>
              </a:rPr>
              <a:t>There are programs already in place on Saipan that aide with transition- OVR, CGC, CLI. These agencies have made contact with my students upon their visit to Rota;  Saipan definitely offers more programs and services and this is the struggle that I find working on Tinian. I always have to advocate a little harder for my students since they aren't aware of the opportunities that are offered for students on Saipan. On Saipan, there is the Center for Living Independently where students are able to learn those life skills. It would be nice for something similar to happen here on Tinian. Although I try my best to assist my students with filling out applications (for scholarships, jobs, colleges, financial aid, food stamps) I'm sure that they soon forget how to fill the out properly. I think it would also be cool to have someone help them with the interview process for jobs. Another program that would benefit individuals with disabilities would be like an internship program with local businesses. This would (1)help IWDs earn experience, (2) help other businesses realize that IWDs can be hired and can help them be successful. I would also like to see a respite care program for the older IWDs -- many families that have IWDs often are low income and have to stay home to care for their family members; High School Transition Opportunities &amp; Options - Apprenticeship, University or Community College Life, Workplace, Community Living.</a:t>
            </a:r>
            <a:endParaRPr sz="1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1297500" y="393750"/>
            <a:ext cx="7038900" cy="914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Parent</a:t>
            </a:r>
            <a:endParaRPr/>
          </a:p>
        </p:txBody>
      </p:sp>
      <p:sp>
        <p:nvSpPr>
          <p:cNvPr id="221" name="Shape 22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 I received to valuable survey inputs that include the following questions and comments as noted:  </a:t>
            </a:r>
            <a:r>
              <a:rPr i="1" lang="en" sz="1200">
                <a:latin typeface="Times New Roman"/>
                <a:ea typeface="Times New Roman"/>
                <a:cs typeface="Times New Roman"/>
                <a:sym typeface="Times New Roman"/>
              </a:rPr>
              <a:t>What is the disability and how long have you known that your child has a disability?  </a:t>
            </a:r>
            <a:r>
              <a:rPr lang="en" sz="1200">
                <a:latin typeface="Times New Roman"/>
                <a:ea typeface="Times New Roman"/>
                <a:cs typeface="Times New Roman"/>
                <a:sym typeface="Times New Roman"/>
              </a:rPr>
              <a:t>The identified disability at age 4 years of age under Autism Spectrum Disorder (ASD or AUT); Unknown as an infant until she started to walk and talk as a toddler as both parents started to notice distinct characteristics in repetitive behaviors and expressive communication abilities;  I learned about my child’s autism ever since she was three years old.  </a:t>
            </a:r>
            <a:r>
              <a:rPr i="1" lang="en" sz="1200">
                <a:latin typeface="Times New Roman"/>
                <a:ea typeface="Times New Roman"/>
                <a:cs typeface="Times New Roman"/>
                <a:sym typeface="Times New Roman"/>
              </a:rPr>
              <a:t>How did you feel when you first found out about your child’s disability?</a:t>
            </a:r>
            <a:endParaRPr i="1"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Shape 226"/>
          <p:cNvSpPr txBox="1"/>
          <p:nvPr>
            <p:ph idx="1" type="body"/>
          </p:nvPr>
        </p:nvSpPr>
        <p:spPr>
          <a:xfrm>
            <a:off x="1297500" y="1078400"/>
            <a:ext cx="7038900" cy="29112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Us as parents felt very concerned and questioning ourselves on the possibilities of: Why us? How could this have happened? What is Autism? We needed a deeper understanding of this Spectrum and be able to relate a variety of characteristics in her repetitive behaviors, amplified senses (sound, smell, taste, touch), interaction within her environment, self-play vs. social interaction with others and playfulness, and expressing her wants, needs, and feelings clearly. Father's feelings &amp; emotions were of acceptance and desire to better understand this disability. Mother's feelings were much more deeply involved, as guilt &amp; self-blame (something I must have done wrong from womb to delivery) first struck her, alongside difficulties with acceptance of this type of condition in knowing your child is different than others, not normal as all parents would want and wish for for a child; Appalled!</a:t>
            </a:r>
            <a:endParaRPr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idx="1" type="body"/>
          </p:nvPr>
        </p:nvSpPr>
        <p:spPr>
          <a:xfrm>
            <a:off x="1304900" y="114925"/>
            <a:ext cx="7038900" cy="4940100"/>
          </a:xfrm>
          <a:prstGeom prst="rect">
            <a:avLst/>
          </a:prstGeom>
        </p:spPr>
        <p:txBody>
          <a:bodyPr anchorCtr="0" anchor="ctr" bIns="91425" lIns="91425" spcFirstLastPara="1" rIns="91425" wrap="square" tIns="91425">
            <a:noAutofit/>
          </a:bodyPr>
          <a:lstStyle/>
          <a:p>
            <a:pPr indent="457200" lvl="0" marL="0" marR="76200" rtl="0">
              <a:lnSpc>
                <a:spcPct val="200000"/>
              </a:lnSpc>
              <a:spcBef>
                <a:spcPts val="600"/>
              </a:spcBef>
              <a:spcAft>
                <a:spcPts val="0"/>
              </a:spcAft>
              <a:buNone/>
            </a:pPr>
            <a:r>
              <a:rPr i="1" lang="en" sz="1200">
                <a:latin typeface="Times New Roman"/>
                <a:ea typeface="Times New Roman"/>
                <a:cs typeface="Times New Roman"/>
                <a:sym typeface="Times New Roman"/>
              </a:rPr>
              <a:t>What services are being provided to your child and on a scale of 1 - 5, how would you rate these services? (1 being 'disappointing' and 5 being 'excellent') </a:t>
            </a:r>
            <a:r>
              <a:rPr lang="en" sz="1200">
                <a:latin typeface="Times New Roman"/>
                <a:ea typeface="Times New Roman"/>
                <a:cs typeface="Times New Roman"/>
                <a:sym typeface="Times New Roman"/>
              </a:rPr>
              <a:t> HeadStart = 5, Elementary = 5, Jr. High = 5, High = 4 (-1 Transition After High School Jobs &amp; Careers); 5.  </a:t>
            </a:r>
            <a:endParaRPr sz="1200">
              <a:latin typeface="Times New Roman"/>
              <a:ea typeface="Times New Roman"/>
              <a:cs typeface="Times New Roman"/>
              <a:sym typeface="Times New Roman"/>
            </a:endParaRPr>
          </a:p>
          <a:p>
            <a:pPr indent="457200" lvl="0" marL="0" marR="76200" rtl="0">
              <a:lnSpc>
                <a:spcPct val="200000"/>
              </a:lnSpc>
              <a:spcBef>
                <a:spcPts val="0"/>
              </a:spcBef>
              <a:spcAft>
                <a:spcPts val="0"/>
              </a:spcAft>
              <a:buNone/>
            </a:pPr>
            <a:r>
              <a:rPr i="1" lang="en" sz="1200">
                <a:latin typeface="Times New Roman"/>
                <a:ea typeface="Times New Roman"/>
                <a:cs typeface="Times New Roman"/>
                <a:sym typeface="Times New Roman"/>
              </a:rPr>
              <a:t>What advice would you give teachers who are working with children with disabilities?  </a:t>
            </a:r>
            <a:r>
              <a:rPr lang="en" sz="1200">
                <a:latin typeface="Times New Roman"/>
                <a:ea typeface="Times New Roman"/>
                <a:cs typeface="Times New Roman"/>
                <a:sym typeface="Times New Roman"/>
              </a:rPr>
              <a:t>Do Your Homework in Previewing an Individuals Education Program (IEP), or In Service Family Plan (ISFP), Understand the Diagnosis, Evaluation Records, Medical Records, Achievements, Behavior Traits &amp; Work Habits, Dietary Habits, Goals in Place, Accommodation, Supplemental Aide, or Modifications and many more internal or external makeup of the child, teen, or adult. Then plan, if needed receive professional development training for instruction, care, safety alongside educational learning techniques and strategies, or programs needed; Lots of patience in their academics and behavior.</a:t>
            </a:r>
            <a:endParaRPr sz="1200">
              <a:latin typeface="Times New Roman"/>
              <a:ea typeface="Times New Roman"/>
              <a:cs typeface="Times New Roman"/>
              <a:sym typeface="Times New Roman"/>
            </a:endParaRPr>
          </a:p>
          <a:p>
            <a:pPr indent="0" lvl="0" marL="0" rtl="0">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052550" y="190758"/>
            <a:ext cx="7038900" cy="9141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b="1" lang="en" sz="3000"/>
              <a:t>Research Topic</a:t>
            </a:r>
            <a:endParaRPr b="1" sz="3000"/>
          </a:p>
        </p:txBody>
      </p:sp>
      <p:sp>
        <p:nvSpPr>
          <p:cNvPr id="141" name="Shape 141"/>
          <p:cNvSpPr txBox="1"/>
          <p:nvPr>
            <p:ph idx="1" type="body"/>
          </p:nvPr>
        </p:nvSpPr>
        <p:spPr>
          <a:xfrm>
            <a:off x="1297500" y="938516"/>
            <a:ext cx="7038900" cy="29112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None/>
            </a:pPr>
            <a:r>
              <a:rPr b="1" lang="en" sz="1400">
                <a:solidFill>
                  <a:srgbClr val="FFFFFF"/>
                </a:solidFill>
                <a:latin typeface="Times New Roman"/>
                <a:ea typeface="Times New Roman"/>
                <a:cs typeface="Times New Roman"/>
                <a:sym typeface="Times New Roman"/>
              </a:rPr>
              <a:t>A successful transition will lead your child with ASD on the path to a fulfilling life that enables him or her to learn and grow. </a:t>
            </a:r>
            <a:r>
              <a:rPr b="1" lang="en" sz="1400">
                <a:latin typeface="Times New Roman"/>
                <a:ea typeface="Times New Roman"/>
                <a:cs typeface="Times New Roman"/>
                <a:sym typeface="Times New Roman"/>
              </a:rPr>
              <a:t> The purpose of this research is to find out how the topic of autism is being approached in various communities. As they become older, children with autism have to undergo acculturation and this is extremely difficult. The question then becomes: in what ways are parents with autistic children being helpful? It is a difficult path to begin with but that is why teachers exist who can start to assist in making transition plans that are targeted to assisting ASD students. When the time comes, the transition flows smoothly and with little to no obstacles present. </a:t>
            </a:r>
            <a:endParaRPr b="1" sz="1400">
              <a:latin typeface="Times New Roman"/>
              <a:ea typeface="Times New Roman"/>
              <a:cs typeface="Times New Roman"/>
              <a:sym typeface="Times New Roman"/>
            </a:endParaRPr>
          </a:p>
          <a:p>
            <a:pPr indent="0" lvl="0" marL="0" rtl="0" algn="just">
              <a:lnSpc>
                <a:spcPct val="200000"/>
              </a:lnSpc>
              <a:spcBef>
                <a:spcPts val="0"/>
              </a:spcBef>
              <a:spcAft>
                <a:spcPts val="0"/>
              </a:spcAft>
              <a:buNone/>
            </a:pPr>
            <a:r>
              <a:t/>
            </a:r>
            <a:endParaRPr b="1" sz="1400">
              <a:solidFill>
                <a:srgbClr val="FFFFFF"/>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457200" lvl="0" marL="0" marR="76200" rtl="0">
              <a:lnSpc>
                <a:spcPct val="200000"/>
              </a:lnSpc>
              <a:spcBef>
                <a:spcPts val="600"/>
              </a:spcBef>
              <a:spcAft>
                <a:spcPts val="0"/>
              </a:spcAft>
              <a:buNone/>
            </a:pPr>
            <a:r>
              <a:rPr i="1" lang="en" sz="1200">
                <a:latin typeface="Times New Roman"/>
                <a:ea typeface="Times New Roman"/>
                <a:cs typeface="Times New Roman"/>
                <a:sym typeface="Times New Roman"/>
              </a:rPr>
              <a:t>What other comments or information would you like to share about raising a child with a disability?  </a:t>
            </a:r>
            <a:r>
              <a:rPr lang="en" sz="1200">
                <a:latin typeface="Times New Roman"/>
                <a:ea typeface="Times New Roman"/>
                <a:cs typeface="Times New Roman"/>
                <a:sym typeface="Times New Roman"/>
              </a:rPr>
              <a:t>It is vitally important to understand how individuals with ASD Communicate, Strengths/Interests, &amp; Abilities;  Just enjoy every moment with them.  </a:t>
            </a:r>
            <a:r>
              <a:rPr i="1" lang="en" sz="1200">
                <a:latin typeface="Times New Roman"/>
                <a:ea typeface="Times New Roman"/>
                <a:cs typeface="Times New Roman"/>
                <a:sym typeface="Times New Roman"/>
              </a:rPr>
              <a:t>Would you ever consider having programs provided for children with disability after they graduate out of high school?  </a:t>
            </a:r>
            <a:r>
              <a:rPr lang="en" sz="1200">
                <a:latin typeface="Times New Roman"/>
                <a:ea typeface="Times New Roman"/>
                <a:cs typeface="Times New Roman"/>
                <a:sym typeface="Times New Roman"/>
              </a:rPr>
              <a:t>100% Yes!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Shape 24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Interview</a:t>
            </a:r>
            <a:endParaRPr/>
          </a:p>
        </p:txBody>
      </p:sp>
      <p:sp>
        <p:nvSpPr>
          <p:cNvPr id="242" name="Shape 242"/>
          <p:cNvSpPr txBox="1"/>
          <p:nvPr>
            <p:ph idx="1" type="body"/>
          </p:nvPr>
        </p:nvSpPr>
        <p:spPr>
          <a:xfrm>
            <a:off x="1297500" y="986850"/>
            <a:ext cx="7038900" cy="2911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Greg Borja (Northern Marianas Protection Advocacy Systems incorporated)</a:t>
            </a:r>
            <a:endParaRPr/>
          </a:p>
          <a:p>
            <a:pPr indent="-311150" lvl="0" marL="457200" rtl="0">
              <a:spcBef>
                <a:spcPts val="1600"/>
              </a:spcBef>
              <a:spcAft>
                <a:spcPts val="0"/>
              </a:spcAft>
              <a:buSzPts val="1300"/>
              <a:buChar char="-"/>
            </a:pPr>
            <a:r>
              <a:rPr lang="en"/>
              <a:t>Project Specialist - individual client advocacy work. He works for an attorney and also incharge of outreach and awareness campaigns. So he goes out to the community and does education and training and also works as one on one with people with disabilities who have had their rights violated. </a:t>
            </a:r>
            <a:endParaRPr/>
          </a:p>
          <a:p>
            <a:pPr indent="-311150" lvl="0" marL="457200" rtl="0">
              <a:spcBef>
                <a:spcPts val="0"/>
              </a:spcBef>
              <a:spcAft>
                <a:spcPts val="0"/>
              </a:spcAft>
              <a:buSzPts val="1300"/>
              <a:buChar char="-"/>
            </a:pPr>
            <a:r>
              <a:rPr lang="en"/>
              <a:t>What he specialized in his profession is when people who have been discriminated based on different laws like the America’s of Disabilities Act or Individuals with Disabilities Education Act. They come into their office and see assistances or advocacy in ways for them to get together if it is employment related. They will meet with employers or businesses of about what kind of discrimination went on and try to fix those problems. </a:t>
            </a:r>
            <a:endParaRPr/>
          </a:p>
          <a:p>
            <a:pPr indent="-311150" lvl="0" marL="457200" rtl="0">
              <a:spcBef>
                <a:spcPts val="0"/>
              </a:spcBef>
              <a:spcAft>
                <a:spcPts val="0"/>
              </a:spcAft>
              <a:buSzPts val="1300"/>
              <a:buChar char="-"/>
            </a:pPr>
            <a:r>
              <a:rPr lang="en"/>
              <a:t>When it comes to helping with children of disabilities. They work with parents or school system if that is where they are trying to get help from. </a:t>
            </a:r>
            <a:endParaRPr/>
          </a:p>
          <a:p>
            <a:pPr indent="-311150" lvl="0" marL="457200" rtl="0">
              <a:spcBef>
                <a:spcPts val="0"/>
              </a:spcBef>
              <a:spcAft>
                <a:spcPts val="0"/>
              </a:spcAft>
              <a:buSzPts val="1300"/>
              <a:buChar char="-"/>
            </a:pPr>
            <a:r>
              <a:rPr lang="en"/>
              <a:t>He worked with disability students and he tries to get them involved in Education planning and goal setting but a lot of times students with autism. They lack social skills like communication or void eye contact with folks. So they are very withdrawn. SO it is basically getting out what they want for their special education.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Shape 247"/>
          <p:cNvSpPr txBox="1"/>
          <p:nvPr>
            <p:ph idx="1" type="body"/>
          </p:nvPr>
        </p:nvSpPr>
        <p:spPr>
          <a:xfrm>
            <a:off x="1297500" y="798275"/>
            <a:ext cx="7038900" cy="34785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How do you guarantee that students are receiving the right type of support system?</a:t>
            </a:r>
            <a:endParaRPr/>
          </a:p>
          <a:p>
            <a:pPr indent="-298450" lvl="1" marL="914400" rtl="0">
              <a:spcBef>
                <a:spcPts val="0"/>
              </a:spcBef>
              <a:spcAft>
                <a:spcPts val="0"/>
              </a:spcAft>
              <a:buSzPts val="1100"/>
              <a:buChar char="-"/>
            </a:pPr>
            <a:r>
              <a:rPr lang="en"/>
              <a:t>Sit in on meetings for the Individualized Education Planning</a:t>
            </a:r>
            <a:endParaRPr/>
          </a:p>
          <a:p>
            <a:pPr indent="-298450" lvl="2" marL="1371600" rtl="0">
              <a:spcBef>
                <a:spcPts val="0"/>
              </a:spcBef>
              <a:spcAft>
                <a:spcPts val="0"/>
              </a:spcAft>
              <a:buSzPts val="1100"/>
              <a:buChar char="-"/>
            </a:pPr>
            <a:r>
              <a:rPr lang="en"/>
              <a:t>School system will basically say that these are the services they want to provide</a:t>
            </a:r>
            <a:endParaRPr/>
          </a:p>
          <a:p>
            <a:pPr indent="-298450" lvl="2" marL="1371600" rtl="0">
              <a:spcBef>
                <a:spcPts val="0"/>
              </a:spcBef>
              <a:spcAft>
                <a:spcPts val="0"/>
              </a:spcAft>
              <a:buSzPts val="1100"/>
              <a:buChar char="-"/>
            </a:pPr>
            <a:r>
              <a:rPr lang="en"/>
              <a:t>Sometimes parents are hesitant to ask, so we need to ask the parents ahead of time to find out what kind of services should be provided. </a:t>
            </a:r>
            <a:endParaRPr/>
          </a:p>
          <a:p>
            <a:pPr indent="-298450" lvl="2" marL="1371600" rtl="0">
              <a:spcBef>
                <a:spcPts val="0"/>
              </a:spcBef>
              <a:spcAft>
                <a:spcPts val="0"/>
              </a:spcAft>
              <a:buSzPts val="1100"/>
              <a:buChar char="-"/>
            </a:pPr>
            <a:r>
              <a:rPr lang="en"/>
              <a:t>If school system doesn’t bring up the services, they bring it up to the table.</a:t>
            </a:r>
            <a:endParaRPr/>
          </a:p>
          <a:p>
            <a:pPr indent="-298450" lvl="3" marL="1828800" rtl="0">
              <a:spcBef>
                <a:spcPts val="0"/>
              </a:spcBef>
              <a:spcAft>
                <a:spcPts val="0"/>
              </a:spcAft>
              <a:buSzPts val="1100"/>
              <a:buChar char="-"/>
            </a:pPr>
            <a:r>
              <a:rPr lang="en"/>
              <a:t>For example, if a student with disability needs speech therapy so he can learn how to communicate better but the school system doesn’t want to provide it. </a:t>
            </a:r>
            <a:endParaRPr/>
          </a:p>
          <a:p>
            <a:pPr indent="-298450" lvl="3" marL="1828800" rtl="0">
              <a:spcBef>
                <a:spcPts val="0"/>
              </a:spcBef>
              <a:spcAft>
                <a:spcPts val="0"/>
              </a:spcAft>
              <a:buSzPts val="1100"/>
              <a:buChar char="-"/>
            </a:pPr>
            <a:r>
              <a:rPr lang="en"/>
              <a:t>So they want to bring it up to the school so that speech can be included on the I.E.P. because that is what the individualized education plan is. </a:t>
            </a:r>
            <a:endParaRPr/>
          </a:p>
          <a:p>
            <a:pPr indent="-298450" lvl="2" marL="1371600" rtl="0">
              <a:spcBef>
                <a:spcPts val="0"/>
              </a:spcBef>
              <a:spcAft>
                <a:spcPts val="0"/>
              </a:spcAft>
              <a:buSzPts val="1100"/>
              <a:buChar char="-"/>
            </a:pPr>
            <a:r>
              <a:rPr lang="en"/>
              <a:t>When the I.E.P. is written down and the team agrees to it, it becomes a binding document. Where these of the services is about to happen. </a:t>
            </a:r>
            <a:endParaRPr/>
          </a:p>
          <a:p>
            <a:pPr indent="-298450" lvl="2" marL="1371600" rtl="0">
              <a:spcBef>
                <a:spcPts val="0"/>
              </a:spcBef>
              <a:spcAft>
                <a:spcPts val="0"/>
              </a:spcAft>
              <a:buSzPts val="1100"/>
              <a:buChar char="-"/>
            </a:pPr>
            <a:r>
              <a:rPr lang="en"/>
              <a:t>Come in throughout different parts of the school year to monitor individual clients or as well they go to the parents and accordingly get their progress reports and notice that certain services aren’t being provided. Then they go in and check t see what these services aren’t being provided. If it is for a lack of one to one aide. So they should get someone to hire for the individuals who are seeking of help and need.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Conclusion</a:t>
            </a:r>
            <a:endParaRPr/>
          </a:p>
        </p:txBody>
      </p:sp>
      <p:sp>
        <p:nvSpPr>
          <p:cNvPr id="253" name="Shape 253"/>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People who are their in need to help create a brighter future for children with disability. The researcher wants to see what people can do to change their life for children with ASD? Are educators able to do what it takes to bring people to this transition? The researcher wants the CNMI to do what is best for our people with ASD. To stay educated and live life to the fullest. Based on this overall research, the agenda is to emphasis the importance of a High School Transition Plan that is well organized, planned successfully, with parental input and guidance in understanding their young teens individual interests, strengths, weaknesses, and functional abilities. With specific adaptations, accommodations, supports and service needs that will help aid in the creating a map for what their child’s future might look like based on what will bring their child happiness.</a:t>
            </a:r>
            <a:endParaRPr sz="1200">
              <a:latin typeface="Times New Roman"/>
              <a:ea typeface="Times New Roman"/>
              <a:cs typeface="Times New Roman"/>
              <a:sym typeface="Times New Roman"/>
            </a:endParaRPr>
          </a:p>
          <a:p>
            <a:pPr indent="0" lvl="0" marL="0">
              <a:spcBef>
                <a:spcPts val="0"/>
              </a:spcBef>
              <a:spcAft>
                <a:spcPts val="0"/>
              </a:spcAft>
              <a:buNone/>
            </a:pPr>
            <a:r>
              <a:t/>
            </a:r>
            <a:endParaRPr sz="1200">
              <a:latin typeface="Times New Roman"/>
              <a:ea typeface="Times New Roman"/>
              <a:cs typeface="Times New Roman"/>
              <a:sym typeface="Times New Roman"/>
            </a:endParaRPr>
          </a:p>
          <a:p>
            <a:pPr indent="0" lvl="0" marL="0">
              <a:spcBef>
                <a:spcPts val="1600"/>
              </a:spcBef>
              <a:spcAft>
                <a:spcPts val="1600"/>
              </a:spcAft>
              <a:buNone/>
            </a:pPr>
            <a:r>
              <a:t/>
            </a:r>
            <a:endParaRPr sz="1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Improvements</a:t>
            </a:r>
            <a:endParaRPr/>
          </a:p>
        </p:txBody>
      </p:sp>
      <p:sp>
        <p:nvSpPr>
          <p:cNvPr id="259" name="Shape 259"/>
          <p:cNvSpPr txBox="1"/>
          <p:nvPr>
            <p:ph idx="1" type="body"/>
          </p:nvPr>
        </p:nvSpPr>
        <p:spPr>
          <a:xfrm>
            <a:off x="1297500" y="1246100"/>
            <a:ext cx="7038900" cy="29112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I think that I can work with this further, I needed to make changes on my survey questions to see what things our people can do to help those living with autism in having a brighter and successful future.  I needed more data to include other credible people like those within the Autism Society membership for CNMI or other non-profit groups to share more about the positive things we have and the challenges we have in making things better for ASD students.  I may need to add questions to measure success of Transition Planning and implementation of goals?  Set-up questionnaire specifically for the Disability agencies, find out more of who they are serving, and how successful have they been? Do they service students with ASD, are there any adults within the workplace today?  I needed to set better questions to be able to compare and contrast similarities and differences.  Find out if they have been frequently invited to High School IEP transition meetings, have a program in place? If so, how successful has the program been? </a:t>
            </a:r>
            <a:endParaRPr sz="1200">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idx="1" type="body"/>
          </p:nvPr>
        </p:nvSpPr>
        <p:spPr>
          <a:xfrm>
            <a:off x="1312975" y="1084400"/>
            <a:ext cx="7038900" cy="29112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None/>
            </a:pPr>
            <a:r>
              <a:rPr b="1" lang="en" sz="1200">
                <a:latin typeface="Times New Roman"/>
                <a:ea typeface="Times New Roman"/>
                <a:cs typeface="Times New Roman"/>
                <a:sym typeface="Times New Roman"/>
              </a:rPr>
              <a:t>The purpose of this is research is to learn more about the I.E.P meeting process for students with a disability and better understand how important the planning of a Transition after high school really is.  I did understand that my older sister with Autism had this in place, but I am wanting to learn more about what are the root causes of students with disabilities dropping out of High School and for severe disabilities, why we don’t see adults like her with Autism really being successfully placed in the workplace.  I feel this is a very important topic to learn about because I would like to see more students with a severe disability like Autism, have equal opportunity and support to making sure she is able to work with people in the community.  I know her strengths and interest are in artwork and computers, as she loves to draw pictures of cartoon characters, work with computers, and bake cup cake or bake chicken for dinner.  The only thing she doesn’t enjoy is sweeping the floor, wiping the table, or be asked to clean up her mess made after cooking.  </a:t>
            </a:r>
            <a:endParaRPr b="1" sz="1200">
              <a:latin typeface="Times New Roman"/>
              <a:ea typeface="Times New Roman"/>
              <a:cs typeface="Times New Roman"/>
              <a:sym typeface="Times New Roman"/>
            </a:endParaRPr>
          </a:p>
          <a:p>
            <a:pPr indent="0" lvl="0" marL="0">
              <a:spcBef>
                <a:spcPts val="0"/>
              </a:spcBef>
              <a:spcAft>
                <a:spcPts val="1600"/>
              </a:spcAft>
              <a:buNone/>
            </a:pPr>
            <a:r>
              <a:t/>
            </a:r>
            <a:endParaRPr b="1"/>
          </a:p>
        </p:txBody>
      </p:sp>
      <p:sp>
        <p:nvSpPr>
          <p:cNvPr id="147" name="Shape 147"/>
          <p:cNvSpPr txBox="1"/>
          <p:nvPr/>
        </p:nvSpPr>
        <p:spPr>
          <a:xfrm>
            <a:off x="1419200" y="262600"/>
            <a:ext cx="6852900" cy="713400"/>
          </a:xfrm>
          <a:prstGeom prst="rect">
            <a:avLst/>
          </a:prstGeom>
          <a:noFill/>
          <a:ln>
            <a:noFill/>
          </a:ln>
        </p:spPr>
        <p:txBody>
          <a:bodyPr anchorCtr="0" anchor="ctr" bIns="91425" lIns="91425" spcFirstLastPara="1" rIns="91425" wrap="square" tIns="91425">
            <a:noAutofit/>
          </a:bodyPr>
          <a:lstStyle/>
          <a:p>
            <a:pPr indent="0" lvl="0" marL="0" algn="ctr">
              <a:spcBef>
                <a:spcPts val="0"/>
              </a:spcBef>
              <a:spcAft>
                <a:spcPts val="0"/>
              </a:spcAft>
              <a:buNone/>
            </a:pPr>
            <a:r>
              <a:rPr lang="en">
                <a:solidFill>
                  <a:schemeClr val="lt1"/>
                </a:solidFill>
                <a:latin typeface="Times New Roman"/>
                <a:ea typeface="Times New Roman"/>
                <a:cs typeface="Times New Roman"/>
                <a:sym typeface="Times New Roman"/>
              </a:rPr>
              <a:t>Purpose/Why is this important?</a:t>
            </a:r>
            <a:endParaRPr>
              <a:solidFill>
                <a:schemeClr val="lt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idx="1" type="body"/>
          </p:nvPr>
        </p:nvSpPr>
        <p:spPr>
          <a:xfrm>
            <a:off x="1289775" y="1004625"/>
            <a:ext cx="7038900" cy="29112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b="1" lang="en" sz="1200">
                <a:latin typeface="Times New Roman"/>
                <a:ea typeface="Times New Roman"/>
                <a:cs typeface="Times New Roman"/>
                <a:sym typeface="Times New Roman"/>
              </a:rPr>
              <a:t>Why is life after High School important for those with Autism Spectrum Disorder?  It is important to explore this topic through research in identifying our CNMI schools practices, to find out whether in public, private, or homeschool education are provided to all individual young teens with Autism a proper transition action plan in place, service providers or agencies supportive outreach of identification, planning, and implementation.  A child find methodology is being practiced by law, now we must consider a the same concept of identifying these individuals within the school setting, or community that are entitled to these opportunities and service programs.  </a:t>
            </a:r>
            <a:endParaRPr b="1" sz="1200">
              <a:latin typeface="Times New Roman"/>
              <a:ea typeface="Times New Roman"/>
              <a:cs typeface="Times New Roman"/>
              <a:sym typeface="Times New Roman"/>
            </a:endParaRPr>
          </a:p>
          <a:p>
            <a:pPr indent="457200" lvl="0" marL="0" rtl="0" algn="just">
              <a:lnSpc>
                <a:spcPct val="200000"/>
              </a:lnSpc>
              <a:spcBef>
                <a:spcPts val="0"/>
              </a:spcBef>
              <a:spcAft>
                <a:spcPts val="0"/>
              </a:spcAft>
              <a:buNone/>
            </a:pPr>
            <a:r>
              <a:rPr b="1" lang="en" sz="1200">
                <a:latin typeface="Times New Roman"/>
                <a:ea typeface="Times New Roman"/>
                <a:cs typeface="Times New Roman"/>
                <a:sym typeface="Times New Roman"/>
              </a:rPr>
              <a:t> </a:t>
            </a:r>
            <a:endParaRPr b="1" sz="1200">
              <a:latin typeface="Times New Roman"/>
              <a:ea typeface="Times New Roman"/>
              <a:cs typeface="Times New Roman"/>
              <a:sym typeface="Times New Roman"/>
            </a:endParaRPr>
          </a:p>
          <a:p>
            <a:pPr indent="0" lvl="0" marL="0" algn="just">
              <a:spcBef>
                <a:spcPts val="0"/>
              </a:spcBef>
              <a:spcAft>
                <a:spcPts val="1600"/>
              </a:spcAft>
              <a:buNone/>
            </a:pPr>
            <a:r>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idx="1" type="body"/>
          </p:nvPr>
        </p:nvSpPr>
        <p:spPr>
          <a:xfrm>
            <a:off x="1297500" y="1205125"/>
            <a:ext cx="7038900" cy="29112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b="1" lang="en" sz="1200">
                <a:latin typeface="Times New Roman"/>
                <a:ea typeface="Times New Roman"/>
                <a:cs typeface="Times New Roman"/>
                <a:sym typeface="Times New Roman"/>
              </a:rPr>
              <a:t>Supporting schools and families with excellent transition planning and monitoring intervention needs towards a life long learning experience and sense of ownership and contribution will help strengthen family supports and services, most especially for the individual youth or young adults with ASD, becoming vitally important contributing partners within the local community, rather than staying at home or idling without “HOPE” of a better opportunity.  Also, to avoid any signs of mistrust in supportive family advocacy groups or service providing agencies partnership breaks down.</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idx="1" type="body"/>
          </p:nvPr>
        </p:nvSpPr>
        <p:spPr>
          <a:xfrm>
            <a:off x="1297500" y="948225"/>
            <a:ext cx="7038900" cy="34104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Is our CNMI society to serve those with a disability, most especially with severe needs meeting the Standards, aligned with its budgetary requests or grants provided.  Is the individual child with ASD being properly represented, provided equal rights and opportunities, open to all promotional supports and services, or are we providing limitations for a majority and prioritizing the selective minority to meet a balanced quota when reporting to the federal system that grants the umbrella of funding under Public Health. </a:t>
            </a:r>
            <a:endParaRPr sz="1200">
              <a:latin typeface="Times New Roman"/>
              <a:ea typeface="Times New Roman"/>
              <a:cs typeface="Times New Roman"/>
              <a:sym typeface="Times New Roman"/>
            </a:endParaRPr>
          </a:p>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Are the Standards being identified and follow-throughs  being implemented  improvement need for our future young adults in providing the best in education &amp; learning, accommodation, accessibility, proper training and certifications, and many more for the advancements that may be needed to increase popularity and partnership successes in funding programs for servicing all students with a disability.  </a:t>
            </a:r>
            <a:endParaRPr sz="1200">
              <a:latin typeface="Times New Roman"/>
              <a:ea typeface="Times New Roman"/>
              <a:cs typeface="Times New Roman"/>
              <a:sym typeface="Times New Roman"/>
            </a:endParaRPr>
          </a:p>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Method</a:t>
            </a:r>
            <a:endParaRPr/>
          </a:p>
        </p:txBody>
      </p:sp>
      <p:sp>
        <p:nvSpPr>
          <p:cNvPr id="168" name="Shape 16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Survey</a:t>
            </a:r>
            <a:endParaRPr/>
          </a:p>
          <a:p>
            <a:pPr indent="-311150" lvl="0" marL="457200" rtl="0">
              <a:spcBef>
                <a:spcPts val="1600"/>
              </a:spcBef>
              <a:spcAft>
                <a:spcPts val="0"/>
              </a:spcAft>
              <a:buSzPts val="1300"/>
              <a:buChar char="-"/>
            </a:pPr>
            <a:r>
              <a:rPr lang="en"/>
              <a:t>Teacher or Professionals (4)</a:t>
            </a:r>
            <a:endParaRPr/>
          </a:p>
          <a:p>
            <a:pPr indent="-311150" lvl="0" marL="457200" rtl="0">
              <a:spcBef>
                <a:spcPts val="0"/>
              </a:spcBef>
              <a:spcAft>
                <a:spcPts val="0"/>
              </a:spcAft>
              <a:buSzPts val="1300"/>
              <a:buChar char="-"/>
            </a:pPr>
            <a:r>
              <a:rPr lang="en"/>
              <a:t>Parents (2)</a:t>
            </a:r>
            <a:endParaRPr/>
          </a:p>
          <a:p>
            <a:pPr indent="0" lvl="0" marL="0" rtl="0">
              <a:spcBef>
                <a:spcPts val="1600"/>
              </a:spcBef>
              <a:spcAft>
                <a:spcPts val="0"/>
              </a:spcAft>
              <a:buNone/>
            </a:pPr>
            <a:r>
              <a:rPr lang="en"/>
              <a:t>Interview</a:t>
            </a:r>
            <a:endParaRPr/>
          </a:p>
          <a:p>
            <a:pPr indent="-311150" lvl="0" marL="457200">
              <a:spcBef>
                <a:spcPts val="1600"/>
              </a:spcBef>
              <a:spcAft>
                <a:spcPts val="0"/>
              </a:spcAft>
              <a:buSzPts val="1300"/>
              <a:buChar char="-"/>
            </a:pPr>
            <a:r>
              <a:rPr lang="en"/>
              <a:t>Greg Borja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type="title"/>
          </p:nvPr>
        </p:nvSpPr>
        <p:spPr>
          <a:xfrm>
            <a:off x="1297500" y="89875"/>
            <a:ext cx="7038900" cy="914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Finding</a:t>
            </a:r>
            <a:endParaRPr/>
          </a:p>
        </p:txBody>
      </p:sp>
      <p:sp>
        <p:nvSpPr>
          <p:cNvPr id="174" name="Shape 174"/>
          <p:cNvSpPr txBox="1"/>
          <p:nvPr>
            <p:ph idx="1" type="body"/>
          </p:nvPr>
        </p:nvSpPr>
        <p:spPr>
          <a:xfrm>
            <a:off x="1297500" y="767975"/>
            <a:ext cx="7038900" cy="39990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lang="en" sz="1100">
                <a:latin typeface="Times New Roman"/>
                <a:ea typeface="Times New Roman"/>
                <a:cs typeface="Times New Roman"/>
                <a:sym typeface="Times New Roman"/>
              </a:rPr>
              <a:t>According to Saipan Tribune, CNMI newspapers online article posted on October 14, 2016 by Erwin Encinares.  CNMI-Public School System’s Special Education State Coordinator states statistical findings in comparison to previous years that drop out rates increased from SY 2014-15 at 0.45% more than target, and a 3% increase for SY15-16 drop out rate increase for High School students with a disability.  The Special Education State Performance Plan is required to evaluate efforts of public agents to provide early interventions, special education, and related services to those in need.</a:t>
            </a:r>
            <a:endParaRPr sz="1100">
              <a:latin typeface="Times New Roman"/>
              <a:ea typeface="Times New Roman"/>
              <a:cs typeface="Times New Roman"/>
              <a:sym typeface="Times New Roman"/>
            </a:endParaRPr>
          </a:p>
          <a:p>
            <a:pPr indent="457200" lvl="0" marL="0" rtl="0" algn="just">
              <a:lnSpc>
                <a:spcPct val="200000"/>
              </a:lnSpc>
              <a:spcBef>
                <a:spcPts val="0"/>
              </a:spcBef>
              <a:spcAft>
                <a:spcPts val="0"/>
              </a:spcAft>
              <a:buNone/>
            </a:pPr>
            <a:r>
              <a:rPr lang="en" sz="1100">
                <a:latin typeface="Times New Roman"/>
                <a:ea typeface="Times New Roman"/>
                <a:cs typeface="Times New Roman"/>
                <a:sym typeface="Times New Roman"/>
              </a:rPr>
              <a:t>CNMI disability related agencies include the following: </a:t>
            </a:r>
            <a:r>
              <a:rPr b="1" lang="en" sz="1100">
                <a:latin typeface="Times New Roman"/>
                <a:ea typeface="Times New Roman"/>
                <a:cs typeface="Times New Roman"/>
                <a:sym typeface="Times New Roman"/>
              </a:rPr>
              <a:t>University Center for Excellence in Developmental Disabilities (UCEDD)</a:t>
            </a:r>
            <a:r>
              <a:rPr lang="en" sz="1100">
                <a:latin typeface="Times New Roman"/>
                <a:ea typeface="Times New Roman"/>
                <a:cs typeface="Times New Roman"/>
                <a:sym typeface="Times New Roman"/>
              </a:rPr>
              <a:t>.  </a:t>
            </a:r>
            <a:r>
              <a:rPr b="1" lang="en" sz="1100">
                <a:latin typeface="Times New Roman"/>
                <a:ea typeface="Times New Roman"/>
                <a:cs typeface="Times New Roman"/>
                <a:sym typeface="Times New Roman"/>
              </a:rPr>
              <a:t>What purpose does this agency serve?</a:t>
            </a:r>
            <a:r>
              <a:rPr lang="en" sz="1100">
                <a:latin typeface="Times New Roman"/>
                <a:ea typeface="Times New Roman"/>
                <a:cs typeface="Times New Roman"/>
                <a:sym typeface="Times New Roman"/>
              </a:rPr>
              <a:t>  The CNMI UCEDD program is part of the Pacific Basin University Centers for Excellence (PBUCE), that is based at the University of Hawaii.  This includes American Samoa (AS)  and Northern Mariana Islands (CNMI).  The site responsibility is to maintain the four (4) core functions by the “Administration on Intellectual and Developmental Disabilities (AIDD).  1. Interdiscipline pre-service preparation and continuing education of students;  2. Community services;  3. Research; 4. Dissemination of Information.  This program supports responsive approaches in understanding cultural differences and practices in serving and supporting individuals with disabilities and their families who are unserved and underserved within respective regions.</a:t>
            </a:r>
            <a:endParaRPr sz="1100">
              <a:latin typeface="Times New Roman"/>
              <a:ea typeface="Times New Roman"/>
              <a:cs typeface="Times New Roman"/>
              <a:sym typeface="Times New Roman"/>
            </a:endParaRPr>
          </a:p>
          <a:p>
            <a:pPr indent="457200" lvl="0" marL="0" rtl="0" algn="just">
              <a:lnSpc>
                <a:spcPct val="200000"/>
              </a:lnSpc>
              <a:spcBef>
                <a:spcPts val="0"/>
              </a:spcBef>
              <a:spcAft>
                <a:spcPts val="0"/>
              </a:spcAft>
              <a:buNone/>
            </a:pPr>
            <a:r>
              <a:t/>
            </a:r>
            <a:endParaRPr sz="1100">
              <a:latin typeface="Times New Roman"/>
              <a:ea typeface="Times New Roman"/>
              <a:cs typeface="Times New Roman"/>
              <a:sym typeface="Times New Roman"/>
            </a:endParaRPr>
          </a:p>
          <a:p>
            <a:pPr indent="0" lvl="0" marL="0" rtl="0" algn="just">
              <a:spcBef>
                <a:spcPts val="0"/>
              </a:spcBef>
              <a:spcAft>
                <a:spcPts val="1600"/>
              </a:spcAft>
              <a:buNone/>
            </a:pPr>
            <a:r>
              <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Shape 179"/>
          <p:cNvSpPr txBox="1"/>
          <p:nvPr>
            <p:ph idx="1" type="body"/>
          </p:nvPr>
        </p:nvSpPr>
        <p:spPr>
          <a:xfrm>
            <a:off x="1290100" y="85275"/>
            <a:ext cx="7038900" cy="49476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b="1" lang="en" sz="1200">
                <a:latin typeface="Times New Roman"/>
                <a:ea typeface="Times New Roman"/>
                <a:cs typeface="Times New Roman"/>
                <a:sym typeface="Times New Roman"/>
              </a:rPr>
              <a:t>American Association on Health and Disability</a:t>
            </a:r>
            <a:r>
              <a:rPr lang="en" sz="1200">
                <a:latin typeface="Times New Roman"/>
                <a:ea typeface="Times New Roman"/>
                <a:cs typeface="Times New Roman"/>
                <a:sym typeface="Times New Roman"/>
              </a:rPr>
              <a:t> internet search provide valuable and resourceful links that is importantly helpful when planning and implementing a Transition plan, as cultural competency links provide a variety from A-Z disability organizations, resources, statistics, federal agencies, federal resources, alongside a health promoting curriculum.  The one link I find useful is under services by </a:t>
            </a:r>
            <a:r>
              <a:rPr b="1" lang="en" sz="1200">
                <a:latin typeface="Times New Roman"/>
                <a:ea typeface="Times New Roman"/>
                <a:cs typeface="Times New Roman"/>
                <a:sym typeface="Times New Roman"/>
              </a:rPr>
              <a:t>Office of Disability Employment Policy [ODEP], U.S. Department of Labor</a:t>
            </a:r>
            <a:r>
              <a:rPr lang="en" sz="1200">
                <a:latin typeface="Times New Roman"/>
                <a:ea typeface="Times New Roman"/>
                <a:cs typeface="Times New Roman"/>
                <a:sym typeface="Times New Roman"/>
              </a:rPr>
              <a:t>, a website called “JAN” Job Accommodation Network that offers practical solutions for workplace success.  </a:t>
            </a:r>
            <a:endParaRPr sz="1200">
              <a:latin typeface="Times New Roman"/>
              <a:ea typeface="Times New Roman"/>
              <a:cs typeface="Times New Roman"/>
              <a:sym typeface="Times New Roman"/>
            </a:endParaRPr>
          </a:p>
          <a:p>
            <a:pPr indent="457200" lvl="0" marL="0" rtl="0" algn="just">
              <a:lnSpc>
                <a:spcPct val="200000"/>
              </a:lnSpc>
              <a:spcBef>
                <a:spcPts val="0"/>
              </a:spcBef>
              <a:spcAft>
                <a:spcPts val="0"/>
              </a:spcAft>
              <a:buNone/>
            </a:pPr>
            <a:r>
              <a:rPr i="1" lang="en" sz="1200">
                <a:latin typeface="Times New Roman"/>
                <a:ea typeface="Times New Roman"/>
                <a:cs typeface="Times New Roman"/>
                <a:sym typeface="Times New Roman"/>
              </a:rPr>
              <a:t>How helpful is this for Transition Planning? </a:t>
            </a:r>
            <a:r>
              <a:rPr lang="en" sz="1200">
                <a:latin typeface="Times New Roman"/>
                <a:ea typeface="Times New Roman"/>
                <a:cs typeface="Times New Roman"/>
                <a:sym typeface="Times New Roman"/>
              </a:rPr>
              <a:t>You can name the specific disability and it will specifically provide you a leading source of free, expert, and confidential guidance on workplace accommodations and disability employment issues.  It works towards effective solutions that benefit both employer and employee, JAN helps people with disabilities enhance their employability, and shows employers how to capitalize on the value and talent that people with disabilities add to the workplace.  JAN’S a trusted consultants offer 1:1 guidance on workplace accommodations, with the Americans with Disability Act (ADA).  It has served customers across the U.S. and around the world for more than 25 years, and from Fortune 500 companies to entrepreneurs.  They are the leaders and innovators on disability employment issues.</a:t>
            </a:r>
            <a:endParaRPr sz="1200">
              <a:latin typeface="Times New Roman"/>
              <a:ea typeface="Times New Roman"/>
              <a:cs typeface="Times New Roman"/>
              <a:sym typeface="Times New Roman"/>
            </a:endParaRPr>
          </a:p>
          <a:p>
            <a:pPr indent="0" lvl="0" marL="0" rtl="0" algn="just">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