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54c8ddfa9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54c8ddfa9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54c8ddfa94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54c8ddfa94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4c8ddfa94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4c8ddfa9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54c8ddfa94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54c8ddfa94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4c8ddfa94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4c8ddfa94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4c8ddfa94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4c8ddfa94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54c8ddfa94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54c8ddfa94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4c8ddfa94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4c8ddfa94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4c8ddfa94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4c8ddfa94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54c8ddfa94_1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54c8ddfa94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4c8ddfa94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4c8ddfa94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435f6c4e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435f6c4e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4c8ddfa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4c8ddfa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4c8ddfa9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4c8ddfa9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54c8ddfa9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4c8ddfa9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4c8ddfa94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4c8ddfa94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4c8ddfa94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4c8ddfa94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54c8ddfa94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54c8ddfa9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3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3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image" Target="../media/image28.png"/><Relationship Id="rId7" Type="http://schemas.openxmlformats.org/officeDocument/2006/relationships/image" Target="../media/image3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30.png"/><Relationship Id="rId6" Type="http://schemas.openxmlformats.org/officeDocument/2006/relationships/image" Target="../media/image3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105400" y="388425"/>
            <a:ext cx="4572000" cy="134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solidFill>
                  <a:srgbClr val="000000"/>
                </a:solidFill>
                <a:latin typeface="Impact"/>
                <a:ea typeface="Impact"/>
                <a:cs typeface="Impact"/>
                <a:sym typeface="Impact"/>
              </a:rPr>
              <a:t>Final Research Proposal Presentation </a:t>
            </a:r>
            <a:endParaRPr sz="3600">
              <a:solidFill>
                <a:srgbClr val="000000"/>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1351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The Final Results of my Survey Questionnaires</a:t>
            </a:r>
            <a:endParaRPr b="1" i="1" u="sng"/>
          </a:p>
        </p:txBody>
      </p:sp>
      <p:pic>
        <p:nvPicPr>
          <p:cNvPr id="122" name="Google Shape;122;p22"/>
          <p:cNvPicPr preferRelativeResize="0"/>
          <p:nvPr/>
        </p:nvPicPr>
        <p:blipFill>
          <a:blip r:embed="rId3">
            <a:alphaModFix/>
          </a:blip>
          <a:stretch>
            <a:fillRect/>
          </a:stretch>
        </p:blipFill>
        <p:spPr>
          <a:xfrm>
            <a:off x="2428325" y="1059525"/>
            <a:ext cx="6559447" cy="3820975"/>
          </a:xfrm>
          <a:prstGeom prst="rect">
            <a:avLst/>
          </a:prstGeom>
          <a:noFill/>
          <a:ln>
            <a:noFill/>
          </a:ln>
        </p:spPr>
      </p:pic>
      <p:sp>
        <p:nvSpPr>
          <p:cNvPr id="123" name="Google Shape;123;p22"/>
          <p:cNvSpPr txBox="1"/>
          <p:nvPr/>
        </p:nvSpPr>
        <p:spPr>
          <a:xfrm>
            <a:off x="489000" y="1539425"/>
            <a:ext cx="17838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2"/>
          <p:cNvPicPr preferRelativeResize="0"/>
          <p:nvPr/>
        </p:nvPicPr>
        <p:blipFill>
          <a:blip r:embed="rId4">
            <a:alphaModFix/>
          </a:blip>
          <a:stretch>
            <a:fillRect/>
          </a:stretch>
        </p:blipFill>
        <p:spPr>
          <a:xfrm>
            <a:off x="116175" y="983950"/>
            <a:ext cx="2156700" cy="2156700"/>
          </a:xfrm>
          <a:prstGeom prst="rect">
            <a:avLst/>
          </a:prstGeom>
          <a:noFill/>
          <a:ln>
            <a:noFill/>
          </a:ln>
        </p:spPr>
      </p:pic>
      <p:cxnSp>
        <p:nvCxnSpPr>
          <p:cNvPr id="125" name="Google Shape;125;p22"/>
          <p:cNvCxnSpPr/>
          <p:nvPr/>
        </p:nvCxnSpPr>
        <p:spPr>
          <a:xfrm flipH="1" rot="10800000">
            <a:off x="1539425" y="2263800"/>
            <a:ext cx="4274100" cy="1557600"/>
          </a:xfrm>
          <a:prstGeom prst="straightConnector1">
            <a:avLst/>
          </a:prstGeom>
          <a:noFill/>
          <a:ln cap="flat" cmpd="sng" w="9525">
            <a:solidFill>
              <a:schemeClr val="dk2"/>
            </a:solidFill>
            <a:prstDash val="solid"/>
            <a:round/>
            <a:headEnd len="med" w="med" type="none"/>
            <a:tailEnd len="med" w="med" type="triangle"/>
          </a:ln>
        </p:spPr>
      </p:cxnSp>
      <p:cxnSp>
        <p:nvCxnSpPr>
          <p:cNvPr id="126" name="Google Shape;126;p22"/>
          <p:cNvCxnSpPr/>
          <p:nvPr/>
        </p:nvCxnSpPr>
        <p:spPr>
          <a:xfrm>
            <a:off x="2354425" y="1666200"/>
            <a:ext cx="3260100" cy="0"/>
          </a:xfrm>
          <a:prstGeom prst="straightConnector1">
            <a:avLst/>
          </a:prstGeom>
          <a:noFill/>
          <a:ln cap="flat" cmpd="sng" w="9525">
            <a:solidFill>
              <a:schemeClr val="dk2"/>
            </a:solidFill>
            <a:prstDash val="solid"/>
            <a:round/>
            <a:headEnd len="med" w="med" type="none"/>
            <a:tailEnd len="med" w="med" type="triangle"/>
          </a:ln>
        </p:spPr>
      </p:cxnSp>
      <p:sp>
        <p:nvSpPr>
          <p:cNvPr id="127" name="Google Shape;127;p22"/>
          <p:cNvSpPr txBox="1"/>
          <p:nvPr/>
        </p:nvSpPr>
        <p:spPr>
          <a:xfrm>
            <a:off x="116175" y="3821400"/>
            <a:ext cx="21567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highlight>
                  <a:schemeClr val="accent6"/>
                </a:highlight>
              </a:rPr>
              <a:t>Are you seeing this right now?! 78 RESPONSES TO 309. </a:t>
            </a:r>
            <a:endParaRPr b="1" i="1" sz="1800">
              <a:highlight>
                <a:schemeClr val="accent6"/>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Google Shape;132;p23"/>
          <p:cNvPicPr preferRelativeResize="0"/>
          <p:nvPr/>
        </p:nvPicPr>
        <p:blipFill>
          <a:blip r:embed="rId3">
            <a:alphaModFix/>
          </a:blip>
          <a:stretch>
            <a:fillRect/>
          </a:stretch>
        </p:blipFill>
        <p:spPr>
          <a:xfrm>
            <a:off x="333525" y="152400"/>
            <a:ext cx="2721770" cy="4838702"/>
          </a:xfrm>
          <a:prstGeom prst="rect">
            <a:avLst/>
          </a:prstGeom>
          <a:noFill/>
          <a:ln>
            <a:noFill/>
          </a:ln>
        </p:spPr>
      </p:pic>
      <p:pic>
        <p:nvPicPr>
          <p:cNvPr id="133" name="Google Shape;133;p23"/>
          <p:cNvPicPr preferRelativeResize="0"/>
          <p:nvPr/>
        </p:nvPicPr>
        <p:blipFill>
          <a:blip r:embed="rId4">
            <a:alphaModFix/>
          </a:blip>
          <a:stretch>
            <a:fillRect/>
          </a:stretch>
        </p:blipFill>
        <p:spPr>
          <a:xfrm>
            <a:off x="3316399" y="802575"/>
            <a:ext cx="3692400" cy="2076900"/>
          </a:xfrm>
          <a:prstGeom prst="rect">
            <a:avLst/>
          </a:prstGeom>
          <a:noFill/>
          <a:ln>
            <a:noFill/>
          </a:ln>
        </p:spPr>
      </p:pic>
      <p:sp>
        <p:nvSpPr>
          <p:cNvPr id="134" name="Google Shape;134;p23"/>
          <p:cNvSpPr txBox="1"/>
          <p:nvPr/>
        </p:nvSpPr>
        <p:spPr>
          <a:xfrm>
            <a:off x="3531625" y="3622175"/>
            <a:ext cx="5216100" cy="857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i="1" lang="en" sz="1800"/>
              <a:t>You have no idea how happy I am to see these results, I am beyond excited to keep this project going! </a:t>
            </a:r>
            <a:endParaRPr b="1" i="1"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191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The Analyze Process: </a:t>
            </a:r>
            <a:endParaRPr b="1" i="1" u="sng"/>
          </a:p>
        </p:txBody>
      </p:sp>
      <p:pic>
        <p:nvPicPr>
          <p:cNvPr id="140" name="Google Shape;140;p24"/>
          <p:cNvPicPr preferRelativeResize="0"/>
          <p:nvPr/>
        </p:nvPicPr>
        <p:blipFill>
          <a:blip r:embed="rId3">
            <a:alphaModFix/>
          </a:blip>
          <a:stretch>
            <a:fillRect/>
          </a:stretch>
        </p:blipFill>
        <p:spPr>
          <a:xfrm>
            <a:off x="98075" y="952800"/>
            <a:ext cx="2149298" cy="3820974"/>
          </a:xfrm>
          <a:prstGeom prst="rect">
            <a:avLst/>
          </a:prstGeom>
          <a:noFill/>
          <a:ln>
            <a:noFill/>
          </a:ln>
        </p:spPr>
      </p:pic>
      <p:pic>
        <p:nvPicPr>
          <p:cNvPr id="141" name="Google Shape;141;p24"/>
          <p:cNvPicPr preferRelativeResize="0"/>
          <p:nvPr/>
        </p:nvPicPr>
        <p:blipFill>
          <a:blip r:embed="rId4">
            <a:alphaModFix/>
          </a:blip>
          <a:stretch>
            <a:fillRect/>
          </a:stretch>
        </p:blipFill>
        <p:spPr>
          <a:xfrm>
            <a:off x="2422698" y="952800"/>
            <a:ext cx="2149298" cy="3820974"/>
          </a:xfrm>
          <a:prstGeom prst="rect">
            <a:avLst/>
          </a:prstGeom>
          <a:noFill/>
          <a:ln>
            <a:noFill/>
          </a:ln>
        </p:spPr>
      </p:pic>
      <p:pic>
        <p:nvPicPr>
          <p:cNvPr id="142" name="Google Shape;142;p24"/>
          <p:cNvPicPr preferRelativeResize="0"/>
          <p:nvPr/>
        </p:nvPicPr>
        <p:blipFill>
          <a:blip r:embed="rId5">
            <a:alphaModFix/>
          </a:blip>
          <a:stretch>
            <a:fillRect/>
          </a:stretch>
        </p:blipFill>
        <p:spPr>
          <a:xfrm>
            <a:off x="4963775" y="1166937"/>
            <a:ext cx="4107850" cy="1334492"/>
          </a:xfrm>
          <a:prstGeom prst="rect">
            <a:avLst/>
          </a:prstGeom>
          <a:noFill/>
          <a:ln>
            <a:noFill/>
          </a:ln>
        </p:spPr>
      </p:pic>
      <p:pic>
        <p:nvPicPr>
          <p:cNvPr id="143" name="Google Shape;143;p24"/>
          <p:cNvPicPr preferRelativeResize="0"/>
          <p:nvPr/>
        </p:nvPicPr>
        <p:blipFill>
          <a:blip r:embed="rId6">
            <a:alphaModFix/>
          </a:blip>
          <a:stretch>
            <a:fillRect/>
          </a:stretch>
        </p:blipFill>
        <p:spPr>
          <a:xfrm>
            <a:off x="4963775" y="2904202"/>
            <a:ext cx="4107853" cy="1475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252675" y="120175"/>
            <a:ext cx="5186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Anonymous Responses </a:t>
            </a:r>
            <a:endParaRPr b="1" i="1" u="sng"/>
          </a:p>
        </p:txBody>
      </p:sp>
      <p:sp>
        <p:nvSpPr>
          <p:cNvPr id="149" name="Google Shape;149;p25"/>
          <p:cNvSpPr txBox="1"/>
          <p:nvPr/>
        </p:nvSpPr>
        <p:spPr>
          <a:xfrm>
            <a:off x="134350" y="692875"/>
            <a:ext cx="5919000" cy="8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500">
                <a:latin typeface="Comic Sans MS"/>
                <a:ea typeface="Comic Sans MS"/>
                <a:cs typeface="Comic Sans MS"/>
                <a:sym typeface="Comic Sans MS"/>
              </a:rPr>
              <a:t>At first, I was reluctant how similar the responses are but as I kept scrolling down, these people really have the heart and soul for Jollibee. While some wants to know what the hype of Jollibee is truly about? That makes the process of the project significant!</a:t>
            </a:r>
            <a:endParaRPr b="1" i="1" sz="1500">
              <a:latin typeface="Comic Sans MS"/>
              <a:ea typeface="Comic Sans MS"/>
              <a:cs typeface="Comic Sans MS"/>
              <a:sym typeface="Comic Sans MS"/>
            </a:endParaRPr>
          </a:p>
        </p:txBody>
      </p:sp>
      <p:pic>
        <p:nvPicPr>
          <p:cNvPr id="150" name="Google Shape;150;p25"/>
          <p:cNvPicPr preferRelativeResize="0"/>
          <p:nvPr/>
        </p:nvPicPr>
        <p:blipFill>
          <a:blip r:embed="rId3">
            <a:alphaModFix/>
          </a:blip>
          <a:stretch>
            <a:fillRect/>
          </a:stretch>
        </p:blipFill>
        <p:spPr>
          <a:xfrm>
            <a:off x="134350" y="1999625"/>
            <a:ext cx="1789336" cy="2991473"/>
          </a:xfrm>
          <a:prstGeom prst="rect">
            <a:avLst/>
          </a:prstGeom>
          <a:noFill/>
          <a:ln>
            <a:noFill/>
          </a:ln>
        </p:spPr>
      </p:pic>
      <p:pic>
        <p:nvPicPr>
          <p:cNvPr id="151" name="Google Shape;151;p25"/>
          <p:cNvPicPr preferRelativeResize="0"/>
          <p:nvPr/>
        </p:nvPicPr>
        <p:blipFill>
          <a:blip r:embed="rId4">
            <a:alphaModFix/>
          </a:blip>
          <a:stretch>
            <a:fillRect/>
          </a:stretch>
        </p:blipFill>
        <p:spPr>
          <a:xfrm>
            <a:off x="2047375" y="1999625"/>
            <a:ext cx="1886949" cy="2991477"/>
          </a:xfrm>
          <a:prstGeom prst="rect">
            <a:avLst/>
          </a:prstGeom>
          <a:noFill/>
          <a:ln>
            <a:noFill/>
          </a:ln>
        </p:spPr>
      </p:pic>
      <p:pic>
        <p:nvPicPr>
          <p:cNvPr id="152" name="Google Shape;152;p25"/>
          <p:cNvPicPr preferRelativeResize="0"/>
          <p:nvPr/>
        </p:nvPicPr>
        <p:blipFill>
          <a:blip r:embed="rId5">
            <a:alphaModFix/>
          </a:blip>
          <a:stretch>
            <a:fillRect/>
          </a:stretch>
        </p:blipFill>
        <p:spPr>
          <a:xfrm>
            <a:off x="4166300" y="1950921"/>
            <a:ext cx="1886951" cy="3088881"/>
          </a:xfrm>
          <a:prstGeom prst="rect">
            <a:avLst/>
          </a:prstGeom>
          <a:noFill/>
          <a:ln>
            <a:noFill/>
          </a:ln>
        </p:spPr>
      </p:pic>
      <p:pic>
        <p:nvPicPr>
          <p:cNvPr id="153" name="Google Shape;153;p25"/>
          <p:cNvPicPr preferRelativeResize="0"/>
          <p:nvPr/>
        </p:nvPicPr>
        <p:blipFill>
          <a:blip r:embed="rId6">
            <a:alphaModFix/>
          </a:blip>
          <a:stretch>
            <a:fillRect/>
          </a:stretch>
        </p:blipFill>
        <p:spPr>
          <a:xfrm>
            <a:off x="6381550" y="1914163"/>
            <a:ext cx="2457100" cy="3162399"/>
          </a:xfrm>
          <a:prstGeom prst="rect">
            <a:avLst/>
          </a:prstGeom>
          <a:noFill/>
          <a:ln>
            <a:noFill/>
          </a:ln>
        </p:spPr>
      </p:pic>
      <p:cxnSp>
        <p:nvCxnSpPr>
          <p:cNvPr id="154" name="Google Shape;154;p25"/>
          <p:cNvCxnSpPr/>
          <p:nvPr/>
        </p:nvCxnSpPr>
        <p:spPr>
          <a:xfrm flipH="1" rot="10800000">
            <a:off x="6664825" y="1293650"/>
            <a:ext cx="271800" cy="941700"/>
          </a:xfrm>
          <a:prstGeom prst="straightConnector1">
            <a:avLst/>
          </a:prstGeom>
          <a:noFill/>
          <a:ln cap="flat" cmpd="sng" w="9525">
            <a:solidFill>
              <a:schemeClr val="dk2"/>
            </a:solidFill>
            <a:prstDash val="solid"/>
            <a:round/>
            <a:headEnd len="med" w="med" type="none"/>
            <a:tailEnd len="med" w="med" type="stealth"/>
          </a:ln>
        </p:spPr>
      </p:cxnSp>
      <p:pic>
        <p:nvPicPr>
          <p:cNvPr id="155" name="Google Shape;155;p25"/>
          <p:cNvPicPr preferRelativeResize="0"/>
          <p:nvPr/>
        </p:nvPicPr>
        <p:blipFill>
          <a:blip r:embed="rId7">
            <a:alphaModFix/>
          </a:blip>
          <a:stretch>
            <a:fillRect/>
          </a:stretch>
        </p:blipFill>
        <p:spPr>
          <a:xfrm>
            <a:off x="7069525" y="539037"/>
            <a:ext cx="2074475" cy="116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161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The Learning Process</a:t>
            </a:r>
            <a:endParaRPr b="1" i="1" u="sng"/>
          </a:p>
        </p:txBody>
      </p:sp>
      <p:sp>
        <p:nvSpPr>
          <p:cNvPr id="161" name="Google Shape;161;p26"/>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00"/>
                </a:highlight>
              </a:rPr>
              <a:t>Throughout my research project, I will be honest with you right now, it was a struggle trying to even find an idea or a purpose in writing this paper. Most especially with the recovery </a:t>
            </a:r>
            <a:r>
              <a:rPr b="1" lang="en">
                <a:highlight>
                  <a:srgbClr val="FFFF00"/>
                </a:highlight>
              </a:rPr>
              <a:t>occurring</a:t>
            </a:r>
            <a:r>
              <a:rPr b="1" lang="en">
                <a:highlight>
                  <a:srgbClr val="FFFF00"/>
                </a:highlight>
              </a:rPr>
              <a:t> with Typhoon Yutu. At first, I thought to myself, what can I do to make this work? </a:t>
            </a:r>
            <a:endParaRPr b="1">
              <a:highlight>
                <a:srgbClr val="FFFF00"/>
              </a:highlight>
            </a:endParaRPr>
          </a:p>
          <a:p>
            <a:pPr indent="-342900" lvl="0" marL="457200" rtl="0" algn="l">
              <a:spcBef>
                <a:spcPts val="1600"/>
              </a:spcBef>
              <a:spcAft>
                <a:spcPts val="0"/>
              </a:spcAft>
              <a:buSzPts val="1800"/>
              <a:buChar char="-"/>
            </a:pPr>
            <a:r>
              <a:rPr b="1" i="1" lang="en">
                <a:highlight>
                  <a:srgbClr val="FFFF00"/>
                </a:highlight>
              </a:rPr>
              <a:t>What can inspire me to do this research project? </a:t>
            </a:r>
            <a:endParaRPr b="1" i="1">
              <a:highlight>
                <a:srgbClr val="FFFF00"/>
              </a:highlight>
            </a:endParaRPr>
          </a:p>
          <a:p>
            <a:pPr indent="-342900" lvl="0" marL="457200" rtl="0" algn="l">
              <a:spcBef>
                <a:spcPts val="0"/>
              </a:spcBef>
              <a:spcAft>
                <a:spcPts val="0"/>
              </a:spcAft>
              <a:buSzPts val="1800"/>
              <a:buChar char="-"/>
            </a:pPr>
            <a:r>
              <a:rPr b="1" i="1" lang="en">
                <a:highlight>
                  <a:srgbClr val="FFFF00"/>
                </a:highlight>
              </a:rPr>
              <a:t>What is one thing that can benefit my home and I?</a:t>
            </a:r>
            <a:endParaRPr b="1" i="1">
              <a:highlight>
                <a:srgbClr val="FFFF00"/>
              </a:highlight>
            </a:endParaRPr>
          </a:p>
          <a:p>
            <a:pPr indent="-342900" lvl="0" marL="457200" rtl="0" algn="l">
              <a:spcBef>
                <a:spcPts val="0"/>
              </a:spcBef>
              <a:spcAft>
                <a:spcPts val="0"/>
              </a:spcAft>
              <a:buSzPts val="1800"/>
              <a:buChar char="-"/>
            </a:pPr>
            <a:r>
              <a:rPr b="1" i="1" lang="en">
                <a:highlight>
                  <a:srgbClr val="FFFF00"/>
                </a:highlight>
              </a:rPr>
              <a:t>What makes me happy that I can keep talking about it with everyone? </a:t>
            </a:r>
            <a:endParaRPr b="1" i="1">
              <a:highlight>
                <a:srgbClr val="FFFF00"/>
              </a:highlight>
            </a:endParaRPr>
          </a:p>
          <a:p>
            <a:pPr indent="0" lvl="0" marL="0" rtl="0" algn="l">
              <a:spcBef>
                <a:spcPts val="1600"/>
              </a:spcBef>
              <a:spcAft>
                <a:spcPts val="1600"/>
              </a:spcAft>
              <a:buNone/>
            </a:pPr>
            <a:r>
              <a:rPr b="1" lang="en">
                <a:highlight>
                  <a:srgbClr val="FFFF00"/>
                </a:highlight>
              </a:rPr>
              <a:t>With all the ideas coming forward, I think the Jollibee Corporation deserves a second chance, and for all your responses it is a must to have the new and improved Jollibee back on island. </a:t>
            </a:r>
            <a:endParaRPr b="1">
              <a:highlight>
                <a:srgbClr val="FFFF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What did I learn about Academic Writing? 		</a:t>
            </a:r>
            <a:endParaRPr b="1" i="1" u="sng"/>
          </a:p>
        </p:txBody>
      </p:sp>
      <p:sp>
        <p:nvSpPr>
          <p:cNvPr id="167" name="Google Shape;167;p27"/>
          <p:cNvSpPr txBox="1"/>
          <p:nvPr>
            <p:ph idx="1" type="body"/>
          </p:nvPr>
        </p:nvSpPr>
        <p:spPr>
          <a:xfrm>
            <a:off x="155850" y="1152475"/>
            <a:ext cx="8832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highlight>
                  <a:srgbClr val="FFFF00"/>
                </a:highlight>
              </a:rPr>
              <a:t>What I have learned about Academic Writing is that…</a:t>
            </a:r>
            <a:endParaRPr b="1">
              <a:highlight>
                <a:srgbClr val="FFFF00"/>
              </a:highlight>
            </a:endParaRPr>
          </a:p>
          <a:p>
            <a:pPr indent="-342900" lvl="0" marL="457200" rtl="0" algn="l">
              <a:spcBef>
                <a:spcPts val="160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have written a lot about my theories and opinions a lot.</a:t>
            </a:r>
            <a:endParaRPr i="1">
              <a:highlight>
                <a:srgbClr val="FFFF00"/>
              </a:highlight>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have read many articles as I should have before, just to gather enough information for my research project. </a:t>
            </a:r>
            <a:endParaRPr i="1">
              <a:highlight>
                <a:srgbClr val="FFFF00"/>
              </a:highlight>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have learned to go deep and beyond to show my results are worth it in the end for example, surveys, interview questionnaires, and letters to experts. </a:t>
            </a:r>
            <a:endParaRPr i="1">
              <a:highlight>
                <a:srgbClr val="FFFF00"/>
              </a:highlight>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have also learned to reinforce my ideas at the most </a:t>
            </a:r>
            <a:r>
              <a:rPr i="1" lang="en">
                <a:highlight>
                  <a:srgbClr val="FFFF00"/>
                </a:highlight>
                <a:latin typeface="Comic Sans MS"/>
                <a:ea typeface="Comic Sans MS"/>
                <a:cs typeface="Comic Sans MS"/>
                <a:sym typeface="Comic Sans MS"/>
              </a:rPr>
              <a:t>professional</a:t>
            </a:r>
            <a:r>
              <a:rPr i="1" lang="en">
                <a:highlight>
                  <a:srgbClr val="FFFF00"/>
                </a:highlight>
                <a:latin typeface="Comic Sans MS"/>
                <a:ea typeface="Comic Sans MS"/>
                <a:cs typeface="Comic Sans MS"/>
                <a:sym typeface="Comic Sans MS"/>
              </a:rPr>
              <a:t> process. </a:t>
            </a:r>
            <a:endParaRPr i="1">
              <a:highlight>
                <a:srgbClr val="FFFF00"/>
              </a:highlight>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have learned to share my topic to any type of audience. Whether it is informal or formal audience. </a:t>
            </a:r>
            <a:endParaRPr i="1">
              <a:highlight>
                <a:srgbClr val="FFFF00"/>
              </a:highlight>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i="1" lang="en">
                <a:highlight>
                  <a:srgbClr val="FFFF00"/>
                </a:highlight>
                <a:latin typeface="Comic Sans MS"/>
                <a:ea typeface="Comic Sans MS"/>
                <a:cs typeface="Comic Sans MS"/>
                <a:sym typeface="Comic Sans MS"/>
              </a:rPr>
              <a:t>I learn and I live. I lived to write and that is what I want to continue in my studies. </a:t>
            </a:r>
            <a:endParaRPr i="1">
              <a:highlight>
                <a:srgbClr val="FFFF00"/>
              </a:highlight>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u="sng"/>
              <a:t>What I could have done differently...</a:t>
            </a:r>
            <a:endParaRPr b="1" i="1" u="sng"/>
          </a:p>
        </p:txBody>
      </p:sp>
      <p:sp>
        <p:nvSpPr>
          <p:cNvPr id="173" name="Google Shape;173;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just">
              <a:spcBef>
                <a:spcPts val="0"/>
              </a:spcBef>
              <a:spcAft>
                <a:spcPts val="0"/>
              </a:spcAft>
              <a:buSzPts val="1800"/>
              <a:buFont typeface="Comic Sans MS"/>
              <a:buAutoNum type="arabicPeriod"/>
            </a:pPr>
            <a:r>
              <a:rPr lang="en">
                <a:highlight>
                  <a:srgbClr val="FFFF00"/>
                </a:highlight>
                <a:latin typeface="Comic Sans MS"/>
                <a:ea typeface="Comic Sans MS"/>
                <a:cs typeface="Comic Sans MS"/>
                <a:sym typeface="Comic Sans MS"/>
              </a:rPr>
              <a:t>Ask random participants in person what they think about Jollibee and their thoughts of having Jollibee back on our island of paradise. </a:t>
            </a:r>
            <a:endParaRPr>
              <a:highlight>
                <a:srgbClr val="FFFF00"/>
              </a:highlight>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AutoNum type="arabicPeriod"/>
            </a:pPr>
            <a:r>
              <a:rPr lang="en">
                <a:highlight>
                  <a:srgbClr val="FFFF00"/>
                </a:highlight>
                <a:latin typeface="Comic Sans MS"/>
                <a:ea typeface="Comic Sans MS"/>
                <a:cs typeface="Comic Sans MS"/>
                <a:sym typeface="Comic Sans MS"/>
              </a:rPr>
              <a:t>Share my survey with other classes other than my own as a way to get the word out about the Jollibee Corporation Inc. </a:t>
            </a:r>
            <a:endParaRPr>
              <a:highlight>
                <a:srgbClr val="FFFF00"/>
              </a:highlight>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AutoNum type="arabicPeriod"/>
            </a:pPr>
            <a:r>
              <a:rPr lang="en">
                <a:highlight>
                  <a:srgbClr val="FFFF00"/>
                </a:highlight>
                <a:latin typeface="Comic Sans MS"/>
                <a:ea typeface="Comic Sans MS"/>
                <a:cs typeface="Comic Sans MS"/>
                <a:sym typeface="Comic Sans MS"/>
              </a:rPr>
              <a:t>Create and send my surveys and interview questionnaires to my experts as early as possible. </a:t>
            </a:r>
            <a:endParaRPr>
              <a:highlight>
                <a:srgbClr val="FFFF00"/>
              </a:highlight>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AutoNum type="arabicPeriod"/>
            </a:pPr>
            <a:r>
              <a:rPr lang="en">
                <a:highlight>
                  <a:srgbClr val="FFFF00"/>
                </a:highlight>
                <a:latin typeface="Comic Sans MS"/>
                <a:ea typeface="Comic Sans MS"/>
                <a:cs typeface="Comic Sans MS"/>
                <a:sym typeface="Comic Sans MS"/>
              </a:rPr>
              <a:t>Create a timeline for each project with a BACK-UP plan, just in case if another Typhoon or Emergency comes along the way.</a:t>
            </a:r>
            <a:endParaRPr>
              <a:highlight>
                <a:srgbClr val="FFFF00"/>
              </a:highlight>
              <a:latin typeface="Comic Sans MS"/>
              <a:ea typeface="Comic Sans MS"/>
              <a:cs typeface="Comic Sans MS"/>
              <a:sym typeface="Comic Sans MS"/>
            </a:endParaRPr>
          </a:p>
          <a:p>
            <a:pPr indent="0" lvl="0" marL="0" rtl="0" algn="just">
              <a:spcBef>
                <a:spcPts val="1600"/>
              </a:spcBef>
              <a:spcAft>
                <a:spcPts val="1600"/>
              </a:spcAft>
              <a:buNone/>
            </a:pPr>
            <a:r>
              <a:rPr b="1" i="1" lang="en" u="sng">
                <a:highlight>
                  <a:srgbClr val="FFFF00"/>
                </a:highlight>
                <a:latin typeface="Comic Sans MS"/>
                <a:ea typeface="Comic Sans MS"/>
                <a:cs typeface="Comic Sans MS"/>
                <a:sym typeface="Comic Sans MS"/>
              </a:rPr>
              <a:t>(Recommended by people: Ask tutors for help in pitching ideas for my research project.)</a:t>
            </a:r>
            <a:endParaRPr b="1" i="1" u="sng">
              <a:highlight>
                <a:srgbClr val="FFFF00"/>
              </a:highlight>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will I disseminate my results? </a:t>
            </a:r>
            <a:endParaRPr/>
          </a:p>
        </p:txBody>
      </p:sp>
      <p:sp>
        <p:nvSpPr>
          <p:cNvPr id="179" name="Google Shape;179;p2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highlight>
                  <a:srgbClr val="FFFF00"/>
                </a:highlight>
              </a:rPr>
              <a:t>With the results given, I have always wanted to do something out of my luck. With over 300 responses, I do believe that I can make this possible. With the help of each survey taken by each and one of you, I will use these results as my petition. As I gather all my data together, I will present my idea over an interview with Jollibee Philippines to help me make our island dreams come true. Because…</a:t>
            </a:r>
            <a:endParaRPr b="1" i="1">
              <a:highlight>
                <a:srgbClr val="FFFF00"/>
              </a:highlight>
            </a:endParaRPr>
          </a:p>
          <a:p>
            <a:pPr indent="0" lvl="0" marL="0" rtl="0" algn="l">
              <a:spcBef>
                <a:spcPts val="1600"/>
              </a:spcBef>
              <a:spcAft>
                <a:spcPts val="1600"/>
              </a:spcAft>
              <a:buNone/>
            </a:pPr>
            <a:r>
              <a:t/>
            </a:r>
            <a:endParaRPr/>
          </a:p>
        </p:txBody>
      </p:sp>
      <p:pic>
        <p:nvPicPr>
          <p:cNvPr id="180" name="Google Shape;180;p29"/>
          <p:cNvPicPr preferRelativeResize="0"/>
          <p:nvPr/>
        </p:nvPicPr>
        <p:blipFill>
          <a:blip r:embed="rId3">
            <a:alphaModFix/>
          </a:blip>
          <a:stretch>
            <a:fillRect/>
          </a:stretch>
        </p:blipFill>
        <p:spPr>
          <a:xfrm>
            <a:off x="5161800" y="1359100"/>
            <a:ext cx="2795971" cy="3209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0"/>
          <p:cNvSpPr txBox="1"/>
          <p:nvPr>
            <p:ph idx="1" type="body"/>
          </p:nvPr>
        </p:nvSpPr>
        <p:spPr>
          <a:xfrm>
            <a:off x="3396600" y="1222950"/>
            <a:ext cx="3025800" cy="212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300">
                <a:latin typeface="Impact"/>
                <a:ea typeface="Impact"/>
                <a:cs typeface="Impact"/>
                <a:sym typeface="Impact"/>
              </a:rPr>
              <a:t>Please continue to take my survey, it will be greatly appreciated and sent to to the U.S and the Gov. </a:t>
            </a:r>
            <a:endParaRPr sz="2300">
              <a:latin typeface="Impact"/>
              <a:ea typeface="Impact"/>
              <a:cs typeface="Impact"/>
              <a:sym typeface="Impact"/>
            </a:endParaRPr>
          </a:p>
        </p:txBody>
      </p:sp>
      <p:sp>
        <p:nvSpPr>
          <p:cNvPr id="186" name="Google Shape;186;p30"/>
          <p:cNvSpPr txBox="1"/>
          <p:nvPr/>
        </p:nvSpPr>
        <p:spPr>
          <a:xfrm>
            <a:off x="4424125" y="161850"/>
            <a:ext cx="54000" cy="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30"/>
          <p:cNvPicPr preferRelativeResize="0"/>
          <p:nvPr/>
        </p:nvPicPr>
        <p:blipFill>
          <a:blip r:embed="rId3">
            <a:alphaModFix/>
          </a:blip>
          <a:stretch>
            <a:fillRect/>
          </a:stretch>
        </p:blipFill>
        <p:spPr>
          <a:xfrm>
            <a:off x="152400" y="152400"/>
            <a:ext cx="3244200" cy="1824900"/>
          </a:xfrm>
          <a:prstGeom prst="roundRect">
            <a:avLst>
              <a:gd fmla="val 16667" name="adj"/>
            </a:avLst>
          </a:prstGeom>
          <a:noFill/>
          <a:ln>
            <a:noFill/>
          </a:ln>
        </p:spPr>
      </p:pic>
      <p:pic>
        <p:nvPicPr>
          <p:cNvPr id="188" name="Google Shape;188;p30"/>
          <p:cNvPicPr preferRelativeResize="0"/>
          <p:nvPr/>
        </p:nvPicPr>
        <p:blipFill>
          <a:blip r:embed="rId4">
            <a:alphaModFix/>
          </a:blip>
          <a:stretch>
            <a:fillRect/>
          </a:stretch>
        </p:blipFill>
        <p:spPr>
          <a:xfrm>
            <a:off x="152400" y="1843791"/>
            <a:ext cx="2857500" cy="1600200"/>
          </a:xfrm>
          <a:prstGeom prst="roundRect">
            <a:avLst>
              <a:gd fmla="val 16667" name="adj"/>
            </a:avLst>
          </a:prstGeom>
          <a:noFill/>
          <a:ln>
            <a:noFill/>
          </a:ln>
        </p:spPr>
      </p:pic>
      <p:pic>
        <p:nvPicPr>
          <p:cNvPr id="189" name="Google Shape;189;p30"/>
          <p:cNvPicPr preferRelativeResize="0"/>
          <p:nvPr/>
        </p:nvPicPr>
        <p:blipFill>
          <a:blip r:embed="rId5">
            <a:alphaModFix/>
          </a:blip>
          <a:stretch>
            <a:fillRect/>
          </a:stretch>
        </p:blipFill>
        <p:spPr>
          <a:xfrm>
            <a:off x="152400" y="3444000"/>
            <a:ext cx="3564600" cy="1600200"/>
          </a:xfrm>
          <a:prstGeom prst="roundRect">
            <a:avLst>
              <a:gd fmla="val 16667" name="adj"/>
            </a:avLst>
          </a:prstGeom>
          <a:noFill/>
          <a:ln>
            <a:noFill/>
          </a:ln>
        </p:spPr>
      </p:pic>
      <p:pic>
        <p:nvPicPr>
          <p:cNvPr id="190" name="Google Shape;190;p30"/>
          <p:cNvPicPr preferRelativeResize="0"/>
          <p:nvPr/>
        </p:nvPicPr>
        <p:blipFill>
          <a:blip r:embed="rId6">
            <a:alphaModFix/>
          </a:blip>
          <a:stretch>
            <a:fillRect/>
          </a:stretch>
        </p:blipFill>
        <p:spPr>
          <a:xfrm>
            <a:off x="6422400" y="179850"/>
            <a:ext cx="2552700" cy="457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pic>
        <p:nvPicPr>
          <p:cNvPr id="195" name="Google Shape;195;p31"/>
          <p:cNvPicPr preferRelativeResize="0"/>
          <p:nvPr/>
        </p:nvPicPr>
        <p:blipFill>
          <a:blip r:embed="rId3">
            <a:alphaModFix/>
          </a:blip>
          <a:stretch>
            <a:fillRect/>
          </a:stretch>
        </p:blipFill>
        <p:spPr>
          <a:xfrm>
            <a:off x="386200" y="1267403"/>
            <a:ext cx="4000775" cy="2608700"/>
          </a:xfrm>
          <a:prstGeom prst="rect">
            <a:avLst/>
          </a:prstGeom>
          <a:noFill/>
          <a:ln>
            <a:noFill/>
          </a:ln>
        </p:spPr>
      </p:pic>
      <p:pic>
        <p:nvPicPr>
          <p:cNvPr id="196" name="Google Shape;196;p31"/>
          <p:cNvPicPr preferRelativeResize="0"/>
          <p:nvPr/>
        </p:nvPicPr>
        <p:blipFill>
          <a:blip r:embed="rId4">
            <a:alphaModFix/>
          </a:blip>
          <a:stretch>
            <a:fillRect/>
          </a:stretch>
        </p:blipFill>
        <p:spPr>
          <a:xfrm>
            <a:off x="4572000" y="1405500"/>
            <a:ext cx="4146600" cy="23325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14"/>
          <p:cNvSpPr txBox="1"/>
          <p:nvPr>
            <p:ph type="ctrTitle"/>
          </p:nvPr>
        </p:nvSpPr>
        <p:spPr>
          <a:xfrm>
            <a:off x="1924325" y="744575"/>
            <a:ext cx="6978000" cy="20526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b="1" lang="en" sz="3600">
                <a:highlight>
                  <a:srgbClr val="FFFF00"/>
                </a:highlight>
              </a:rPr>
              <a:t>Bringing the Jollibee Corporation INC. back to our island of paradise, CNMI. </a:t>
            </a:r>
            <a:endParaRPr b="1" sz="3600">
              <a:highlight>
                <a:srgbClr val="FFFF00"/>
              </a:highlight>
            </a:endParaRPr>
          </a:p>
        </p:txBody>
      </p:sp>
      <p:sp>
        <p:nvSpPr>
          <p:cNvPr id="60" name="Google Shape;60;p14"/>
          <p:cNvSpPr txBox="1"/>
          <p:nvPr>
            <p:ph idx="1" type="subTitle"/>
          </p:nvPr>
        </p:nvSpPr>
        <p:spPr>
          <a:xfrm>
            <a:off x="2629500" y="2797175"/>
            <a:ext cx="6514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a:highlight>
                  <a:srgbClr val="00FFFF"/>
                </a:highlight>
                <a:latin typeface="Comic Sans MS"/>
                <a:ea typeface="Comic Sans MS"/>
                <a:cs typeface="Comic Sans MS"/>
                <a:sym typeface="Comic Sans MS"/>
              </a:rPr>
              <a:t>One chicken joy with a side of gravy please...</a:t>
            </a:r>
            <a:endParaRPr b="1" i="1">
              <a:highlight>
                <a:srgbClr val="00FFFF"/>
              </a:highlight>
              <a:latin typeface="Comic Sans MS"/>
              <a:ea typeface="Comic Sans MS"/>
              <a:cs typeface="Comic Sans MS"/>
              <a:sym typeface="Comic Sans MS"/>
            </a:endParaRPr>
          </a:p>
        </p:txBody>
      </p:sp>
      <p:sp>
        <p:nvSpPr>
          <p:cNvPr id="61" name="Google Shape;61;p14"/>
          <p:cNvSpPr txBox="1"/>
          <p:nvPr/>
        </p:nvSpPr>
        <p:spPr>
          <a:xfrm>
            <a:off x="5723400" y="3879300"/>
            <a:ext cx="3420600" cy="12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500">
                <a:highlight>
                  <a:srgbClr val="00FF00"/>
                </a:highlight>
                <a:latin typeface="Georgia"/>
                <a:ea typeface="Georgia"/>
                <a:cs typeface="Georgia"/>
                <a:sym typeface="Georgia"/>
              </a:rPr>
              <a:t>By: Eloise Rose E. Lopez </a:t>
            </a:r>
            <a:endParaRPr b="1" i="1" sz="1500">
              <a:highlight>
                <a:srgbClr val="00FF00"/>
              </a:highlight>
              <a:latin typeface="Georgia"/>
              <a:ea typeface="Georgia"/>
              <a:cs typeface="Georgia"/>
              <a:sym typeface="Georgia"/>
            </a:endParaRPr>
          </a:p>
          <a:p>
            <a:pPr indent="0" lvl="0" marL="0" rtl="0" algn="l">
              <a:spcBef>
                <a:spcPts val="0"/>
              </a:spcBef>
              <a:spcAft>
                <a:spcPts val="0"/>
              </a:spcAft>
              <a:buNone/>
            </a:pPr>
            <a:r>
              <a:rPr b="1" i="1" lang="en" sz="1500">
                <a:highlight>
                  <a:srgbClr val="00FF00"/>
                </a:highlight>
                <a:latin typeface="Georgia"/>
                <a:ea typeface="Georgia"/>
                <a:cs typeface="Georgia"/>
                <a:sym typeface="Georgia"/>
              </a:rPr>
              <a:t>Dr. Kimberly-Bunts Anderson</a:t>
            </a:r>
            <a:endParaRPr b="1" i="1" sz="1500">
              <a:highlight>
                <a:srgbClr val="00FF00"/>
              </a:highlight>
              <a:latin typeface="Georgia"/>
              <a:ea typeface="Georgia"/>
              <a:cs typeface="Georgia"/>
              <a:sym typeface="Georgia"/>
            </a:endParaRPr>
          </a:p>
          <a:p>
            <a:pPr indent="0" lvl="0" marL="0" rtl="0" algn="l">
              <a:spcBef>
                <a:spcPts val="0"/>
              </a:spcBef>
              <a:spcAft>
                <a:spcPts val="0"/>
              </a:spcAft>
              <a:buNone/>
            </a:pPr>
            <a:r>
              <a:rPr b="1" i="1" lang="en" sz="1500">
                <a:highlight>
                  <a:srgbClr val="00FF00"/>
                </a:highlight>
                <a:latin typeface="Georgia"/>
                <a:ea typeface="Georgia"/>
                <a:cs typeface="Georgia"/>
                <a:sym typeface="Georgia"/>
              </a:rPr>
              <a:t>EN202-01</a:t>
            </a:r>
            <a:endParaRPr b="1" i="1" sz="1500">
              <a:highlight>
                <a:srgbClr val="00FF00"/>
              </a:highlight>
              <a:latin typeface="Georgia"/>
              <a:ea typeface="Georgia"/>
              <a:cs typeface="Georgia"/>
              <a:sym typeface="Georgia"/>
            </a:endParaRPr>
          </a:p>
          <a:p>
            <a:pPr indent="0" lvl="0" marL="0" rtl="0" algn="l">
              <a:spcBef>
                <a:spcPts val="0"/>
              </a:spcBef>
              <a:spcAft>
                <a:spcPts val="0"/>
              </a:spcAft>
              <a:buNone/>
            </a:pPr>
            <a:r>
              <a:rPr b="1" i="1" lang="en" sz="1500">
                <a:highlight>
                  <a:srgbClr val="00FF00"/>
                </a:highlight>
                <a:latin typeface="Georgia"/>
                <a:ea typeface="Georgia"/>
                <a:cs typeface="Georgia"/>
                <a:sym typeface="Georgia"/>
              </a:rPr>
              <a:t>Y5</a:t>
            </a:r>
            <a:endParaRPr b="1" i="1" sz="1500">
              <a:highlight>
                <a:srgbClr val="00FF00"/>
              </a:highlight>
              <a:latin typeface="Georgia"/>
              <a:ea typeface="Georgia"/>
              <a:cs typeface="Georgia"/>
              <a:sym typeface="Georgia"/>
            </a:endParaRPr>
          </a:p>
        </p:txBody>
      </p:sp>
      <p:pic>
        <p:nvPicPr>
          <p:cNvPr id="62" name="Google Shape;62;p14"/>
          <p:cNvPicPr preferRelativeResize="0"/>
          <p:nvPr/>
        </p:nvPicPr>
        <p:blipFill>
          <a:blip r:embed="rId4">
            <a:alphaModFix/>
          </a:blip>
          <a:stretch>
            <a:fillRect/>
          </a:stretch>
        </p:blipFill>
        <p:spPr>
          <a:xfrm>
            <a:off x="89938" y="2571750"/>
            <a:ext cx="2265900" cy="1508400"/>
          </a:xfrm>
          <a:prstGeom prst="roundRect">
            <a:avLst>
              <a:gd fmla="val 16667" name="adj"/>
            </a:avLst>
          </a:prstGeom>
          <a:noFill/>
          <a:ln>
            <a:noFill/>
          </a:ln>
        </p:spPr>
      </p:pic>
      <p:pic>
        <p:nvPicPr>
          <p:cNvPr id="63" name="Google Shape;63;p14"/>
          <p:cNvPicPr preferRelativeResize="0"/>
          <p:nvPr/>
        </p:nvPicPr>
        <p:blipFill>
          <a:blip r:embed="rId5">
            <a:alphaModFix/>
          </a:blip>
          <a:stretch>
            <a:fillRect/>
          </a:stretch>
        </p:blipFill>
        <p:spPr>
          <a:xfrm>
            <a:off x="183213" y="198000"/>
            <a:ext cx="2079331" cy="2041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175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What was used? </a:t>
            </a:r>
            <a:endParaRPr b="1" i="1" u="sng"/>
          </a:p>
        </p:txBody>
      </p:sp>
      <p:sp>
        <p:nvSpPr>
          <p:cNvPr id="69" name="Google Shape;69;p15"/>
          <p:cNvSpPr txBox="1"/>
          <p:nvPr>
            <p:ph idx="1" type="body"/>
          </p:nvPr>
        </p:nvSpPr>
        <p:spPr>
          <a:xfrm>
            <a:off x="-79800" y="747950"/>
            <a:ext cx="91440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AutoNum type="arabicPeriod"/>
            </a:pPr>
            <a:r>
              <a:rPr b="1" lang="en" sz="1700"/>
              <a:t>Survey Monkey</a:t>
            </a:r>
            <a:endParaRPr b="1" sz="1700"/>
          </a:p>
          <a:p>
            <a:pPr indent="-336550" lvl="0" marL="457200" rtl="0" algn="l">
              <a:spcBef>
                <a:spcPts val="0"/>
              </a:spcBef>
              <a:spcAft>
                <a:spcPts val="0"/>
              </a:spcAft>
              <a:buSzPts val="1700"/>
              <a:buChar char="●"/>
            </a:pPr>
            <a:r>
              <a:rPr i="1" lang="en" sz="1700"/>
              <a:t>Ethnicity. </a:t>
            </a:r>
            <a:endParaRPr i="1" sz="1700"/>
          </a:p>
          <a:p>
            <a:pPr indent="-336550" lvl="0" marL="457200" rtl="0" algn="l">
              <a:spcBef>
                <a:spcPts val="0"/>
              </a:spcBef>
              <a:spcAft>
                <a:spcPts val="0"/>
              </a:spcAft>
              <a:buSzPts val="1700"/>
              <a:buChar char="●"/>
            </a:pPr>
            <a:r>
              <a:rPr i="1" lang="en" sz="1700"/>
              <a:t>Age Ranking</a:t>
            </a:r>
            <a:endParaRPr i="1" sz="1700"/>
          </a:p>
          <a:p>
            <a:pPr indent="-336550" lvl="0" marL="457200" rtl="0" algn="l">
              <a:spcBef>
                <a:spcPts val="0"/>
              </a:spcBef>
              <a:spcAft>
                <a:spcPts val="0"/>
              </a:spcAft>
              <a:buSzPts val="1700"/>
              <a:buChar char="●"/>
            </a:pPr>
            <a:r>
              <a:rPr i="1" lang="en" sz="1700"/>
              <a:t>Known/Unknown</a:t>
            </a:r>
            <a:endParaRPr i="1" sz="1700"/>
          </a:p>
          <a:p>
            <a:pPr indent="0" lvl="0" marL="0" rtl="0" algn="l">
              <a:spcBef>
                <a:spcPts val="1600"/>
              </a:spcBef>
              <a:spcAft>
                <a:spcPts val="0"/>
              </a:spcAft>
              <a:buNone/>
            </a:pPr>
            <a:r>
              <a:rPr lang="en" sz="1700"/>
              <a:t> 2.  </a:t>
            </a:r>
            <a:r>
              <a:rPr b="1" lang="en" sz="1700"/>
              <a:t>Letters to Experts</a:t>
            </a:r>
            <a:endParaRPr b="1" sz="1700"/>
          </a:p>
          <a:p>
            <a:pPr indent="-336550" lvl="0" marL="457200" rtl="0" algn="l">
              <a:spcBef>
                <a:spcPts val="1600"/>
              </a:spcBef>
              <a:spcAft>
                <a:spcPts val="0"/>
              </a:spcAft>
              <a:buSzPts val="1700"/>
              <a:buChar char="●"/>
            </a:pPr>
            <a:r>
              <a:rPr i="1" lang="en" sz="1700"/>
              <a:t>Jollibee U.S.A - (Twitter, Instagram, Facebook, Email Communications)</a:t>
            </a:r>
            <a:endParaRPr i="1" sz="1700"/>
          </a:p>
          <a:p>
            <a:pPr indent="-336550" lvl="0" marL="457200" rtl="0" algn="l">
              <a:spcBef>
                <a:spcPts val="0"/>
              </a:spcBef>
              <a:spcAft>
                <a:spcPts val="0"/>
              </a:spcAft>
              <a:buSzPts val="1700"/>
              <a:buChar char="●"/>
            </a:pPr>
            <a:r>
              <a:rPr i="1" lang="en" sz="1700"/>
              <a:t>Jollibee Philippines - (Twitter, Instagram, Facebook, Email Communications)</a:t>
            </a:r>
            <a:endParaRPr i="1" sz="1700"/>
          </a:p>
          <a:p>
            <a:pPr indent="-336550" lvl="0" marL="457200" rtl="0" algn="l">
              <a:spcBef>
                <a:spcPts val="0"/>
              </a:spcBef>
              <a:spcAft>
                <a:spcPts val="0"/>
              </a:spcAft>
              <a:buSzPts val="1700"/>
              <a:buChar char="●"/>
            </a:pPr>
            <a:r>
              <a:rPr i="1" lang="en" sz="1700"/>
              <a:t>Jollibee Corporation Inc. </a:t>
            </a:r>
            <a:endParaRPr i="1" sz="1700"/>
          </a:p>
          <a:p>
            <a:pPr indent="0" lvl="0" marL="0" rtl="0" algn="l">
              <a:spcBef>
                <a:spcPts val="1600"/>
              </a:spcBef>
              <a:spcAft>
                <a:spcPts val="0"/>
              </a:spcAft>
              <a:buNone/>
            </a:pPr>
            <a:r>
              <a:rPr lang="en" sz="1700"/>
              <a:t> 3. </a:t>
            </a:r>
            <a:r>
              <a:rPr b="1" lang="en" sz="1700"/>
              <a:t>Interviews</a:t>
            </a:r>
            <a:endParaRPr b="1" sz="1700"/>
          </a:p>
          <a:p>
            <a:pPr indent="-336550" lvl="0" marL="457200" rtl="0" algn="l">
              <a:spcBef>
                <a:spcPts val="1600"/>
              </a:spcBef>
              <a:spcAft>
                <a:spcPts val="0"/>
              </a:spcAft>
              <a:buSzPts val="1700"/>
              <a:buChar char="●"/>
            </a:pPr>
            <a:r>
              <a:rPr b="1" i="1" lang="en" sz="1700" u="sng"/>
              <a:t>Sammy Perez </a:t>
            </a:r>
            <a:r>
              <a:rPr i="1" lang="en" sz="1700"/>
              <a:t>- (Exployee at Jollibee, Garapan: Cashier/Cook)</a:t>
            </a:r>
            <a:endParaRPr i="1" sz="1700"/>
          </a:p>
          <a:p>
            <a:pPr indent="-336550" lvl="0" marL="457200" rtl="0" algn="l">
              <a:spcBef>
                <a:spcPts val="0"/>
              </a:spcBef>
              <a:spcAft>
                <a:spcPts val="0"/>
              </a:spcAft>
              <a:buSzPts val="1700"/>
              <a:buChar char="●"/>
            </a:pPr>
            <a:r>
              <a:rPr b="1" i="1" lang="en" sz="1700" u="sng"/>
              <a:t>Shirley Dalantinao</a:t>
            </a:r>
            <a:r>
              <a:rPr i="1" lang="en" sz="1700"/>
              <a:t> - (Ex-employee at Jollibee, Garapan: Cashier)</a:t>
            </a:r>
            <a:endParaRPr i="1" sz="1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1723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Letters to Experts</a:t>
            </a:r>
            <a:endParaRPr b="1" i="1" u="sng"/>
          </a:p>
        </p:txBody>
      </p:sp>
      <p:pic>
        <p:nvPicPr>
          <p:cNvPr id="75" name="Google Shape;75;p16"/>
          <p:cNvPicPr preferRelativeResize="0"/>
          <p:nvPr/>
        </p:nvPicPr>
        <p:blipFill>
          <a:blip r:embed="rId3">
            <a:alphaModFix/>
          </a:blip>
          <a:stretch>
            <a:fillRect/>
          </a:stretch>
        </p:blipFill>
        <p:spPr>
          <a:xfrm>
            <a:off x="214375" y="789600"/>
            <a:ext cx="3950100" cy="3564300"/>
          </a:xfrm>
          <a:prstGeom prst="rect">
            <a:avLst/>
          </a:prstGeom>
          <a:noFill/>
          <a:ln>
            <a:noFill/>
          </a:ln>
        </p:spPr>
      </p:pic>
      <p:pic>
        <p:nvPicPr>
          <p:cNvPr id="76" name="Google Shape;76;p16"/>
          <p:cNvPicPr preferRelativeResize="0"/>
          <p:nvPr/>
        </p:nvPicPr>
        <p:blipFill>
          <a:blip r:embed="rId4">
            <a:alphaModFix/>
          </a:blip>
          <a:stretch>
            <a:fillRect/>
          </a:stretch>
        </p:blipFill>
        <p:spPr>
          <a:xfrm>
            <a:off x="4254900" y="745050"/>
            <a:ext cx="4736700" cy="2240083"/>
          </a:xfrm>
          <a:prstGeom prst="rect">
            <a:avLst/>
          </a:prstGeom>
          <a:noFill/>
          <a:ln>
            <a:noFill/>
          </a:ln>
        </p:spPr>
      </p:pic>
      <p:sp>
        <p:nvSpPr>
          <p:cNvPr id="77" name="Google Shape;77;p16"/>
          <p:cNvSpPr txBox="1"/>
          <p:nvPr/>
        </p:nvSpPr>
        <p:spPr>
          <a:xfrm>
            <a:off x="4412100" y="3495125"/>
            <a:ext cx="4579500" cy="1296000"/>
          </a:xfrm>
          <a:prstGeom prst="rect">
            <a:avLst/>
          </a:prstGeom>
          <a:noFill/>
          <a:ln>
            <a:noFill/>
          </a:ln>
        </p:spPr>
        <p:txBody>
          <a:bodyPr anchorCtr="0" anchor="t" bIns="91425" lIns="91425" spcFirstLastPara="1" rIns="91425" wrap="square" tIns="91425">
            <a:noAutofit/>
          </a:bodyPr>
          <a:lstStyle/>
          <a:p>
            <a:pPr indent="-317500" lvl="0" marL="457200" rtl="0" algn="just">
              <a:spcBef>
                <a:spcPts val="0"/>
              </a:spcBef>
              <a:spcAft>
                <a:spcPts val="0"/>
              </a:spcAft>
              <a:buSzPts val="1400"/>
              <a:buChar char="●"/>
            </a:pPr>
            <a:r>
              <a:rPr b="1" lang="en">
                <a:highlight>
                  <a:srgbClr val="FFFF00"/>
                </a:highlight>
              </a:rPr>
              <a:t>There were responses that was made right after my Letter to Experts project. However, the responses were mainly </a:t>
            </a:r>
            <a:r>
              <a:rPr b="1" lang="en" u="sng">
                <a:highlight>
                  <a:srgbClr val="FFFF00"/>
                </a:highlight>
              </a:rPr>
              <a:t>Customer Feedback </a:t>
            </a:r>
            <a:r>
              <a:rPr b="1" lang="en">
                <a:highlight>
                  <a:srgbClr val="FFFF00"/>
                </a:highlight>
              </a:rPr>
              <a:t>replies, and usually never got back to me after three follow-up email communications. </a:t>
            </a:r>
            <a:endParaRPr b="1">
              <a:highlight>
                <a:srgbClr val="FFFF00"/>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7"/>
          <p:cNvSpPr txBox="1"/>
          <p:nvPr>
            <p:ph type="title"/>
          </p:nvPr>
        </p:nvSpPr>
        <p:spPr>
          <a:xfrm>
            <a:off x="249725" y="60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Interviewing Process &amp; Findings </a:t>
            </a:r>
            <a:endParaRPr b="1" i="1" u="sng"/>
          </a:p>
        </p:txBody>
      </p:sp>
      <p:sp>
        <p:nvSpPr>
          <p:cNvPr id="83" name="Google Shape;83;p17"/>
          <p:cNvSpPr txBox="1"/>
          <p:nvPr>
            <p:ph idx="1" type="body"/>
          </p:nvPr>
        </p:nvSpPr>
        <p:spPr>
          <a:xfrm>
            <a:off x="175375" y="966550"/>
            <a:ext cx="3381600" cy="384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i="1" lang="en">
                <a:highlight>
                  <a:srgbClr val="FFFF00"/>
                </a:highlight>
              </a:rPr>
              <a:t>These two are ex-employees of Jollibee Saipan which resides before at Garapan. </a:t>
            </a:r>
            <a:endParaRPr b="1" i="1">
              <a:highlight>
                <a:srgbClr val="FFFF00"/>
              </a:highlight>
            </a:endParaRPr>
          </a:p>
          <a:p>
            <a:pPr indent="-342900" lvl="0" marL="457200" rtl="0" algn="l">
              <a:spcBef>
                <a:spcPts val="0"/>
              </a:spcBef>
              <a:spcAft>
                <a:spcPts val="0"/>
              </a:spcAft>
              <a:buSzPts val="1800"/>
              <a:buChar char="●"/>
            </a:pPr>
            <a:r>
              <a:rPr b="1" i="1" lang="en">
                <a:highlight>
                  <a:srgbClr val="FFFF00"/>
                </a:highlight>
              </a:rPr>
              <a:t>Shirley Darantinao Silalin</a:t>
            </a:r>
            <a:endParaRPr b="1" i="1">
              <a:highlight>
                <a:srgbClr val="FFFF00"/>
              </a:highlight>
            </a:endParaRPr>
          </a:p>
          <a:p>
            <a:pPr indent="-342900" lvl="0" marL="457200" rtl="0" algn="l">
              <a:spcBef>
                <a:spcPts val="0"/>
              </a:spcBef>
              <a:spcAft>
                <a:spcPts val="0"/>
              </a:spcAft>
              <a:buSzPts val="1800"/>
              <a:buChar char="●"/>
            </a:pPr>
            <a:r>
              <a:rPr b="1" i="1" lang="en">
                <a:highlight>
                  <a:srgbClr val="FFFF00"/>
                </a:highlight>
              </a:rPr>
              <a:t>Sammy Perez </a:t>
            </a:r>
            <a:endParaRPr b="1" i="1">
              <a:highlight>
                <a:srgbClr val="FFFF00"/>
              </a:highlight>
            </a:endParaRPr>
          </a:p>
          <a:p>
            <a:pPr indent="-342900" lvl="0" marL="457200" rtl="0" algn="l">
              <a:spcBef>
                <a:spcPts val="0"/>
              </a:spcBef>
              <a:spcAft>
                <a:spcPts val="0"/>
              </a:spcAft>
              <a:buSzPts val="1800"/>
              <a:buAutoNum type="arabicPeriod"/>
            </a:pPr>
            <a:r>
              <a:rPr b="1" i="1" lang="en">
                <a:highlight>
                  <a:srgbClr val="FFFF00"/>
                </a:highlight>
              </a:rPr>
              <a:t>These are the questions shared with them both in regards to their experience at the Jollibee Saipan. </a:t>
            </a:r>
            <a:endParaRPr b="1" i="1">
              <a:highlight>
                <a:srgbClr val="FFFF00"/>
              </a:highlight>
            </a:endParaRPr>
          </a:p>
        </p:txBody>
      </p:sp>
      <p:sp>
        <p:nvSpPr>
          <p:cNvPr id="84" name="Google Shape;84;p17"/>
          <p:cNvSpPr txBox="1"/>
          <p:nvPr/>
        </p:nvSpPr>
        <p:spPr>
          <a:xfrm>
            <a:off x="3110900" y="2193725"/>
            <a:ext cx="7138800" cy="8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7"/>
          <p:cNvPicPr preferRelativeResize="0"/>
          <p:nvPr/>
        </p:nvPicPr>
        <p:blipFill>
          <a:blip r:embed="rId3">
            <a:alphaModFix/>
          </a:blip>
          <a:stretch>
            <a:fillRect/>
          </a:stretch>
        </p:blipFill>
        <p:spPr>
          <a:xfrm>
            <a:off x="4228225" y="633525"/>
            <a:ext cx="4447576" cy="2041100"/>
          </a:xfrm>
          <a:prstGeom prst="rect">
            <a:avLst/>
          </a:prstGeom>
          <a:noFill/>
          <a:ln>
            <a:noFill/>
          </a:ln>
        </p:spPr>
      </p:pic>
      <p:pic>
        <p:nvPicPr>
          <p:cNvPr id="86" name="Google Shape;86;p17"/>
          <p:cNvPicPr preferRelativeResize="0"/>
          <p:nvPr/>
        </p:nvPicPr>
        <p:blipFill>
          <a:blip r:embed="rId4">
            <a:alphaModFix/>
          </a:blip>
          <a:stretch>
            <a:fillRect/>
          </a:stretch>
        </p:blipFill>
        <p:spPr>
          <a:xfrm>
            <a:off x="4889600" y="2571750"/>
            <a:ext cx="3581400" cy="2495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80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Survey Monkey &amp; Final Findings </a:t>
            </a:r>
            <a:endParaRPr b="1" i="1" u="sng"/>
          </a:p>
        </p:txBody>
      </p:sp>
      <p:sp>
        <p:nvSpPr>
          <p:cNvPr id="92" name="Google Shape;92;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highlight>
                  <a:srgbClr val="FFFF00"/>
                </a:highlight>
              </a:rPr>
              <a:t>With my survey questions, I have not approve much of all the question I applied right before Typhoon Yutu came due to the fact that I was still brainstorming what are the fit questions to ask when it comes to the community and to the students. After the Typhoon Yutu experience, I had an exact of 7 responses from students of NMC. I was doubting so hard on my topic. I did not know what to say when it comes to the final exam presentation. So on, I made a second try in making another survey with a little touch of my personal questions, and sent it to all my teachers and to the community as my way to help me get more answers if bringing the Jollibee Corporation Inc. back on our island of paradise, the Commonwealth of the Northern Mariana Islands. </a:t>
            </a:r>
            <a:endParaRPr b="1">
              <a:highlight>
                <a:srgbClr val="FFFF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85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Survey Monkey </a:t>
            </a:r>
            <a:r>
              <a:rPr b="1" i="1" lang="en" u="sng"/>
              <a:t>Questionnaires</a:t>
            </a:r>
            <a:endParaRPr b="1" i="1" u="sng"/>
          </a:p>
        </p:txBody>
      </p:sp>
      <p:pic>
        <p:nvPicPr>
          <p:cNvPr id="98" name="Google Shape;98;p19"/>
          <p:cNvPicPr preferRelativeResize="0"/>
          <p:nvPr/>
        </p:nvPicPr>
        <p:blipFill>
          <a:blip r:embed="rId3">
            <a:alphaModFix/>
          </a:blip>
          <a:stretch>
            <a:fillRect/>
          </a:stretch>
        </p:blipFill>
        <p:spPr>
          <a:xfrm>
            <a:off x="152400" y="810700"/>
            <a:ext cx="4668850" cy="2059775"/>
          </a:xfrm>
          <a:prstGeom prst="rect">
            <a:avLst/>
          </a:prstGeom>
          <a:noFill/>
          <a:ln>
            <a:noFill/>
          </a:ln>
        </p:spPr>
      </p:pic>
      <p:pic>
        <p:nvPicPr>
          <p:cNvPr id="99" name="Google Shape;99;p19"/>
          <p:cNvPicPr preferRelativeResize="0"/>
          <p:nvPr/>
        </p:nvPicPr>
        <p:blipFill>
          <a:blip r:embed="rId4">
            <a:alphaModFix/>
          </a:blip>
          <a:stretch>
            <a:fillRect/>
          </a:stretch>
        </p:blipFill>
        <p:spPr>
          <a:xfrm>
            <a:off x="152400" y="3022875"/>
            <a:ext cx="4064019" cy="1968224"/>
          </a:xfrm>
          <a:prstGeom prst="rect">
            <a:avLst/>
          </a:prstGeom>
          <a:noFill/>
          <a:ln>
            <a:noFill/>
          </a:ln>
        </p:spPr>
      </p:pic>
      <p:pic>
        <p:nvPicPr>
          <p:cNvPr id="100" name="Google Shape;100;p19"/>
          <p:cNvPicPr preferRelativeResize="0"/>
          <p:nvPr/>
        </p:nvPicPr>
        <p:blipFill>
          <a:blip r:embed="rId5">
            <a:alphaModFix/>
          </a:blip>
          <a:stretch>
            <a:fillRect/>
          </a:stretch>
        </p:blipFill>
        <p:spPr>
          <a:xfrm>
            <a:off x="4810494" y="977875"/>
            <a:ext cx="4021818" cy="1968225"/>
          </a:xfrm>
          <a:prstGeom prst="rect">
            <a:avLst/>
          </a:prstGeom>
          <a:noFill/>
          <a:ln>
            <a:noFill/>
          </a:ln>
        </p:spPr>
      </p:pic>
      <p:pic>
        <p:nvPicPr>
          <p:cNvPr id="101" name="Google Shape;101;p19"/>
          <p:cNvPicPr preferRelativeResize="0"/>
          <p:nvPr/>
        </p:nvPicPr>
        <p:blipFill>
          <a:blip r:embed="rId6">
            <a:alphaModFix/>
          </a:blip>
          <a:stretch>
            <a:fillRect/>
          </a:stretch>
        </p:blipFill>
        <p:spPr>
          <a:xfrm>
            <a:off x="4437050" y="3343800"/>
            <a:ext cx="4538849" cy="1647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1227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Continuation of Survey Monkey &amp; Findings </a:t>
            </a:r>
            <a:endParaRPr b="1" i="1" u="sng"/>
          </a:p>
        </p:txBody>
      </p:sp>
      <p:pic>
        <p:nvPicPr>
          <p:cNvPr id="107" name="Google Shape;107;p20"/>
          <p:cNvPicPr preferRelativeResize="0"/>
          <p:nvPr/>
        </p:nvPicPr>
        <p:blipFill>
          <a:blip r:embed="rId3">
            <a:alphaModFix/>
          </a:blip>
          <a:stretch>
            <a:fillRect/>
          </a:stretch>
        </p:blipFill>
        <p:spPr>
          <a:xfrm>
            <a:off x="152400" y="847875"/>
            <a:ext cx="4160700" cy="1996750"/>
          </a:xfrm>
          <a:prstGeom prst="rect">
            <a:avLst/>
          </a:prstGeom>
          <a:noFill/>
          <a:ln>
            <a:noFill/>
          </a:ln>
        </p:spPr>
      </p:pic>
      <p:pic>
        <p:nvPicPr>
          <p:cNvPr id="108" name="Google Shape;108;p20"/>
          <p:cNvPicPr preferRelativeResize="0"/>
          <p:nvPr/>
        </p:nvPicPr>
        <p:blipFill>
          <a:blip r:embed="rId4">
            <a:alphaModFix/>
          </a:blip>
          <a:stretch>
            <a:fillRect/>
          </a:stretch>
        </p:blipFill>
        <p:spPr>
          <a:xfrm>
            <a:off x="152400" y="2997025"/>
            <a:ext cx="5077850" cy="1915225"/>
          </a:xfrm>
          <a:prstGeom prst="rect">
            <a:avLst/>
          </a:prstGeom>
          <a:noFill/>
          <a:ln>
            <a:noFill/>
          </a:ln>
        </p:spPr>
      </p:pic>
      <p:pic>
        <p:nvPicPr>
          <p:cNvPr id="109" name="Google Shape;109;p20"/>
          <p:cNvPicPr preferRelativeResize="0"/>
          <p:nvPr/>
        </p:nvPicPr>
        <p:blipFill>
          <a:blip r:embed="rId5">
            <a:alphaModFix/>
          </a:blip>
          <a:stretch>
            <a:fillRect/>
          </a:stretch>
        </p:blipFill>
        <p:spPr>
          <a:xfrm>
            <a:off x="5317000" y="1888322"/>
            <a:ext cx="3826999" cy="17805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2591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u="sng"/>
              <a:t>Final Essay after Yutu</a:t>
            </a:r>
            <a:endParaRPr b="1" i="1" u="sng"/>
          </a:p>
        </p:txBody>
      </p:sp>
      <p:sp>
        <p:nvSpPr>
          <p:cNvPr id="115" name="Google Shape;115;p21"/>
          <p:cNvSpPr txBox="1"/>
          <p:nvPr>
            <p:ph idx="1" type="body"/>
          </p:nvPr>
        </p:nvSpPr>
        <p:spPr>
          <a:xfrm>
            <a:off x="311700" y="831825"/>
            <a:ext cx="5315100" cy="362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1"/>
              </a:buClr>
              <a:buSzPts val="1800"/>
              <a:buChar char="●"/>
            </a:pPr>
            <a:r>
              <a:rPr lang="en">
                <a:solidFill>
                  <a:schemeClr val="dk1"/>
                </a:solidFill>
                <a:highlight>
                  <a:srgbClr val="FFFF00"/>
                </a:highlight>
              </a:rPr>
              <a:t>Here was the second final survey that made it all happen! </a:t>
            </a:r>
            <a:endParaRPr>
              <a:solidFill>
                <a:schemeClr val="dk1"/>
              </a:solidFill>
              <a:highlight>
                <a:srgbClr val="FFFF00"/>
              </a:highlight>
            </a:endParaRPr>
          </a:p>
          <a:p>
            <a:pPr indent="-342900" lvl="0" marL="457200" rtl="0" algn="l">
              <a:lnSpc>
                <a:spcPct val="100000"/>
              </a:lnSpc>
              <a:spcBef>
                <a:spcPts val="0"/>
              </a:spcBef>
              <a:spcAft>
                <a:spcPts val="0"/>
              </a:spcAft>
              <a:buClr>
                <a:schemeClr val="dk1"/>
              </a:buClr>
              <a:buSzPts val="1800"/>
              <a:buChar char="●"/>
            </a:pPr>
            <a:r>
              <a:rPr lang="en">
                <a:solidFill>
                  <a:schemeClr val="dk1"/>
                </a:solidFill>
                <a:highlight>
                  <a:srgbClr val="FFFF00"/>
                </a:highlight>
              </a:rPr>
              <a:t>Improvement</a:t>
            </a:r>
            <a:endParaRPr>
              <a:solidFill>
                <a:schemeClr val="dk1"/>
              </a:solidFill>
              <a:highlight>
                <a:srgbClr val="FFFF00"/>
              </a:highlight>
            </a:endParaRPr>
          </a:p>
          <a:p>
            <a:pPr indent="-342900" lvl="0" marL="457200" rtl="0" algn="l">
              <a:lnSpc>
                <a:spcPct val="100000"/>
              </a:lnSpc>
              <a:spcBef>
                <a:spcPts val="0"/>
              </a:spcBef>
              <a:spcAft>
                <a:spcPts val="0"/>
              </a:spcAft>
              <a:buClr>
                <a:schemeClr val="dk1"/>
              </a:buClr>
              <a:buSzPts val="1800"/>
              <a:buAutoNum type="arabicPeriod"/>
            </a:pPr>
            <a:r>
              <a:rPr lang="en">
                <a:solidFill>
                  <a:schemeClr val="dk1"/>
                </a:solidFill>
                <a:highlight>
                  <a:srgbClr val="FFFF00"/>
                </a:highlight>
              </a:rPr>
              <a:t>I used questions such as “</a:t>
            </a:r>
            <a:r>
              <a:rPr i="1" lang="en">
                <a:solidFill>
                  <a:schemeClr val="dk1"/>
                </a:solidFill>
                <a:highlight>
                  <a:srgbClr val="FFFF00"/>
                </a:highlight>
              </a:rPr>
              <a:t>How old are you?”</a:t>
            </a:r>
            <a:r>
              <a:rPr lang="en">
                <a:solidFill>
                  <a:schemeClr val="dk1"/>
                </a:solidFill>
                <a:highlight>
                  <a:srgbClr val="FFFF00"/>
                </a:highlight>
              </a:rPr>
              <a:t> and “</a:t>
            </a:r>
            <a:r>
              <a:rPr i="1" lang="en">
                <a:solidFill>
                  <a:schemeClr val="dk1"/>
                </a:solidFill>
                <a:highlight>
                  <a:srgbClr val="FFFF00"/>
                </a:highlight>
              </a:rPr>
              <a:t>What is your ethnicity?”</a:t>
            </a:r>
            <a:r>
              <a:rPr lang="en">
                <a:solidFill>
                  <a:schemeClr val="dk1"/>
                </a:solidFill>
                <a:highlight>
                  <a:srgbClr val="FFFF00"/>
                </a:highlight>
              </a:rPr>
              <a:t> as part of my survey to show the collective data who are known and unknown about the Jollibee Enterprise. </a:t>
            </a:r>
            <a:endParaRPr>
              <a:solidFill>
                <a:schemeClr val="dk1"/>
              </a:solidFill>
              <a:highlight>
                <a:srgbClr val="FFFF00"/>
              </a:highlight>
            </a:endParaRPr>
          </a:p>
          <a:p>
            <a:pPr indent="-342900" lvl="0" marL="457200" rtl="0" algn="l">
              <a:lnSpc>
                <a:spcPct val="100000"/>
              </a:lnSpc>
              <a:spcBef>
                <a:spcPts val="0"/>
              </a:spcBef>
              <a:spcAft>
                <a:spcPts val="0"/>
              </a:spcAft>
              <a:buClr>
                <a:schemeClr val="dk1"/>
              </a:buClr>
              <a:buSzPts val="1800"/>
              <a:buAutoNum type="arabicPeriod"/>
            </a:pPr>
            <a:r>
              <a:rPr lang="en">
                <a:solidFill>
                  <a:schemeClr val="dk1"/>
                </a:solidFill>
                <a:highlight>
                  <a:srgbClr val="FFFF00"/>
                </a:highlight>
              </a:rPr>
              <a:t>I sent it all to my teachers, colleagues, friends and family to take my survey and also these Social MEDIA’s as my way to connect the dots. </a:t>
            </a:r>
            <a:endParaRPr>
              <a:solidFill>
                <a:schemeClr val="dk1"/>
              </a:solidFill>
              <a:highlight>
                <a:srgbClr val="FFFF00"/>
              </a:highlight>
            </a:endParaRPr>
          </a:p>
          <a:p>
            <a:pPr indent="-342900" lvl="0" marL="457200" rtl="0" algn="l">
              <a:lnSpc>
                <a:spcPct val="100000"/>
              </a:lnSpc>
              <a:spcBef>
                <a:spcPts val="0"/>
              </a:spcBef>
              <a:spcAft>
                <a:spcPts val="0"/>
              </a:spcAft>
              <a:buClr>
                <a:schemeClr val="dk1"/>
              </a:buClr>
              <a:buSzPts val="1800"/>
              <a:buAutoNum type="arabicPeriod"/>
            </a:pPr>
            <a:r>
              <a:rPr b="1" i="1" lang="en" u="sng">
                <a:solidFill>
                  <a:srgbClr val="000000"/>
                </a:solidFill>
                <a:highlight>
                  <a:srgbClr val="00FFFF"/>
                </a:highlight>
              </a:rPr>
              <a:t>Yo</a:t>
            </a:r>
            <a:r>
              <a:rPr b="1" i="1" lang="en" u="sng">
                <a:solidFill>
                  <a:schemeClr val="dk1"/>
                </a:solidFill>
                <a:highlight>
                  <a:srgbClr val="00FFFF"/>
                </a:highlight>
              </a:rPr>
              <a:t>u can finally say, I have actually collected data in a matter of two weeks!</a:t>
            </a:r>
            <a:r>
              <a:rPr lang="en">
                <a:solidFill>
                  <a:schemeClr val="dk1"/>
                </a:solidFill>
                <a:highlight>
                  <a:srgbClr val="00FFFF"/>
                </a:highlight>
              </a:rPr>
              <a:t> </a:t>
            </a:r>
            <a:endParaRPr>
              <a:solidFill>
                <a:schemeClr val="dk1"/>
              </a:solidFill>
              <a:highlight>
                <a:srgbClr val="00FFFF"/>
              </a:highlight>
            </a:endParaRPr>
          </a:p>
          <a:p>
            <a:pPr indent="0" lvl="0" marL="0" rtl="0" algn="l">
              <a:spcBef>
                <a:spcPts val="0"/>
              </a:spcBef>
              <a:spcAft>
                <a:spcPts val="1600"/>
              </a:spcAft>
              <a:buNone/>
            </a:pPr>
            <a:r>
              <a:t/>
            </a:r>
            <a:endParaRPr>
              <a:highlight>
                <a:srgbClr val="00FFFF"/>
              </a:highlight>
            </a:endParaRPr>
          </a:p>
        </p:txBody>
      </p:sp>
      <p:pic>
        <p:nvPicPr>
          <p:cNvPr id="116" name="Google Shape;116;p21"/>
          <p:cNvPicPr preferRelativeResize="0"/>
          <p:nvPr/>
        </p:nvPicPr>
        <p:blipFill>
          <a:blip r:embed="rId3">
            <a:alphaModFix/>
          </a:blip>
          <a:stretch>
            <a:fillRect/>
          </a:stretch>
        </p:blipFill>
        <p:spPr>
          <a:xfrm>
            <a:off x="5700300" y="1706650"/>
            <a:ext cx="3355100" cy="2250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