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9" r:id="rId4"/>
    <p:sldId id="258" r:id="rId5"/>
    <p:sldId id="260" r:id="rId6"/>
    <p:sldId id="261" r:id="rId7"/>
    <p:sldId id="262" r:id="rId8"/>
    <p:sldId id="263" r:id="rId9"/>
    <p:sldId id="264" r:id="rId10"/>
    <p:sldId id="265"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02" y="-3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1CB5E6-C596-4124-AD05-E189CC291C23}" type="datetimeFigureOut">
              <a:rPr lang="en-US" smtClean="0"/>
              <a:t>5/8/2017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11B7E5-2C80-42DF-A328-4134B2CCD51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 there has been no actual research on the assumption that bringing</a:t>
            </a:r>
            <a:r>
              <a:rPr lang="en-US" baseline="0" dirty="0" smtClean="0"/>
              <a:t> the casino on the island would be followed by an increase in crime rate, this research aims to identify the negative  impact of the casino in the community emphasizing the relationship between increase in crime rate and gaming industry. Particularly, this paper would identify the opinions of the residents towards the casino.</a:t>
            </a:r>
            <a:endParaRPr lang="en-US" dirty="0"/>
          </a:p>
        </p:txBody>
      </p:sp>
      <p:sp>
        <p:nvSpPr>
          <p:cNvPr id="4" name="Slide Number Placeholder 3"/>
          <p:cNvSpPr>
            <a:spLocks noGrp="1"/>
          </p:cNvSpPr>
          <p:nvPr>
            <p:ph type="sldNum" sz="quarter" idx="10"/>
          </p:nvPr>
        </p:nvSpPr>
        <p:spPr/>
        <p:txBody>
          <a:bodyPr/>
          <a:lstStyle/>
          <a:p>
            <a:fld id="{6F11B7E5-2C80-42DF-A328-4134B2CCD511}"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Evaluate ideas at the end of the session – this is the time to explore solutions further, using conventional approaches. When you brainstorm on your own, you don't have to worry about other people's egos or opinions, and you can be freer and more creative. For example, you might find that an idea you'd hesitate to bring up in a group develops into something special when you explore it on your own. effective when you need to solve a simple problem, generate a list of ideas, or focus on a broad issue. </a:t>
            </a:r>
            <a:endParaRPr lang="en-US" dirty="0"/>
          </a:p>
        </p:txBody>
      </p:sp>
      <p:sp>
        <p:nvSpPr>
          <p:cNvPr id="4" name="Slide Number Placeholder 3"/>
          <p:cNvSpPr>
            <a:spLocks noGrp="1"/>
          </p:cNvSpPr>
          <p:nvPr>
            <p:ph type="sldNum" sz="quarter" idx="10"/>
          </p:nvPr>
        </p:nvSpPr>
        <p:spPr/>
        <p:txBody>
          <a:bodyPr/>
          <a:lstStyle/>
          <a:p>
            <a:fld id="{6F11B7E5-2C80-42DF-A328-4134B2CCD511}"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1CD8FF-6E60-41C0-A4E2-9FE6DD068367}"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F0020-B938-41DC-8E86-92091EE220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CD8FF-6E60-41C0-A4E2-9FE6DD068367}"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F0020-B938-41DC-8E86-92091EE220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CD8FF-6E60-41C0-A4E2-9FE6DD068367}"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F0020-B938-41DC-8E86-92091EE220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CD8FF-6E60-41C0-A4E2-9FE6DD068367}"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F0020-B938-41DC-8E86-92091EE220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1CD8FF-6E60-41C0-A4E2-9FE6DD068367}"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F0020-B938-41DC-8E86-92091EE220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1CD8FF-6E60-41C0-A4E2-9FE6DD068367}"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F0020-B938-41DC-8E86-92091EE220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1CD8FF-6E60-41C0-A4E2-9FE6DD068367}" type="datetimeFigureOut">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3F0020-B938-41DC-8E86-92091EE220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1CD8FF-6E60-41C0-A4E2-9FE6DD068367}" type="datetimeFigureOut">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3F0020-B938-41DC-8E86-92091EE220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CD8FF-6E60-41C0-A4E2-9FE6DD068367}" type="datetimeFigureOut">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3F0020-B938-41DC-8E86-92091EE220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CD8FF-6E60-41C0-A4E2-9FE6DD068367}"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F0020-B938-41DC-8E86-92091EE220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CD8FF-6E60-41C0-A4E2-9FE6DD068367}"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F0020-B938-41DC-8E86-92091EE220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CD8FF-6E60-41C0-A4E2-9FE6DD068367}" type="datetimeFigureOut">
              <a:rPr lang="en-US" smtClean="0"/>
              <a:t>5/8/2017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F0020-B938-41DC-8E86-92091EE220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chemeClr val="bg1"/>
                </a:solidFill>
              </a:rPr>
              <a:t>Crime and Casino</a:t>
            </a:r>
            <a:endParaRPr lang="en-US" sz="6000" dirty="0">
              <a:solidFill>
                <a:schemeClr val="bg1"/>
              </a:solidFill>
            </a:endParaRPr>
          </a:p>
        </p:txBody>
      </p:sp>
      <p:sp>
        <p:nvSpPr>
          <p:cNvPr id="3" name="Subtitle 2"/>
          <p:cNvSpPr>
            <a:spLocks noGrp="1"/>
          </p:cNvSpPr>
          <p:nvPr>
            <p:ph type="subTitle" idx="1"/>
          </p:nvPr>
        </p:nvSpPr>
        <p:spPr>
          <a:xfrm>
            <a:off x="4572000" y="4114800"/>
            <a:ext cx="3581400" cy="1752600"/>
          </a:xfrm>
        </p:spPr>
        <p:txBody>
          <a:bodyPr>
            <a:noAutofit/>
          </a:bodyPr>
          <a:lstStyle/>
          <a:p>
            <a:pPr algn="r"/>
            <a:r>
              <a:rPr lang="en-US" sz="2000" dirty="0" smtClean="0">
                <a:solidFill>
                  <a:schemeClr val="accent5">
                    <a:lumMod val="40000"/>
                    <a:lumOff val="60000"/>
                  </a:schemeClr>
                </a:solidFill>
              </a:rPr>
              <a:t>Quina Mae Viana</a:t>
            </a:r>
          </a:p>
          <a:p>
            <a:pPr algn="r"/>
            <a:r>
              <a:rPr lang="en-US" sz="2000" dirty="0" smtClean="0">
                <a:solidFill>
                  <a:schemeClr val="accent5">
                    <a:lumMod val="40000"/>
                    <a:lumOff val="60000"/>
                  </a:schemeClr>
                </a:solidFill>
              </a:rPr>
              <a:t>Northern Marianas College</a:t>
            </a:r>
          </a:p>
          <a:p>
            <a:pPr algn="r"/>
            <a:r>
              <a:rPr lang="en-US" sz="2000" dirty="0" smtClean="0">
                <a:solidFill>
                  <a:schemeClr val="accent5">
                    <a:lumMod val="40000"/>
                    <a:lumOff val="60000"/>
                  </a:schemeClr>
                </a:solidFill>
              </a:rPr>
              <a:t>EN101-ON1</a:t>
            </a:r>
          </a:p>
          <a:p>
            <a:pPr algn="r"/>
            <a:r>
              <a:rPr lang="en-US" sz="2000" dirty="0" smtClean="0">
                <a:solidFill>
                  <a:schemeClr val="accent5">
                    <a:lumMod val="40000"/>
                    <a:lumOff val="60000"/>
                  </a:schemeClr>
                </a:solidFill>
              </a:rPr>
              <a:t>Dr. Kimberly Bunts-Anderson</a:t>
            </a:r>
            <a:endParaRPr lang="en-US" sz="2000" dirty="0">
              <a:solidFill>
                <a:schemeClr val="accent5">
                  <a:lumMod val="40000"/>
                  <a:lumOff val="6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Results Discussion</a:t>
            </a:r>
            <a:endParaRPr lang="en-US" dirty="0">
              <a:solidFill>
                <a:schemeClr val="bg1"/>
              </a:solidFill>
            </a:endParaRPr>
          </a:p>
        </p:txBody>
      </p:sp>
      <p:sp>
        <p:nvSpPr>
          <p:cNvPr id="5" name="Content Placeholder 4"/>
          <p:cNvSpPr>
            <a:spLocks noGrp="1"/>
          </p:cNvSpPr>
          <p:nvPr>
            <p:ph sz="half" idx="2"/>
          </p:nvPr>
        </p:nvSpPr>
        <p:spPr>
          <a:xfrm>
            <a:off x="3810000" y="1676400"/>
            <a:ext cx="5029200" cy="2438400"/>
          </a:xfrm>
        </p:spPr>
        <p:txBody>
          <a:bodyPr/>
          <a:lstStyle/>
          <a:p>
            <a:pPr>
              <a:buNone/>
            </a:pPr>
            <a:r>
              <a:rPr lang="en-US" dirty="0" smtClean="0">
                <a:solidFill>
                  <a:schemeClr val="accent5">
                    <a:lumMod val="40000"/>
                    <a:lumOff val="60000"/>
                  </a:schemeClr>
                </a:solidFill>
              </a:rPr>
              <a:t>	My findings suggest that the presence of Grand Mariana  Resort and Casino would increase crime on the island.</a:t>
            </a:r>
          </a:p>
          <a:p>
            <a:endParaRPr lang="en-US" dirty="0">
              <a:solidFill>
                <a:schemeClr val="accent5">
                  <a:lumMod val="40000"/>
                  <a:lumOff val="60000"/>
                </a:schemeClr>
              </a:solidFill>
            </a:endParaRPr>
          </a:p>
        </p:txBody>
      </p:sp>
      <p:pic>
        <p:nvPicPr>
          <p:cNvPr id="12" name="Content Placeholder 11" descr="22.png"/>
          <p:cNvPicPr>
            <a:picLocks noGrp="1" noChangeAspect="1"/>
          </p:cNvPicPr>
          <p:nvPr>
            <p:ph sz="half" idx="1"/>
          </p:nvPr>
        </p:nvPicPr>
        <p:blipFill>
          <a:blip r:embed="rId2" cstate="print"/>
          <a:stretch>
            <a:fillRect/>
          </a:stretch>
        </p:blipFill>
        <p:spPr>
          <a:xfrm>
            <a:off x="1981200" y="4191000"/>
            <a:ext cx="5943600" cy="2143150"/>
          </a:xfrm>
        </p:spPr>
      </p:pic>
      <p:pic>
        <p:nvPicPr>
          <p:cNvPr id="13" name="Picture 12" descr="23..jpg"/>
          <p:cNvPicPr>
            <a:picLocks noChangeAspect="1"/>
          </p:cNvPicPr>
          <p:nvPr/>
        </p:nvPicPr>
        <p:blipFill>
          <a:blip r:embed="rId3" cstate="print"/>
          <a:stretch>
            <a:fillRect/>
          </a:stretch>
        </p:blipFill>
        <p:spPr>
          <a:xfrm>
            <a:off x="1066800" y="1676400"/>
            <a:ext cx="2743200" cy="2743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Survey limitations</a:t>
            </a:r>
            <a:endParaRPr lang="en-US" dirty="0">
              <a:solidFill>
                <a:schemeClr val="bg1"/>
              </a:solidFill>
            </a:endParaRPr>
          </a:p>
        </p:txBody>
      </p:sp>
      <p:sp>
        <p:nvSpPr>
          <p:cNvPr id="3" name="Content Placeholder 2"/>
          <p:cNvSpPr>
            <a:spLocks noGrp="1"/>
          </p:cNvSpPr>
          <p:nvPr>
            <p:ph sz="half" idx="1"/>
          </p:nvPr>
        </p:nvSpPr>
        <p:spPr/>
        <p:txBody>
          <a:bodyPr/>
          <a:lstStyle/>
          <a:p>
            <a:r>
              <a:rPr lang="en-US" dirty="0" smtClean="0">
                <a:solidFill>
                  <a:schemeClr val="accent5">
                    <a:lumMod val="40000"/>
                    <a:lumOff val="60000"/>
                  </a:schemeClr>
                </a:solidFill>
              </a:rPr>
              <a:t>I would get more accurate survey results if I increase the number of people who participated in the survey and if I consistently followed the timeline for data gathering.</a:t>
            </a:r>
            <a:endParaRPr lang="en-US" dirty="0">
              <a:solidFill>
                <a:schemeClr val="accent5">
                  <a:lumMod val="40000"/>
                  <a:lumOff val="60000"/>
                </a:schemeClr>
              </a:solidFill>
            </a:endParaRPr>
          </a:p>
        </p:txBody>
      </p:sp>
      <p:pic>
        <p:nvPicPr>
          <p:cNvPr id="5" name="Content Placeholder 4" descr="1..jpg"/>
          <p:cNvPicPr>
            <a:picLocks noGrp="1" noChangeAspect="1"/>
          </p:cNvPicPr>
          <p:nvPr>
            <p:ph sz="half" idx="2"/>
          </p:nvPr>
        </p:nvPicPr>
        <p:blipFill>
          <a:blip r:embed="rId2" cstate="print"/>
          <a:stretch>
            <a:fillRect/>
          </a:stretch>
        </p:blipFill>
        <p:spPr>
          <a:xfrm>
            <a:off x="4648200" y="1843881"/>
            <a:ext cx="4038600" cy="40386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Summary</a:t>
            </a:r>
            <a:endParaRPr lang="en-US" dirty="0">
              <a:solidFill>
                <a:schemeClr val="bg1"/>
              </a:solidFill>
            </a:endParaRPr>
          </a:p>
        </p:txBody>
      </p:sp>
      <p:sp>
        <p:nvSpPr>
          <p:cNvPr id="3" name="Content Placeholder 2"/>
          <p:cNvSpPr>
            <a:spLocks noGrp="1"/>
          </p:cNvSpPr>
          <p:nvPr>
            <p:ph sz="half" idx="1"/>
          </p:nvPr>
        </p:nvSpPr>
        <p:spPr>
          <a:xfrm>
            <a:off x="3276600" y="1828800"/>
            <a:ext cx="5334000" cy="4525963"/>
          </a:xfrm>
        </p:spPr>
        <p:txBody>
          <a:bodyPr>
            <a:normAutofit lnSpcReduction="10000"/>
          </a:bodyPr>
          <a:lstStyle/>
          <a:p>
            <a:pPr>
              <a:buNone/>
            </a:pPr>
            <a:r>
              <a:rPr lang="en-US" dirty="0">
                <a:solidFill>
                  <a:schemeClr val="accent5">
                    <a:lumMod val="40000"/>
                    <a:lumOff val="60000"/>
                  </a:schemeClr>
                </a:solidFill>
              </a:rPr>
              <a:t>	</a:t>
            </a:r>
            <a:r>
              <a:rPr lang="en-US" dirty="0" smtClean="0">
                <a:solidFill>
                  <a:schemeClr val="accent5">
                    <a:lumMod val="40000"/>
                    <a:lumOff val="60000"/>
                  </a:schemeClr>
                </a:solidFill>
              </a:rPr>
              <a:t>There’s </a:t>
            </a:r>
            <a:r>
              <a:rPr lang="en-US" dirty="0">
                <a:solidFill>
                  <a:schemeClr val="accent5">
                    <a:lumMod val="40000"/>
                    <a:lumOff val="60000"/>
                  </a:schemeClr>
                </a:solidFill>
              </a:rPr>
              <a:t>no doubt that the casino enhances tourism, increases employment rate and income, and provides recreational opportunity in the community, however, casino may also cause negative </a:t>
            </a:r>
            <a:r>
              <a:rPr lang="en-US" dirty="0" smtClean="0">
                <a:solidFill>
                  <a:schemeClr val="accent5">
                    <a:lumMod val="40000"/>
                    <a:lumOff val="60000"/>
                  </a:schemeClr>
                </a:solidFill>
              </a:rPr>
              <a:t>impacts like violence and crime. The casino environment may also act as </a:t>
            </a:r>
            <a:r>
              <a:rPr lang="en-US" dirty="0">
                <a:solidFill>
                  <a:schemeClr val="accent5">
                    <a:lumMod val="40000"/>
                    <a:lumOff val="60000"/>
                  </a:schemeClr>
                </a:solidFill>
              </a:rPr>
              <a:t>a </a:t>
            </a:r>
            <a:r>
              <a:rPr lang="en-US" dirty="0" smtClean="0">
                <a:solidFill>
                  <a:schemeClr val="accent5">
                    <a:lumMod val="40000"/>
                    <a:lumOff val="60000"/>
                  </a:schemeClr>
                </a:solidFill>
              </a:rPr>
              <a:t>magnet to potential criminal activities.</a:t>
            </a:r>
            <a:endParaRPr lang="en-US" dirty="0">
              <a:solidFill>
                <a:schemeClr val="accent5">
                  <a:lumMod val="40000"/>
                  <a:lumOff val="60000"/>
                </a:schemeClr>
              </a:solidFill>
            </a:endParaRPr>
          </a:p>
        </p:txBody>
      </p:sp>
      <p:pic>
        <p:nvPicPr>
          <p:cNvPr id="5" name="Content Placeholder 4" descr="ch.png"/>
          <p:cNvPicPr>
            <a:picLocks noGrp="1" noChangeAspect="1"/>
          </p:cNvPicPr>
          <p:nvPr>
            <p:ph sz="half" idx="2"/>
          </p:nvPr>
        </p:nvPicPr>
        <p:blipFill>
          <a:blip r:embed="rId2" cstate="print"/>
          <a:stretch>
            <a:fillRect/>
          </a:stretch>
        </p:blipFill>
        <p:spPr>
          <a:xfrm>
            <a:off x="838200" y="1219200"/>
            <a:ext cx="2667000" cy="26670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Interesting findings</a:t>
            </a:r>
            <a:endParaRPr lang="en-US" dirty="0">
              <a:solidFill>
                <a:schemeClr val="bg1"/>
              </a:solidFill>
            </a:endParaRPr>
          </a:p>
        </p:txBody>
      </p:sp>
      <p:pic>
        <p:nvPicPr>
          <p:cNvPr id="5" name="Content Placeholder 4" descr="1...PNG"/>
          <p:cNvPicPr>
            <a:picLocks noGrp="1" noChangeAspect="1"/>
          </p:cNvPicPr>
          <p:nvPr>
            <p:ph sz="half" idx="4294967295"/>
          </p:nvPr>
        </p:nvPicPr>
        <p:blipFill>
          <a:blip r:embed="rId2" cstate="print"/>
          <a:stretch>
            <a:fillRect/>
          </a:stretch>
        </p:blipFill>
        <p:spPr>
          <a:xfrm>
            <a:off x="838200" y="2286000"/>
            <a:ext cx="7315200" cy="1707941"/>
          </a:xfrm>
        </p:spPr>
      </p:pic>
      <p:pic>
        <p:nvPicPr>
          <p:cNvPr id="6" name="Picture 5" descr="b.PNG"/>
          <p:cNvPicPr>
            <a:picLocks noChangeAspect="1"/>
          </p:cNvPicPr>
          <p:nvPr/>
        </p:nvPicPr>
        <p:blipFill>
          <a:blip r:embed="rId3" cstate="print"/>
          <a:stretch>
            <a:fillRect/>
          </a:stretch>
        </p:blipFill>
        <p:spPr>
          <a:xfrm>
            <a:off x="5410200" y="4343400"/>
            <a:ext cx="2600688" cy="50489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Research Questions</a:t>
            </a:r>
            <a:endParaRPr lang="en-US" dirty="0">
              <a:solidFill>
                <a:schemeClr val="bg1"/>
              </a:solidFill>
            </a:endParaRPr>
          </a:p>
        </p:txBody>
      </p:sp>
      <p:sp>
        <p:nvSpPr>
          <p:cNvPr id="3" name="Content Placeholder 2"/>
          <p:cNvSpPr>
            <a:spLocks noGrp="1"/>
          </p:cNvSpPr>
          <p:nvPr>
            <p:ph idx="1"/>
          </p:nvPr>
        </p:nvSpPr>
        <p:spPr/>
        <p:txBody>
          <a:bodyPr/>
          <a:lstStyle/>
          <a:p>
            <a:pPr lvl="0">
              <a:buFont typeface="Wingdings" pitchFamily="2" charset="2"/>
              <a:buChar char="Ø"/>
            </a:pPr>
            <a:r>
              <a:rPr lang="en-US" dirty="0">
                <a:solidFill>
                  <a:schemeClr val="accent5">
                    <a:lumMod val="40000"/>
                    <a:lumOff val="60000"/>
                  </a:schemeClr>
                </a:solidFill>
              </a:rPr>
              <a:t>Primary Question?</a:t>
            </a:r>
          </a:p>
          <a:p>
            <a:pPr lvl="1"/>
            <a:r>
              <a:rPr lang="en-US" dirty="0">
                <a:solidFill>
                  <a:schemeClr val="accent5">
                    <a:lumMod val="40000"/>
                    <a:lumOff val="60000"/>
                  </a:schemeClr>
                </a:solidFill>
              </a:rPr>
              <a:t>Does the presence of Best Sunshine (Grand Mariana </a:t>
            </a:r>
            <a:r>
              <a:rPr lang="en-US" dirty="0" smtClean="0">
                <a:solidFill>
                  <a:schemeClr val="accent5">
                    <a:lumMod val="40000"/>
                    <a:lumOff val="60000"/>
                  </a:schemeClr>
                </a:solidFill>
              </a:rPr>
              <a:t>Resort and Casino) </a:t>
            </a:r>
            <a:r>
              <a:rPr lang="en-US" dirty="0">
                <a:solidFill>
                  <a:schemeClr val="accent5">
                    <a:lumMod val="40000"/>
                    <a:lumOff val="60000"/>
                  </a:schemeClr>
                </a:solidFill>
              </a:rPr>
              <a:t>would increase crime rate in Saipan?</a:t>
            </a:r>
          </a:p>
          <a:p>
            <a:pPr>
              <a:buNone/>
            </a:pPr>
            <a:endParaRPr lang="en-US" dirty="0">
              <a:solidFill>
                <a:schemeClr val="accent5">
                  <a:lumMod val="40000"/>
                  <a:lumOff val="60000"/>
                </a:schemeClr>
              </a:solidFill>
            </a:endParaRPr>
          </a:p>
          <a:p>
            <a:pPr lvl="0">
              <a:buFont typeface="Wingdings" pitchFamily="2" charset="2"/>
              <a:buChar char="Ø"/>
            </a:pPr>
            <a:r>
              <a:rPr lang="en-US" dirty="0">
                <a:solidFill>
                  <a:schemeClr val="accent5">
                    <a:lumMod val="40000"/>
                    <a:lumOff val="60000"/>
                  </a:schemeClr>
                </a:solidFill>
              </a:rPr>
              <a:t>Secondary Question?</a:t>
            </a:r>
          </a:p>
          <a:p>
            <a:pPr lvl="1"/>
            <a:r>
              <a:rPr lang="en-US" dirty="0">
                <a:solidFill>
                  <a:schemeClr val="accent5">
                    <a:lumMod val="40000"/>
                    <a:lumOff val="60000"/>
                  </a:schemeClr>
                </a:solidFill>
              </a:rPr>
              <a:t>In general, do you think casinos are linked with the increase of crime in the community?</a:t>
            </a:r>
          </a:p>
          <a:p>
            <a:endParaRPr lang="en-US" dirty="0">
              <a:solidFill>
                <a:schemeClr val="accent5">
                  <a:lumMod val="40000"/>
                  <a:lumOff val="6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Brainstorm</a:t>
            </a:r>
            <a:endParaRPr lang="en-US" dirty="0">
              <a:solidFill>
                <a:schemeClr val="bg1"/>
              </a:solidFill>
            </a:endParaRPr>
          </a:p>
        </p:txBody>
      </p:sp>
      <p:pic>
        <p:nvPicPr>
          <p:cNvPr id="9" name="Content Placeholder 8" descr="br1.PNG"/>
          <p:cNvPicPr>
            <a:picLocks noGrp="1" noChangeAspect="1"/>
          </p:cNvPicPr>
          <p:nvPr>
            <p:ph sz="half" idx="2"/>
          </p:nvPr>
        </p:nvPicPr>
        <p:blipFill>
          <a:blip r:embed="rId3" cstate="print"/>
          <a:stretch>
            <a:fillRect/>
          </a:stretch>
        </p:blipFill>
        <p:spPr>
          <a:xfrm>
            <a:off x="4757471" y="1705467"/>
            <a:ext cx="3820058" cy="4315428"/>
          </a:xfrm>
        </p:spPr>
      </p:pic>
      <p:sp>
        <p:nvSpPr>
          <p:cNvPr id="8" name="Content Placeholder 7"/>
          <p:cNvSpPr>
            <a:spLocks noGrp="1"/>
          </p:cNvSpPr>
          <p:nvPr>
            <p:ph sz="half" idx="1"/>
          </p:nvPr>
        </p:nvSpPr>
        <p:spPr/>
        <p:txBody>
          <a:bodyPr/>
          <a:lstStyle/>
          <a:p>
            <a:r>
              <a:rPr lang="en-US" dirty="0" smtClean="0">
                <a:solidFill>
                  <a:schemeClr val="accent5">
                    <a:lumMod val="40000"/>
                    <a:lumOff val="60000"/>
                  </a:schemeClr>
                </a:solidFill>
              </a:rPr>
              <a:t>Explore ideas</a:t>
            </a:r>
          </a:p>
          <a:p>
            <a:r>
              <a:rPr lang="en-US" dirty="0" smtClean="0">
                <a:solidFill>
                  <a:schemeClr val="accent5">
                    <a:lumMod val="40000"/>
                    <a:lumOff val="60000"/>
                  </a:schemeClr>
                </a:solidFill>
              </a:rPr>
              <a:t>Effective at generating ideas</a:t>
            </a:r>
          </a:p>
          <a:p>
            <a:r>
              <a:rPr lang="en-US" dirty="0" smtClean="0">
                <a:solidFill>
                  <a:schemeClr val="accent5">
                    <a:lumMod val="40000"/>
                    <a:lumOff val="60000"/>
                  </a:schemeClr>
                </a:solidFill>
              </a:rPr>
              <a:t>Don’t have to worry about other people’s egos or opinions</a:t>
            </a:r>
          </a:p>
          <a:p>
            <a:r>
              <a:rPr lang="en-US" dirty="0" smtClean="0">
                <a:solidFill>
                  <a:schemeClr val="accent5">
                    <a:lumMod val="40000"/>
                    <a:lumOff val="60000"/>
                  </a:schemeClr>
                </a:solidFill>
              </a:rPr>
              <a:t>Freer and more creative</a:t>
            </a:r>
          </a:p>
          <a:p>
            <a:endParaRPr lang="en-US" dirty="0">
              <a:solidFill>
                <a:schemeClr val="accent5">
                  <a:lumMod val="40000"/>
                  <a:lumOff val="6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Research Approach:</a:t>
            </a:r>
            <a:br>
              <a:rPr lang="en-US" dirty="0" smtClean="0">
                <a:solidFill>
                  <a:schemeClr val="bg1"/>
                </a:solidFill>
              </a:rPr>
            </a:br>
            <a:r>
              <a:rPr lang="en-US" dirty="0" smtClean="0">
                <a:solidFill>
                  <a:schemeClr val="bg1"/>
                </a:solidFill>
              </a:rPr>
              <a:t>Online Articles</a:t>
            </a:r>
            <a:endParaRPr lang="en-US" dirty="0">
              <a:solidFill>
                <a:schemeClr val="bg1"/>
              </a:solidFill>
            </a:endParaRPr>
          </a:p>
        </p:txBody>
      </p:sp>
      <p:sp>
        <p:nvSpPr>
          <p:cNvPr id="3" name="Content Placeholder 2"/>
          <p:cNvSpPr>
            <a:spLocks noGrp="1"/>
          </p:cNvSpPr>
          <p:nvPr>
            <p:ph idx="1"/>
          </p:nvPr>
        </p:nvSpPr>
        <p:spPr>
          <a:xfrm>
            <a:off x="457200" y="1600201"/>
            <a:ext cx="3733800" cy="3505200"/>
          </a:xfrm>
        </p:spPr>
        <p:txBody>
          <a:bodyPr/>
          <a:lstStyle/>
          <a:p>
            <a:r>
              <a:rPr lang="en-US" dirty="0" smtClean="0">
                <a:solidFill>
                  <a:schemeClr val="accent5">
                    <a:lumMod val="40000"/>
                    <a:lumOff val="60000"/>
                  </a:schemeClr>
                </a:solidFill>
              </a:rPr>
              <a:t>The first step that I did was to gather information regarding my topic on </a:t>
            </a:r>
            <a:r>
              <a:rPr lang="en-US" dirty="0" err="1" smtClean="0">
                <a:solidFill>
                  <a:schemeClr val="accent5">
                    <a:lumMod val="40000"/>
                    <a:lumOff val="60000"/>
                  </a:schemeClr>
                </a:solidFill>
              </a:rPr>
              <a:t>Ebsco</a:t>
            </a:r>
            <a:r>
              <a:rPr lang="en-US" dirty="0" smtClean="0">
                <a:solidFill>
                  <a:schemeClr val="accent5">
                    <a:lumMod val="40000"/>
                    <a:lumOff val="60000"/>
                  </a:schemeClr>
                </a:solidFill>
              </a:rPr>
              <a:t> and other online journals articles.</a:t>
            </a:r>
            <a:endParaRPr lang="en-US" dirty="0">
              <a:solidFill>
                <a:schemeClr val="accent5">
                  <a:lumMod val="40000"/>
                  <a:lumOff val="60000"/>
                </a:schemeClr>
              </a:solidFill>
            </a:endParaRPr>
          </a:p>
        </p:txBody>
      </p:sp>
      <p:pic>
        <p:nvPicPr>
          <p:cNvPr id="4" name="Picture 3" descr="e1.jpg"/>
          <p:cNvPicPr>
            <a:picLocks noChangeAspect="1"/>
          </p:cNvPicPr>
          <p:nvPr/>
        </p:nvPicPr>
        <p:blipFill>
          <a:blip r:embed="rId2" cstate="print"/>
          <a:stretch>
            <a:fillRect/>
          </a:stretch>
        </p:blipFill>
        <p:spPr>
          <a:xfrm>
            <a:off x="4800600" y="1828800"/>
            <a:ext cx="3048000" cy="3048000"/>
          </a:xfrm>
          <a:prstGeom prst="rect">
            <a:avLst/>
          </a:prstGeom>
        </p:spPr>
      </p:pic>
      <p:pic>
        <p:nvPicPr>
          <p:cNvPr id="5" name="Picture 4" descr="e2.PNG"/>
          <p:cNvPicPr>
            <a:picLocks noChangeAspect="1"/>
          </p:cNvPicPr>
          <p:nvPr/>
        </p:nvPicPr>
        <p:blipFill>
          <a:blip r:embed="rId3" cstate="print"/>
          <a:stretch>
            <a:fillRect/>
          </a:stretch>
        </p:blipFill>
        <p:spPr>
          <a:xfrm>
            <a:off x="2971800" y="5486400"/>
            <a:ext cx="5057775" cy="77197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Research Approach:</a:t>
            </a:r>
            <a:br>
              <a:rPr lang="en-US" dirty="0" smtClean="0">
                <a:solidFill>
                  <a:schemeClr val="bg1"/>
                </a:solidFill>
              </a:rPr>
            </a:br>
            <a:r>
              <a:rPr lang="en-US" dirty="0" smtClean="0">
                <a:solidFill>
                  <a:schemeClr val="bg1"/>
                </a:solidFill>
              </a:rPr>
              <a:t>Survey</a:t>
            </a:r>
            <a:endParaRPr lang="en-US" dirty="0">
              <a:solidFill>
                <a:schemeClr val="bg1"/>
              </a:solidFill>
            </a:endParaRPr>
          </a:p>
        </p:txBody>
      </p:sp>
      <p:sp>
        <p:nvSpPr>
          <p:cNvPr id="3" name="Content Placeholder 2"/>
          <p:cNvSpPr>
            <a:spLocks noGrp="1"/>
          </p:cNvSpPr>
          <p:nvPr>
            <p:ph idx="1"/>
          </p:nvPr>
        </p:nvSpPr>
        <p:spPr>
          <a:xfrm>
            <a:off x="457200" y="1600200"/>
            <a:ext cx="8229600" cy="2971800"/>
          </a:xfrm>
        </p:spPr>
        <p:txBody>
          <a:bodyPr>
            <a:normAutofit lnSpcReduction="10000"/>
          </a:bodyPr>
          <a:lstStyle/>
          <a:p>
            <a:pPr>
              <a:buNone/>
            </a:pPr>
            <a:r>
              <a:rPr lang="en-US" dirty="0" smtClean="0">
                <a:solidFill>
                  <a:schemeClr val="accent5">
                    <a:lumMod val="40000"/>
                    <a:lumOff val="60000"/>
                  </a:schemeClr>
                </a:solidFill>
              </a:rPr>
              <a:t>	To answer the questions regarding the issue, I  need to identify the concerns of the residents by giving out survey questionnaires. This will be the most important source to support my topic.</a:t>
            </a:r>
            <a:endParaRPr lang="en-US" dirty="0">
              <a:solidFill>
                <a:schemeClr val="accent5">
                  <a:lumMod val="40000"/>
                  <a:lumOff val="60000"/>
                </a:schemeClr>
              </a:solidFill>
            </a:endParaRPr>
          </a:p>
          <a:p>
            <a:pPr>
              <a:buNone/>
            </a:pPr>
            <a:r>
              <a:rPr lang="en-US" dirty="0" smtClean="0">
                <a:solidFill>
                  <a:schemeClr val="accent5">
                    <a:lumMod val="40000"/>
                    <a:lumOff val="60000"/>
                  </a:schemeClr>
                </a:solidFill>
              </a:rPr>
              <a:t>	</a:t>
            </a:r>
            <a:endParaRPr lang="en-US" dirty="0">
              <a:solidFill>
                <a:schemeClr val="accent5">
                  <a:lumMod val="40000"/>
                  <a:lumOff val="60000"/>
                </a:schemeClr>
              </a:solidFill>
            </a:endParaRPr>
          </a:p>
        </p:txBody>
      </p:sp>
      <p:pic>
        <p:nvPicPr>
          <p:cNvPr id="4" name="Picture 3" descr="r1.PNG"/>
          <p:cNvPicPr>
            <a:picLocks noChangeAspect="1"/>
          </p:cNvPicPr>
          <p:nvPr/>
        </p:nvPicPr>
        <p:blipFill>
          <a:blip r:embed="rId2" cstate="print"/>
          <a:stretch>
            <a:fillRect/>
          </a:stretch>
        </p:blipFill>
        <p:spPr>
          <a:xfrm>
            <a:off x="838200" y="4038600"/>
            <a:ext cx="7543800" cy="754379"/>
          </a:xfrm>
          <a:prstGeom prst="rect">
            <a:avLst/>
          </a:prstGeom>
        </p:spPr>
      </p:pic>
      <p:sp>
        <p:nvSpPr>
          <p:cNvPr id="5" name="TextBox 4"/>
          <p:cNvSpPr txBox="1"/>
          <p:nvPr/>
        </p:nvSpPr>
        <p:spPr>
          <a:xfrm>
            <a:off x="838200" y="4953000"/>
            <a:ext cx="8305800" cy="1077218"/>
          </a:xfrm>
          <a:prstGeom prst="rect">
            <a:avLst/>
          </a:prstGeom>
          <a:noFill/>
        </p:spPr>
        <p:txBody>
          <a:bodyPr wrap="square" rtlCol="0">
            <a:spAutoFit/>
          </a:bodyPr>
          <a:lstStyle/>
          <a:p>
            <a:r>
              <a:rPr lang="en-US" sz="3200" dirty="0" smtClean="0">
                <a:solidFill>
                  <a:schemeClr val="accent5">
                    <a:lumMod val="40000"/>
                    <a:lumOff val="60000"/>
                  </a:schemeClr>
                </a:solidFill>
              </a:rPr>
              <a:t>I created the  questionnaires using </a:t>
            </a:r>
            <a:r>
              <a:rPr lang="en-US" sz="3200" dirty="0" err="1" smtClean="0">
                <a:solidFill>
                  <a:schemeClr val="accent5">
                    <a:lumMod val="40000"/>
                    <a:lumOff val="60000"/>
                  </a:schemeClr>
                </a:solidFill>
              </a:rPr>
              <a:t>Surveymonkey</a:t>
            </a:r>
            <a:r>
              <a:rPr lang="en-US" sz="3200" dirty="0" smtClean="0">
                <a:solidFill>
                  <a:schemeClr val="accent5">
                    <a:lumMod val="40000"/>
                    <a:lumOff val="60000"/>
                  </a:schemeClr>
                </a:solidFill>
              </a:rPr>
              <a:t> and distributed them randomly</a:t>
            </a:r>
            <a:endParaRPr lang="en-US" sz="3200" dirty="0">
              <a:solidFill>
                <a:schemeClr val="accent5">
                  <a:lumMod val="40000"/>
                  <a:lumOff val="6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Results</a:t>
            </a:r>
            <a:endParaRPr lang="en-US" dirty="0">
              <a:solidFill>
                <a:schemeClr val="bg1"/>
              </a:solidFill>
            </a:endParaRPr>
          </a:p>
        </p:txBody>
      </p:sp>
      <p:sp>
        <p:nvSpPr>
          <p:cNvPr id="9" name="Content Placeholder 8"/>
          <p:cNvSpPr>
            <a:spLocks noGrp="1"/>
          </p:cNvSpPr>
          <p:nvPr>
            <p:ph sz="half" idx="1"/>
          </p:nvPr>
        </p:nvSpPr>
        <p:spPr>
          <a:xfrm>
            <a:off x="457200" y="1600200"/>
            <a:ext cx="2743200" cy="4525963"/>
          </a:xfrm>
        </p:spPr>
        <p:txBody>
          <a:bodyPr/>
          <a:lstStyle/>
          <a:p>
            <a:r>
              <a:rPr lang="en-US" dirty="0" smtClean="0">
                <a:solidFill>
                  <a:schemeClr val="accent5">
                    <a:lumMod val="40000"/>
                    <a:lumOff val="60000"/>
                  </a:schemeClr>
                </a:solidFill>
              </a:rPr>
              <a:t>This shows the difference between the number of intended participants </a:t>
            </a:r>
            <a:r>
              <a:rPr lang="en-US" dirty="0" err="1" smtClean="0">
                <a:solidFill>
                  <a:schemeClr val="accent5">
                    <a:lumMod val="40000"/>
                    <a:lumOff val="60000"/>
                  </a:schemeClr>
                </a:solidFill>
              </a:rPr>
              <a:t>vs</a:t>
            </a:r>
            <a:r>
              <a:rPr lang="en-US" dirty="0" smtClean="0">
                <a:solidFill>
                  <a:schemeClr val="accent5">
                    <a:lumMod val="40000"/>
                    <a:lumOff val="60000"/>
                  </a:schemeClr>
                </a:solidFill>
              </a:rPr>
              <a:t> the actual participants</a:t>
            </a:r>
            <a:endParaRPr lang="en-US" dirty="0">
              <a:solidFill>
                <a:schemeClr val="accent5">
                  <a:lumMod val="40000"/>
                  <a:lumOff val="60000"/>
                </a:schemeClr>
              </a:solidFill>
            </a:endParaRPr>
          </a:p>
        </p:txBody>
      </p:sp>
      <p:pic>
        <p:nvPicPr>
          <p:cNvPr id="13" name="Content Placeholder 12" descr="23.PNG"/>
          <p:cNvPicPr>
            <a:picLocks noGrp="1" noChangeAspect="1"/>
          </p:cNvPicPr>
          <p:nvPr>
            <p:ph sz="half" idx="2"/>
          </p:nvPr>
        </p:nvPicPr>
        <p:blipFill>
          <a:blip r:embed="rId2" cstate="print"/>
          <a:stretch>
            <a:fillRect/>
          </a:stretch>
        </p:blipFill>
        <p:spPr>
          <a:xfrm>
            <a:off x="3581400" y="1905000"/>
            <a:ext cx="5219392" cy="39624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Results</a:t>
            </a:r>
            <a:endParaRPr lang="en-US" dirty="0">
              <a:solidFill>
                <a:schemeClr val="bg1"/>
              </a:solidFill>
            </a:endParaRPr>
          </a:p>
        </p:txBody>
      </p:sp>
      <p:sp>
        <p:nvSpPr>
          <p:cNvPr id="3" name="Content Placeholder 2"/>
          <p:cNvSpPr>
            <a:spLocks noGrp="1"/>
          </p:cNvSpPr>
          <p:nvPr>
            <p:ph sz="half" idx="1"/>
          </p:nvPr>
        </p:nvSpPr>
        <p:spPr>
          <a:xfrm>
            <a:off x="457200" y="1600200"/>
            <a:ext cx="2667000" cy="4525963"/>
          </a:xfrm>
        </p:spPr>
        <p:txBody>
          <a:bodyPr/>
          <a:lstStyle/>
          <a:p>
            <a:r>
              <a:rPr lang="en-US" dirty="0" smtClean="0">
                <a:solidFill>
                  <a:schemeClr val="accent5">
                    <a:lumMod val="40000"/>
                    <a:lumOff val="60000"/>
                  </a:schemeClr>
                </a:solidFill>
              </a:rPr>
              <a:t>This table shows that survey participants strongly believes that casino are link with the increase of crime</a:t>
            </a:r>
            <a:endParaRPr lang="en-US" dirty="0">
              <a:solidFill>
                <a:schemeClr val="accent5">
                  <a:lumMod val="40000"/>
                  <a:lumOff val="60000"/>
                </a:schemeClr>
              </a:solidFill>
            </a:endParaRPr>
          </a:p>
        </p:txBody>
      </p:sp>
      <p:pic>
        <p:nvPicPr>
          <p:cNvPr id="5" name="Content Placeholder 4" descr="234.PNG"/>
          <p:cNvPicPr>
            <a:picLocks noGrp="1" noChangeAspect="1"/>
          </p:cNvPicPr>
          <p:nvPr>
            <p:ph sz="half" idx="2"/>
          </p:nvPr>
        </p:nvPicPr>
        <p:blipFill>
          <a:blip r:embed="rId2" cstate="print"/>
          <a:stretch>
            <a:fillRect/>
          </a:stretch>
        </p:blipFill>
        <p:spPr>
          <a:xfrm>
            <a:off x="3362689" y="1981200"/>
            <a:ext cx="5324111" cy="3276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Results</a:t>
            </a:r>
            <a:endParaRPr lang="en-US" dirty="0">
              <a:solidFill>
                <a:schemeClr val="bg1"/>
              </a:solidFill>
            </a:endParaRPr>
          </a:p>
        </p:txBody>
      </p:sp>
      <p:sp>
        <p:nvSpPr>
          <p:cNvPr id="3" name="Content Placeholder 2"/>
          <p:cNvSpPr>
            <a:spLocks noGrp="1"/>
          </p:cNvSpPr>
          <p:nvPr>
            <p:ph sz="half" idx="1"/>
          </p:nvPr>
        </p:nvSpPr>
        <p:spPr>
          <a:xfrm>
            <a:off x="457200" y="1600200"/>
            <a:ext cx="2667000" cy="4525963"/>
          </a:xfrm>
        </p:spPr>
        <p:txBody>
          <a:bodyPr/>
          <a:lstStyle/>
          <a:p>
            <a:pPr>
              <a:buNone/>
            </a:pPr>
            <a:r>
              <a:rPr lang="en-US" dirty="0" smtClean="0">
                <a:solidFill>
                  <a:schemeClr val="accent5">
                    <a:lumMod val="40000"/>
                    <a:lumOff val="60000"/>
                  </a:schemeClr>
                </a:solidFill>
              </a:rPr>
              <a:t>	This graph weighs the influence of casino on the amount and fear of crime in the community</a:t>
            </a:r>
            <a:endParaRPr lang="en-US" dirty="0">
              <a:solidFill>
                <a:schemeClr val="accent5">
                  <a:lumMod val="40000"/>
                  <a:lumOff val="60000"/>
                </a:schemeClr>
              </a:solidFill>
            </a:endParaRPr>
          </a:p>
        </p:txBody>
      </p:sp>
      <p:pic>
        <p:nvPicPr>
          <p:cNvPr id="5" name="Content Placeholder 4" descr="2345.PNG"/>
          <p:cNvPicPr>
            <a:picLocks noGrp="1" noChangeAspect="1"/>
          </p:cNvPicPr>
          <p:nvPr>
            <p:ph sz="half" idx="2"/>
          </p:nvPr>
        </p:nvPicPr>
        <p:blipFill>
          <a:blip r:embed="rId2" cstate="print"/>
          <a:stretch>
            <a:fillRect/>
          </a:stretch>
        </p:blipFill>
        <p:spPr>
          <a:xfrm>
            <a:off x="3088988" y="1981200"/>
            <a:ext cx="5597812" cy="4191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Results</a:t>
            </a:r>
            <a:endParaRPr lang="en-US" dirty="0">
              <a:solidFill>
                <a:schemeClr val="bg1"/>
              </a:solidFill>
            </a:endParaRPr>
          </a:p>
        </p:txBody>
      </p:sp>
      <p:sp>
        <p:nvSpPr>
          <p:cNvPr id="3" name="Content Placeholder 2"/>
          <p:cNvSpPr>
            <a:spLocks noGrp="1"/>
          </p:cNvSpPr>
          <p:nvPr>
            <p:ph sz="half" idx="1"/>
          </p:nvPr>
        </p:nvSpPr>
        <p:spPr>
          <a:xfrm>
            <a:off x="457200" y="1600201"/>
            <a:ext cx="4038600" cy="1981200"/>
          </a:xfrm>
        </p:spPr>
        <p:txBody>
          <a:bodyPr/>
          <a:lstStyle/>
          <a:p>
            <a:r>
              <a:rPr lang="en-US" dirty="0" smtClean="0">
                <a:solidFill>
                  <a:schemeClr val="accent5">
                    <a:lumMod val="40000"/>
                    <a:lumOff val="60000"/>
                  </a:schemeClr>
                </a:solidFill>
              </a:rPr>
              <a:t>The graph shows what criminal activities or violations are likely to increase</a:t>
            </a:r>
            <a:endParaRPr lang="en-US" dirty="0">
              <a:solidFill>
                <a:schemeClr val="accent5">
                  <a:lumMod val="40000"/>
                  <a:lumOff val="60000"/>
                </a:schemeClr>
              </a:solidFill>
            </a:endParaRPr>
          </a:p>
        </p:txBody>
      </p:sp>
      <p:pic>
        <p:nvPicPr>
          <p:cNvPr id="5" name="Content Placeholder 4" descr="23456.PNG"/>
          <p:cNvPicPr>
            <a:picLocks noGrp="1" noChangeAspect="1"/>
          </p:cNvPicPr>
          <p:nvPr>
            <p:ph sz="half" idx="2"/>
          </p:nvPr>
        </p:nvPicPr>
        <p:blipFill>
          <a:blip r:embed="rId2" cstate="print"/>
          <a:stretch>
            <a:fillRect/>
          </a:stretch>
        </p:blipFill>
        <p:spPr>
          <a:xfrm>
            <a:off x="2362200" y="2895600"/>
            <a:ext cx="6477000" cy="3671905"/>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204</TotalTime>
  <Words>374</Words>
  <Application>Microsoft Office PowerPoint</Application>
  <PresentationFormat>On-screen Show (4:3)</PresentationFormat>
  <Paragraphs>41</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Crime and Casino</vt:lpstr>
      <vt:lpstr>Research Questions</vt:lpstr>
      <vt:lpstr>Brainstorm</vt:lpstr>
      <vt:lpstr>Research Approach: Online Articles</vt:lpstr>
      <vt:lpstr>Research Approach: Survey</vt:lpstr>
      <vt:lpstr>Results</vt:lpstr>
      <vt:lpstr>Results</vt:lpstr>
      <vt:lpstr>Results</vt:lpstr>
      <vt:lpstr>Results</vt:lpstr>
      <vt:lpstr>Results Discussion</vt:lpstr>
      <vt:lpstr>Survey limitations</vt:lpstr>
      <vt:lpstr>Summary</vt:lpstr>
      <vt:lpstr>Interesting findings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 and Casino</dc:title>
  <dc:creator>Quina Mae Viana</dc:creator>
  <cp:lastModifiedBy>Quina Mae Viana</cp:lastModifiedBy>
  <cp:revision>1</cp:revision>
  <dcterms:created xsi:type="dcterms:W3CDTF">2017-05-07T15:30:22Z</dcterms:created>
  <dcterms:modified xsi:type="dcterms:W3CDTF">2017-05-07T18:54:39Z</dcterms:modified>
</cp:coreProperties>
</file>