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Casino</a:t>
            </a:r>
            <a:r>
              <a:rPr lang="en-US" b="1" baseline="0" dirty="0" smtClean="0"/>
              <a:t> Survey</a:t>
            </a:r>
            <a:endParaRPr lang="en-US" b="1" dirty="0"/>
          </a:p>
        </c:rich>
      </c:tx>
      <c:layout>
        <c:manualLayout>
          <c:xMode val="edge"/>
          <c:yMode val="edge"/>
          <c:x val="0.42528694249776466"/>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c:v>
                </c:pt>
              </c:strCache>
            </c:strRef>
          </c:tx>
          <c:spPr>
            <a:solidFill>
              <a:schemeClr val="accent1"/>
            </a:solidFill>
            <a:ln>
              <a:noFill/>
            </a:ln>
            <a:effectLst/>
          </c:spPr>
          <c:invertIfNegative val="0"/>
          <c:cat>
            <c:strRef>
              <c:f>Sheet1!$A$2:$A$11</c:f>
              <c:strCache>
                <c:ptCount val="10"/>
                <c:pt idx="0">
                  <c:v>Age</c:v>
                </c:pt>
                <c:pt idx="1">
                  <c:v>Residency</c:v>
                </c:pt>
                <c:pt idx="2">
                  <c:v>View on Casinos</c:v>
                </c:pt>
                <c:pt idx="3">
                  <c:v>Land Decision</c:v>
                </c:pt>
                <c:pt idx="4">
                  <c:v>Decision on Land Management</c:v>
                </c:pt>
                <c:pt idx="5">
                  <c:v>Property Value</c:v>
                </c:pt>
                <c:pt idx="6">
                  <c:v>Most affected aspect</c:v>
                </c:pt>
                <c:pt idx="7">
                  <c:v>School distance</c:v>
                </c:pt>
                <c:pt idx="8">
                  <c:v>Crime rate View</c:v>
                </c:pt>
                <c:pt idx="9">
                  <c:v>Continued Investment</c:v>
                </c:pt>
              </c:strCache>
            </c:strRef>
          </c:cat>
          <c:val>
            <c:numRef>
              <c:f>Sheet1!$B$2:$B$11</c:f>
              <c:numCache>
                <c:formatCode>General</c:formatCode>
                <c:ptCount val="10"/>
                <c:pt idx="0">
                  <c:v>81</c:v>
                </c:pt>
                <c:pt idx="1">
                  <c:v>85</c:v>
                </c:pt>
                <c:pt idx="2">
                  <c:v>57</c:v>
                </c:pt>
                <c:pt idx="3">
                  <c:v>81</c:v>
                </c:pt>
                <c:pt idx="4">
                  <c:v>76</c:v>
                </c:pt>
                <c:pt idx="5">
                  <c:v>93</c:v>
                </c:pt>
                <c:pt idx="6">
                  <c:v>83</c:v>
                </c:pt>
                <c:pt idx="7">
                  <c:v>43</c:v>
                </c:pt>
                <c:pt idx="8">
                  <c:v>78</c:v>
                </c:pt>
                <c:pt idx="9">
                  <c:v>87</c:v>
                </c:pt>
              </c:numCache>
            </c:numRef>
          </c:val>
          <c:extLst>
            <c:ext xmlns:c16="http://schemas.microsoft.com/office/drawing/2014/chart" uri="{C3380CC4-5D6E-409C-BE32-E72D297353CC}">
              <c16:uniqueId val="{00000000-C8C0-406F-B83F-A06190920232}"/>
            </c:ext>
          </c:extLst>
        </c:ser>
        <c:ser>
          <c:idx val="1"/>
          <c:order val="1"/>
          <c:tx>
            <c:strRef>
              <c:f>Sheet1!$C$1</c:f>
              <c:strCache>
                <c:ptCount val="1"/>
                <c:pt idx="0">
                  <c:v>Series 2</c:v>
                </c:pt>
              </c:strCache>
            </c:strRef>
          </c:tx>
          <c:spPr>
            <a:solidFill>
              <a:schemeClr val="accent2"/>
            </a:solidFill>
            <a:ln>
              <a:noFill/>
            </a:ln>
            <a:effectLst/>
          </c:spPr>
          <c:invertIfNegative val="0"/>
          <c:cat>
            <c:strRef>
              <c:f>Sheet1!$A$2:$A$11</c:f>
              <c:strCache>
                <c:ptCount val="10"/>
                <c:pt idx="0">
                  <c:v>Age</c:v>
                </c:pt>
                <c:pt idx="1">
                  <c:v>Residency</c:v>
                </c:pt>
                <c:pt idx="2">
                  <c:v>View on Casinos</c:v>
                </c:pt>
                <c:pt idx="3">
                  <c:v>Land Decision</c:v>
                </c:pt>
                <c:pt idx="4">
                  <c:v>Decision on Land Management</c:v>
                </c:pt>
                <c:pt idx="5">
                  <c:v>Property Value</c:v>
                </c:pt>
                <c:pt idx="6">
                  <c:v>Most affected aspect</c:v>
                </c:pt>
                <c:pt idx="7">
                  <c:v>School distance</c:v>
                </c:pt>
                <c:pt idx="8">
                  <c:v>Crime rate View</c:v>
                </c:pt>
                <c:pt idx="9">
                  <c:v>Continued Investment</c:v>
                </c:pt>
              </c:strCache>
            </c:strRef>
          </c:cat>
          <c:val>
            <c:numRef>
              <c:f>Sheet1!$C$2:$C$11</c:f>
              <c:numCache>
                <c:formatCode>General</c:formatCode>
                <c:ptCount val="10"/>
                <c:pt idx="0">
                  <c:v>49</c:v>
                </c:pt>
                <c:pt idx="1">
                  <c:v>65</c:v>
                </c:pt>
                <c:pt idx="2">
                  <c:v>52</c:v>
                </c:pt>
                <c:pt idx="3">
                  <c:v>69</c:v>
                </c:pt>
                <c:pt idx="4">
                  <c:v>65</c:v>
                </c:pt>
                <c:pt idx="5">
                  <c:v>42</c:v>
                </c:pt>
                <c:pt idx="6">
                  <c:v>45</c:v>
                </c:pt>
                <c:pt idx="7">
                  <c:v>29</c:v>
                </c:pt>
                <c:pt idx="8">
                  <c:v>72</c:v>
                </c:pt>
                <c:pt idx="9">
                  <c:v>63</c:v>
                </c:pt>
              </c:numCache>
            </c:numRef>
          </c:val>
          <c:extLst>
            <c:ext xmlns:c16="http://schemas.microsoft.com/office/drawing/2014/chart" uri="{C3380CC4-5D6E-409C-BE32-E72D297353CC}">
              <c16:uniqueId val="{00000001-C8C0-406F-B83F-A06190920232}"/>
            </c:ext>
          </c:extLst>
        </c:ser>
        <c:ser>
          <c:idx val="2"/>
          <c:order val="2"/>
          <c:tx>
            <c:strRef>
              <c:f>Sheet1!$D$1</c:f>
              <c:strCache>
                <c:ptCount val="1"/>
                <c:pt idx="0">
                  <c:v>Series 3</c:v>
                </c:pt>
              </c:strCache>
            </c:strRef>
          </c:tx>
          <c:spPr>
            <a:solidFill>
              <a:schemeClr val="accent3"/>
            </a:solidFill>
            <a:ln>
              <a:noFill/>
            </a:ln>
            <a:effectLst/>
          </c:spPr>
          <c:invertIfNegative val="0"/>
          <c:cat>
            <c:strRef>
              <c:f>Sheet1!$A$2:$A$11</c:f>
              <c:strCache>
                <c:ptCount val="10"/>
                <c:pt idx="0">
                  <c:v>Age</c:v>
                </c:pt>
                <c:pt idx="1">
                  <c:v>Residency</c:v>
                </c:pt>
                <c:pt idx="2">
                  <c:v>View on Casinos</c:v>
                </c:pt>
                <c:pt idx="3">
                  <c:v>Land Decision</c:v>
                </c:pt>
                <c:pt idx="4">
                  <c:v>Decision on Land Management</c:v>
                </c:pt>
                <c:pt idx="5">
                  <c:v>Property Value</c:v>
                </c:pt>
                <c:pt idx="6">
                  <c:v>Most affected aspect</c:v>
                </c:pt>
                <c:pt idx="7">
                  <c:v>School distance</c:v>
                </c:pt>
                <c:pt idx="8">
                  <c:v>Crime rate View</c:v>
                </c:pt>
                <c:pt idx="9">
                  <c:v>Continued Investment</c:v>
                </c:pt>
              </c:strCache>
            </c:strRef>
          </c:cat>
          <c:val>
            <c:numRef>
              <c:f>Sheet1!$D$2:$D$11</c:f>
              <c:numCache>
                <c:formatCode>General</c:formatCode>
                <c:ptCount val="10"/>
                <c:pt idx="0">
                  <c:v>18</c:v>
                </c:pt>
                <c:pt idx="2">
                  <c:v>27</c:v>
                </c:pt>
                <c:pt idx="4">
                  <c:v>9</c:v>
                </c:pt>
                <c:pt idx="5">
                  <c:v>15</c:v>
                </c:pt>
                <c:pt idx="6">
                  <c:v>22</c:v>
                </c:pt>
                <c:pt idx="7">
                  <c:v>46</c:v>
                </c:pt>
              </c:numCache>
            </c:numRef>
          </c:val>
          <c:extLst>
            <c:ext xmlns:c16="http://schemas.microsoft.com/office/drawing/2014/chart" uri="{C3380CC4-5D6E-409C-BE32-E72D297353CC}">
              <c16:uniqueId val="{00000002-C8C0-406F-B83F-A06190920232}"/>
            </c:ext>
          </c:extLst>
        </c:ser>
        <c:ser>
          <c:idx val="3"/>
          <c:order val="3"/>
          <c:tx>
            <c:strRef>
              <c:f>Sheet1!$E$1</c:f>
              <c:strCache>
                <c:ptCount val="1"/>
                <c:pt idx="0">
                  <c:v>Series 4</c:v>
                </c:pt>
              </c:strCache>
            </c:strRef>
          </c:tx>
          <c:spPr>
            <a:solidFill>
              <a:schemeClr val="accent4"/>
            </a:solidFill>
            <a:ln>
              <a:noFill/>
            </a:ln>
            <a:effectLst/>
          </c:spPr>
          <c:invertIfNegative val="0"/>
          <c:cat>
            <c:strRef>
              <c:f>Sheet1!$A$2:$A$11</c:f>
              <c:strCache>
                <c:ptCount val="10"/>
                <c:pt idx="0">
                  <c:v>Age</c:v>
                </c:pt>
                <c:pt idx="1">
                  <c:v>Residency</c:v>
                </c:pt>
                <c:pt idx="2">
                  <c:v>View on Casinos</c:v>
                </c:pt>
                <c:pt idx="3">
                  <c:v>Land Decision</c:v>
                </c:pt>
                <c:pt idx="4">
                  <c:v>Decision on Land Management</c:v>
                </c:pt>
                <c:pt idx="5">
                  <c:v>Property Value</c:v>
                </c:pt>
                <c:pt idx="6">
                  <c:v>Most affected aspect</c:v>
                </c:pt>
                <c:pt idx="7">
                  <c:v>School distance</c:v>
                </c:pt>
                <c:pt idx="8">
                  <c:v>Crime rate View</c:v>
                </c:pt>
                <c:pt idx="9">
                  <c:v>Continued Investment</c:v>
                </c:pt>
              </c:strCache>
            </c:strRef>
          </c:cat>
          <c:val>
            <c:numRef>
              <c:f>Sheet1!$E$2:$E$11</c:f>
              <c:numCache>
                <c:formatCode>General</c:formatCode>
                <c:ptCount val="10"/>
                <c:pt idx="0">
                  <c:v>1</c:v>
                </c:pt>
                <c:pt idx="2">
                  <c:v>14</c:v>
                </c:pt>
                <c:pt idx="7">
                  <c:v>21</c:v>
                </c:pt>
              </c:numCache>
            </c:numRef>
          </c:val>
          <c:extLst>
            <c:ext xmlns:c16="http://schemas.microsoft.com/office/drawing/2014/chart" uri="{C3380CC4-5D6E-409C-BE32-E72D297353CC}">
              <c16:uniqueId val="{00000003-C8C0-406F-B83F-A06190920232}"/>
            </c:ext>
          </c:extLst>
        </c:ser>
        <c:ser>
          <c:idx val="4"/>
          <c:order val="4"/>
          <c:tx>
            <c:strRef>
              <c:f>Sheet1!$F$1</c:f>
              <c:strCache>
                <c:ptCount val="1"/>
                <c:pt idx="0">
                  <c:v>Series 5</c:v>
                </c:pt>
              </c:strCache>
            </c:strRef>
          </c:tx>
          <c:spPr>
            <a:solidFill>
              <a:schemeClr val="accent5"/>
            </a:solidFill>
            <a:ln>
              <a:noFill/>
            </a:ln>
            <a:effectLst/>
          </c:spPr>
          <c:invertIfNegative val="0"/>
          <c:cat>
            <c:strRef>
              <c:f>Sheet1!$A$2:$A$11</c:f>
              <c:strCache>
                <c:ptCount val="10"/>
                <c:pt idx="0">
                  <c:v>Age</c:v>
                </c:pt>
                <c:pt idx="1">
                  <c:v>Residency</c:v>
                </c:pt>
                <c:pt idx="2">
                  <c:v>View on Casinos</c:v>
                </c:pt>
                <c:pt idx="3">
                  <c:v>Land Decision</c:v>
                </c:pt>
                <c:pt idx="4">
                  <c:v>Decision on Land Management</c:v>
                </c:pt>
                <c:pt idx="5">
                  <c:v>Property Value</c:v>
                </c:pt>
                <c:pt idx="6">
                  <c:v>Most affected aspect</c:v>
                </c:pt>
                <c:pt idx="7">
                  <c:v>School distance</c:v>
                </c:pt>
                <c:pt idx="8">
                  <c:v>Crime rate View</c:v>
                </c:pt>
                <c:pt idx="9">
                  <c:v>Continued Investment</c:v>
                </c:pt>
              </c:strCache>
            </c:strRef>
          </c:cat>
          <c:val>
            <c:numRef>
              <c:f>Sheet1!$F$2:$F$11</c:f>
              <c:numCache>
                <c:formatCode>General</c:formatCode>
                <c:ptCount val="10"/>
                <c:pt idx="7">
                  <c:v>11</c:v>
                </c:pt>
              </c:numCache>
            </c:numRef>
          </c:val>
          <c:extLst>
            <c:ext xmlns:c16="http://schemas.microsoft.com/office/drawing/2014/chart" uri="{C3380CC4-5D6E-409C-BE32-E72D297353CC}">
              <c16:uniqueId val="{00000004-C8C0-406F-B83F-A06190920232}"/>
            </c:ext>
          </c:extLst>
        </c:ser>
        <c:dLbls>
          <c:showLegendKey val="0"/>
          <c:showVal val="0"/>
          <c:showCatName val="0"/>
          <c:showSerName val="0"/>
          <c:showPercent val="0"/>
          <c:showBubbleSize val="0"/>
        </c:dLbls>
        <c:gapWidth val="219"/>
        <c:overlap val="-27"/>
        <c:axId val="1842104704"/>
        <c:axId val="1842109600"/>
      </c:barChart>
      <c:catAx>
        <c:axId val="184210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109600"/>
        <c:crosses val="autoZero"/>
        <c:auto val="1"/>
        <c:lblAlgn val="ctr"/>
        <c:lblOffset val="100"/>
        <c:noMultiLvlLbl val="0"/>
      </c:catAx>
      <c:valAx>
        <c:axId val="184210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2104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Casinos in </a:t>
            </a:r>
            <a:r>
              <a:rPr lang="en-US" dirty="0" err="1" smtClean="0"/>
              <a:t>saipan</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jacky</a:t>
            </a:r>
            <a:r>
              <a:rPr lang="en-US" dirty="0" smtClean="0"/>
              <a:t> </a:t>
            </a:r>
            <a:r>
              <a:rPr lang="en-US" dirty="0" err="1" smtClean="0"/>
              <a:t>lou</a:t>
            </a:r>
            <a:r>
              <a:rPr lang="en-US" dirty="0" smtClean="0"/>
              <a:t> </a:t>
            </a:r>
            <a:r>
              <a:rPr lang="en-US" dirty="0" err="1" smtClean="0"/>
              <a:t>pestillos</a:t>
            </a:r>
            <a:endParaRPr lang="en-US" dirty="0"/>
          </a:p>
        </p:txBody>
      </p:sp>
    </p:spTree>
    <p:extLst>
      <p:ext uri="{BB962C8B-B14F-4D97-AF65-F5344CB8AC3E}">
        <p14:creationId xmlns:p14="http://schemas.microsoft.com/office/powerpoint/2010/main" val="703692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 in Relation to Research Questions</a:t>
            </a:r>
          </a:p>
        </p:txBody>
      </p:sp>
      <p:sp>
        <p:nvSpPr>
          <p:cNvPr id="3" name="Content Placeholder 2"/>
          <p:cNvSpPr>
            <a:spLocks noGrp="1"/>
          </p:cNvSpPr>
          <p:nvPr>
            <p:ph idx="1"/>
          </p:nvPr>
        </p:nvSpPr>
        <p:spPr/>
        <p:txBody>
          <a:bodyPr>
            <a:normAutofit/>
          </a:bodyPr>
          <a:lstStyle/>
          <a:p>
            <a:r>
              <a:rPr lang="en-US" sz="2500" dirty="0"/>
              <a:t>Findings show that despite what this writer felt about how the casino industry having a long-term negative effect on the island, the survey results as well as the feedback from the experts had reflected how people generally are for the casinos to continue their investment here on island. The results had also swayed this writer as well, but not completely. This writer does feel, however, that this casino establishments be given a chance to make improvements on the island.</a:t>
            </a:r>
          </a:p>
        </p:txBody>
      </p:sp>
    </p:spTree>
    <p:extLst>
      <p:ext uri="{BB962C8B-B14F-4D97-AF65-F5344CB8AC3E}">
        <p14:creationId xmlns:p14="http://schemas.microsoft.com/office/powerpoint/2010/main" val="106143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Successes With this Project</a:t>
            </a:r>
          </a:p>
        </p:txBody>
      </p:sp>
      <p:sp>
        <p:nvSpPr>
          <p:cNvPr id="3" name="Content Placeholder 2"/>
          <p:cNvSpPr>
            <a:spLocks noGrp="1"/>
          </p:cNvSpPr>
          <p:nvPr>
            <p:ph idx="1"/>
          </p:nvPr>
        </p:nvSpPr>
        <p:spPr/>
        <p:txBody>
          <a:bodyPr>
            <a:normAutofit/>
          </a:bodyPr>
          <a:lstStyle/>
          <a:p>
            <a:r>
              <a:rPr lang="en-US" sz="2500" dirty="0"/>
              <a:t>The use of technology was greatly used to collect the information for this research paper. Survey was distributed through a social media, and email interviews were conducted for the purposeful sampling.</a:t>
            </a:r>
          </a:p>
        </p:txBody>
      </p:sp>
    </p:spTree>
    <p:extLst>
      <p:ext uri="{BB962C8B-B14F-4D97-AF65-F5344CB8AC3E}">
        <p14:creationId xmlns:p14="http://schemas.microsoft.com/office/powerpoint/2010/main" val="2614544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Possible Improvements</a:t>
            </a:r>
          </a:p>
        </p:txBody>
      </p:sp>
      <p:sp>
        <p:nvSpPr>
          <p:cNvPr id="3" name="Content Placeholder 2"/>
          <p:cNvSpPr>
            <a:spLocks noGrp="1"/>
          </p:cNvSpPr>
          <p:nvPr>
            <p:ph idx="1"/>
          </p:nvPr>
        </p:nvSpPr>
        <p:spPr/>
        <p:txBody>
          <a:bodyPr>
            <a:normAutofit/>
          </a:bodyPr>
          <a:lstStyle/>
          <a:p>
            <a:r>
              <a:rPr lang="en-US" sz="2500" dirty="0"/>
              <a:t>There is always room for improvement. One of the other ways to expand data collection was through passing out printed surveys at public events like the local street market or at DFS Galleria. The surveys could have been dropped off to local businesses as well and left a drop box for it to be collected at the end of every week throughout the course. Purpose sampling could have been improved by doing an in-person interview for a more personal feel of the answers. Interviewees would have also probably felt the writer to be more involved in their writing, and more letters to experts could have been collected that way.</a:t>
            </a:r>
          </a:p>
        </p:txBody>
      </p:sp>
    </p:spTree>
    <p:extLst>
      <p:ext uri="{BB962C8B-B14F-4D97-AF65-F5344CB8AC3E}">
        <p14:creationId xmlns:p14="http://schemas.microsoft.com/office/powerpoint/2010/main" val="92378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questions</a:t>
            </a:r>
            <a:endParaRPr lang="en-US" b="1" dirty="0"/>
          </a:p>
        </p:txBody>
      </p:sp>
      <p:sp>
        <p:nvSpPr>
          <p:cNvPr id="3" name="Content Placeholder 2"/>
          <p:cNvSpPr>
            <a:spLocks noGrp="1"/>
          </p:cNvSpPr>
          <p:nvPr>
            <p:ph idx="1"/>
          </p:nvPr>
        </p:nvSpPr>
        <p:spPr/>
        <p:txBody>
          <a:bodyPr>
            <a:normAutofit/>
          </a:bodyPr>
          <a:lstStyle/>
          <a:p>
            <a:r>
              <a:rPr lang="en-US" sz="2500" b="1" dirty="0"/>
              <a:t>Primary Research Question</a:t>
            </a:r>
            <a:r>
              <a:rPr lang="en-US" sz="2500" dirty="0" smtClean="0"/>
              <a:t>: What </a:t>
            </a:r>
            <a:r>
              <a:rPr lang="en-US" sz="2500" dirty="0"/>
              <a:t>are some of the long-term effects of the casinos being established here on the island of Saipan</a:t>
            </a:r>
            <a:r>
              <a:rPr lang="en-US" sz="2500" dirty="0" smtClean="0"/>
              <a:t>?</a:t>
            </a:r>
          </a:p>
          <a:p>
            <a:r>
              <a:rPr lang="en-US" sz="2500" b="1" dirty="0"/>
              <a:t>Secondary Research Question</a:t>
            </a:r>
            <a:r>
              <a:rPr lang="en-US" sz="2500" dirty="0" smtClean="0"/>
              <a:t>: How </a:t>
            </a:r>
            <a:r>
              <a:rPr lang="en-US" sz="2500" dirty="0"/>
              <a:t>do leaders of the CNMI react to this casino project being on island?</a:t>
            </a:r>
            <a:endParaRPr lang="en-US" sz="2500" dirty="0" smtClean="0"/>
          </a:p>
          <a:p>
            <a:endParaRPr lang="en-US" sz="2500" dirty="0"/>
          </a:p>
        </p:txBody>
      </p:sp>
    </p:spTree>
    <p:extLst>
      <p:ext uri="{BB962C8B-B14F-4D97-AF65-F5344CB8AC3E}">
        <p14:creationId xmlns:p14="http://schemas.microsoft.com/office/powerpoint/2010/main" val="897815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and Sources Support for Research</a:t>
            </a:r>
          </a:p>
        </p:txBody>
      </p:sp>
      <p:sp>
        <p:nvSpPr>
          <p:cNvPr id="3" name="Content Placeholder 2"/>
          <p:cNvSpPr>
            <a:spLocks noGrp="1"/>
          </p:cNvSpPr>
          <p:nvPr>
            <p:ph idx="1"/>
          </p:nvPr>
        </p:nvSpPr>
        <p:spPr/>
        <p:txBody>
          <a:bodyPr>
            <a:normAutofit/>
          </a:bodyPr>
          <a:lstStyle/>
          <a:p>
            <a:r>
              <a:rPr lang="en-US" sz="3000" dirty="0" smtClean="0"/>
              <a:t>Academic literature review</a:t>
            </a:r>
          </a:p>
          <a:p>
            <a:r>
              <a:rPr lang="en-US" sz="3000" dirty="0" smtClean="0"/>
              <a:t>Local newspaper</a:t>
            </a:r>
          </a:p>
          <a:p>
            <a:r>
              <a:rPr lang="en-US" sz="3000" dirty="0" smtClean="0"/>
              <a:t>Survey Monkey</a:t>
            </a:r>
            <a:endParaRPr lang="en-US" sz="3000" dirty="0" smtClean="0"/>
          </a:p>
          <a:p>
            <a:r>
              <a:rPr lang="en-US" sz="3000" dirty="0" smtClean="0"/>
              <a:t>Purposeful Sampling</a:t>
            </a:r>
            <a:endParaRPr lang="en-US" sz="3000" dirty="0"/>
          </a:p>
        </p:txBody>
      </p:sp>
    </p:spTree>
    <p:extLst>
      <p:ext uri="{BB962C8B-B14F-4D97-AF65-F5344CB8AC3E}">
        <p14:creationId xmlns:p14="http://schemas.microsoft.com/office/powerpoint/2010/main" val="3191871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Literature</a:t>
            </a:r>
            <a:endParaRPr lang="en-US" b="1" dirty="0"/>
          </a:p>
        </p:txBody>
      </p:sp>
      <p:sp>
        <p:nvSpPr>
          <p:cNvPr id="3" name="Content Placeholder 2"/>
          <p:cNvSpPr>
            <a:spLocks noGrp="1"/>
          </p:cNvSpPr>
          <p:nvPr>
            <p:ph idx="1"/>
          </p:nvPr>
        </p:nvSpPr>
        <p:spPr/>
        <p:txBody>
          <a:bodyPr>
            <a:normAutofit lnSpcReduction="10000"/>
          </a:bodyPr>
          <a:lstStyle/>
          <a:p>
            <a:r>
              <a:rPr lang="en-US" sz="2500" dirty="0"/>
              <a:t>Online academic sources have been used to write this research paper. In fact, most of the academic sources used to support this research paper are studies published by college universities. Below are some literature contents that have been used to support this research paper</a:t>
            </a:r>
            <a:r>
              <a:rPr lang="en-US" sz="2500" dirty="0" smtClean="0"/>
              <a:t>:</a:t>
            </a:r>
          </a:p>
          <a:p>
            <a:pPr marL="0" indent="0">
              <a:buNone/>
            </a:pPr>
            <a:r>
              <a:rPr lang="en-US" sz="2500" i="1" dirty="0" smtClean="0"/>
              <a:t>- </a:t>
            </a:r>
            <a:r>
              <a:rPr lang="en-US" sz="2500" i="1" dirty="0"/>
              <a:t>Research on the Social Impacts of Gambling -Final report </a:t>
            </a:r>
            <a:r>
              <a:rPr lang="en-US" sz="2500" i="1" dirty="0" smtClean="0"/>
              <a:t>prepared with </a:t>
            </a:r>
            <a:r>
              <a:rPr lang="en-US" sz="2500" i="1" dirty="0"/>
              <a:t>the Scottish Centre for Social Research by Dr. Gerda </a:t>
            </a:r>
            <a:r>
              <a:rPr lang="en-US" sz="2500" i="1" dirty="0" smtClean="0"/>
              <a:t>Reith</a:t>
            </a:r>
          </a:p>
          <a:p>
            <a:pPr marL="0" indent="0">
              <a:buNone/>
            </a:pPr>
            <a:r>
              <a:rPr lang="en-US" sz="2500" i="1" dirty="0" smtClean="0"/>
              <a:t>- </a:t>
            </a:r>
            <a:r>
              <a:rPr lang="en-US" sz="2500" i="1" dirty="0"/>
              <a:t>The Social, Economic, and Environmental Impacts of Casino Gambling on the Residents of Macau and Singapore by </a:t>
            </a:r>
            <a:r>
              <a:rPr lang="en-US" sz="2500" i="1" dirty="0" err="1"/>
              <a:t>Shou-Tsung</a:t>
            </a:r>
            <a:r>
              <a:rPr lang="en-US" sz="2500" i="1" dirty="0"/>
              <a:t> Wu and </a:t>
            </a:r>
            <a:r>
              <a:rPr lang="en-US" sz="2500" i="1" dirty="0" err="1"/>
              <a:t>Yeong</a:t>
            </a:r>
            <a:r>
              <a:rPr lang="en-US" sz="2500" i="1" dirty="0"/>
              <a:t>-Shang Chen</a:t>
            </a:r>
          </a:p>
        </p:txBody>
      </p:sp>
    </p:spTree>
    <p:extLst>
      <p:ext uri="{BB962C8B-B14F-4D97-AF65-F5344CB8AC3E}">
        <p14:creationId xmlns:p14="http://schemas.microsoft.com/office/powerpoint/2010/main" val="371222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Local Newspaper</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6769" y="1871082"/>
            <a:ext cx="9534006" cy="4207746"/>
          </a:xfrm>
        </p:spPr>
      </p:pic>
    </p:spTree>
    <p:extLst>
      <p:ext uri="{BB962C8B-B14F-4D97-AF65-F5344CB8AC3E}">
        <p14:creationId xmlns:p14="http://schemas.microsoft.com/office/powerpoint/2010/main" val="218826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monkey</a:t>
            </a:r>
            <a:endParaRPr lang="en-US" b="1" dirty="0"/>
          </a:p>
        </p:txBody>
      </p:sp>
      <p:sp>
        <p:nvSpPr>
          <p:cNvPr id="3" name="Content Placeholder 2"/>
          <p:cNvSpPr>
            <a:spLocks noGrp="1"/>
          </p:cNvSpPr>
          <p:nvPr>
            <p:ph idx="1"/>
          </p:nvPr>
        </p:nvSpPr>
        <p:spPr/>
        <p:txBody>
          <a:bodyPr>
            <a:normAutofit/>
          </a:bodyPr>
          <a:lstStyle/>
          <a:p>
            <a:r>
              <a:rPr lang="en-US" sz="2500" dirty="0"/>
              <a:t>The survey that was created to support this research paper was created through the website </a:t>
            </a:r>
            <a:r>
              <a:rPr lang="en-US" sz="2500" dirty="0" smtClean="0"/>
              <a:t>Survey Monkey</a:t>
            </a:r>
            <a:r>
              <a:rPr lang="en-US" sz="2500" dirty="0"/>
              <a:t>. The survey was then uploaded to the writer's personal Facebook profile. Results were drawn from it before the last essay for the course was submitted. 150 people had taken the survey, and results are as follows:</a:t>
            </a:r>
          </a:p>
        </p:txBody>
      </p:sp>
    </p:spTree>
    <p:extLst>
      <p:ext uri="{BB962C8B-B14F-4D97-AF65-F5344CB8AC3E}">
        <p14:creationId xmlns:p14="http://schemas.microsoft.com/office/powerpoint/2010/main" val="127925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86" y="-318462"/>
            <a:ext cx="10131425" cy="1456267"/>
          </a:xfrm>
        </p:spPr>
        <p:txBody>
          <a:bodyPr/>
          <a:lstStyle/>
          <a:p>
            <a:r>
              <a:rPr lang="en-US" b="1" dirty="0" smtClean="0"/>
              <a:t>Survey results</a:t>
            </a:r>
            <a:endParaRPr lang="en-US" b="1" dirty="0"/>
          </a:p>
        </p:txBody>
      </p:sp>
      <p:graphicFrame>
        <p:nvGraphicFramePr>
          <p:cNvPr id="4" name="Chart 3"/>
          <p:cNvGraphicFramePr/>
          <p:nvPr>
            <p:extLst>
              <p:ext uri="{D42A27DB-BD31-4B8C-83A1-F6EECF244321}">
                <p14:modId xmlns:p14="http://schemas.microsoft.com/office/powerpoint/2010/main" val="1137077728"/>
              </p:ext>
            </p:extLst>
          </p:nvPr>
        </p:nvGraphicFramePr>
        <p:xfrm>
          <a:off x="1364566" y="196948"/>
          <a:ext cx="9777046" cy="634452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rot="16200000">
            <a:off x="1688123" y="1336432"/>
            <a:ext cx="604911" cy="276999"/>
          </a:xfrm>
          <a:prstGeom prst="rect">
            <a:avLst/>
          </a:prstGeom>
          <a:noFill/>
        </p:spPr>
        <p:txBody>
          <a:bodyPr wrap="square" rtlCol="0">
            <a:spAutoFit/>
          </a:bodyPr>
          <a:lstStyle/>
          <a:p>
            <a:r>
              <a:rPr lang="en-US" sz="1200" dirty="0" smtClean="0"/>
              <a:t>18-25</a:t>
            </a:r>
            <a:endParaRPr lang="en-US" sz="1200" dirty="0"/>
          </a:p>
        </p:txBody>
      </p:sp>
      <p:sp>
        <p:nvSpPr>
          <p:cNvPr id="6" name="TextBox 5"/>
          <p:cNvSpPr txBox="1"/>
          <p:nvPr/>
        </p:nvSpPr>
        <p:spPr>
          <a:xfrm rot="16200000">
            <a:off x="1863969" y="2992067"/>
            <a:ext cx="562708" cy="281354"/>
          </a:xfrm>
          <a:prstGeom prst="rect">
            <a:avLst/>
          </a:prstGeom>
          <a:noFill/>
        </p:spPr>
        <p:txBody>
          <a:bodyPr wrap="square" rtlCol="0">
            <a:spAutoFit/>
          </a:bodyPr>
          <a:lstStyle/>
          <a:p>
            <a:r>
              <a:rPr lang="en-US" sz="1200" dirty="0" smtClean="0"/>
              <a:t>26-40</a:t>
            </a:r>
            <a:endParaRPr lang="en-US" sz="1200" dirty="0"/>
          </a:p>
        </p:txBody>
      </p:sp>
      <p:sp>
        <p:nvSpPr>
          <p:cNvPr id="7" name="TextBox 6"/>
          <p:cNvSpPr txBox="1"/>
          <p:nvPr/>
        </p:nvSpPr>
        <p:spPr>
          <a:xfrm rot="16200000">
            <a:off x="1852581" y="4410388"/>
            <a:ext cx="858129" cy="276999"/>
          </a:xfrm>
          <a:prstGeom prst="rect">
            <a:avLst/>
          </a:prstGeom>
          <a:noFill/>
        </p:spPr>
        <p:txBody>
          <a:bodyPr wrap="square" rtlCol="0">
            <a:spAutoFit/>
          </a:bodyPr>
          <a:lstStyle/>
          <a:p>
            <a:r>
              <a:rPr lang="en-US" sz="1200" dirty="0" smtClean="0"/>
              <a:t>41-60</a:t>
            </a:r>
            <a:endParaRPr lang="en-US" sz="1200" dirty="0"/>
          </a:p>
        </p:txBody>
      </p:sp>
      <p:sp>
        <p:nvSpPr>
          <p:cNvPr id="8" name="TextBox 7"/>
          <p:cNvSpPr txBox="1"/>
          <p:nvPr/>
        </p:nvSpPr>
        <p:spPr>
          <a:xfrm rot="16200000">
            <a:off x="1995435" y="5244901"/>
            <a:ext cx="858129" cy="276999"/>
          </a:xfrm>
          <a:prstGeom prst="rect">
            <a:avLst/>
          </a:prstGeom>
          <a:noFill/>
        </p:spPr>
        <p:txBody>
          <a:bodyPr wrap="square" rtlCol="0">
            <a:spAutoFit/>
          </a:bodyPr>
          <a:lstStyle/>
          <a:p>
            <a:r>
              <a:rPr lang="en-US" sz="1200" dirty="0" smtClean="0"/>
              <a:t>61-85</a:t>
            </a:r>
            <a:endParaRPr lang="en-US" sz="1200" dirty="0"/>
          </a:p>
        </p:txBody>
      </p:sp>
      <p:sp>
        <p:nvSpPr>
          <p:cNvPr id="9" name="TextBox 8"/>
          <p:cNvSpPr txBox="1"/>
          <p:nvPr/>
        </p:nvSpPr>
        <p:spPr>
          <a:xfrm rot="16200000">
            <a:off x="2461846" y="1033975"/>
            <a:ext cx="858129" cy="276999"/>
          </a:xfrm>
          <a:prstGeom prst="rect">
            <a:avLst/>
          </a:prstGeom>
          <a:noFill/>
        </p:spPr>
        <p:txBody>
          <a:bodyPr wrap="square" rtlCol="0">
            <a:spAutoFit/>
          </a:bodyPr>
          <a:lstStyle/>
          <a:p>
            <a:r>
              <a:rPr lang="en-US" sz="1200" dirty="0" smtClean="0"/>
              <a:t>Resident</a:t>
            </a:r>
            <a:endParaRPr lang="en-US" sz="1200" dirty="0"/>
          </a:p>
        </p:txBody>
      </p:sp>
      <p:sp>
        <p:nvSpPr>
          <p:cNvPr id="10" name="TextBox 9"/>
          <p:cNvSpPr txBox="1"/>
          <p:nvPr/>
        </p:nvSpPr>
        <p:spPr>
          <a:xfrm rot="16200000">
            <a:off x="2489977" y="1941344"/>
            <a:ext cx="1153551" cy="276999"/>
          </a:xfrm>
          <a:prstGeom prst="rect">
            <a:avLst/>
          </a:prstGeom>
          <a:noFill/>
        </p:spPr>
        <p:txBody>
          <a:bodyPr wrap="square" rtlCol="0">
            <a:spAutoFit/>
          </a:bodyPr>
          <a:lstStyle/>
          <a:p>
            <a:r>
              <a:rPr lang="en-US" sz="1200" dirty="0" smtClean="0"/>
              <a:t>Non-resident</a:t>
            </a:r>
            <a:endParaRPr lang="en-US" sz="1200" dirty="0"/>
          </a:p>
        </p:txBody>
      </p:sp>
      <p:sp>
        <p:nvSpPr>
          <p:cNvPr id="11" name="TextBox 10"/>
          <p:cNvSpPr txBox="1"/>
          <p:nvPr/>
        </p:nvSpPr>
        <p:spPr>
          <a:xfrm rot="16200000">
            <a:off x="3390314" y="2419641"/>
            <a:ext cx="858129" cy="276999"/>
          </a:xfrm>
          <a:prstGeom prst="rect">
            <a:avLst/>
          </a:prstGeom>
          <a:noFill/>
        </p:spPr>
        <p:txBody>
          <a:bodyPr wrap="square" rtlCol="0">
            <a:spAutoFit/>
          </a:bodyPr>
          <a:lstStyle/>
          <a:p>
            <a:r>
              <a:rPr lang="en-US" sz="1200" dirty="0" smtClean="0"/>
              <a:t>In Favor</a:t>
            </a:r>
            <a:endParaRPr lang="en-US" sz="1200" dirty="0"/>
          </a:p>
        </p:txBody>
      </p:sp>
      <p:sp>
        <p:nvSpPr>
          <p:cNvPr id="12" name="TextBox 11"/>
          <p:cNvSpPr txBox="1"/>
          <p:nvPr/>
        </p:nvSpPr>
        <p:spPr>
          <a:xfrm rot="16200000">
            <a:off x="3362178" y="2504051"/>
            <a:ext cx="1223889" cy="276999"/>
          </a:xfrm>
          <a:prstGeom prst="rect">
            <a:avLst/>
          </a:prstGeom>
          <a:noFill/>
        </p:spPr>
        <p:txBody>
          <a:bodyPr wrap="square" rtlCol="0">
            <a:spAutoFit/>
          </a:bodyPr>
          <a:lstStyle/>
          <a:p>
            <a:r>
              <a:rPr lang="en-US" sz="1200" dirty="0" smtClean="0"/>
              <a:t>Not in Favor</a:t>
            </a:r>
            <a:endParaRPr lang="en-US" sz="1200" dirty="0"/>
          </a:p>
        </p:txBody>
      </p:sp>
      <p:sp>
        <p:nvSpPr>
          <p:cNvPr id="13" name="TextBox 12"/>
          <p:cNvSpPr txBox="1"/>
          <p:nvPr/>
        </p:nvSpPr>
        <p:spPr>
          <a:xfrm rot="16200000">
            <a:off x="3685730" y="3953028"/>
            <a:ext cx="858129" cy="276999"/>
          </a:xfrm>
          <a:prstGeom prst="rect">
            <a:avLst/>
          </a:prstGeom>
          <a:noFill/>
        </p:spPr>
        <p:txBody>
          <a:bodyPr wrap="square" rtlCol="0">
            <a:spAutoFit/>
          </a:bodyPr>
          <a:lstStyle/>
          <a:p>
            <a:r>
              <a:rPr lang="en-US" sz="1200" dirty="0" smtClean="0"/>
              <a:t>Unsure</a:t>
            </a:r>
            <a:endParaRPr lang="en-US" sz="1200" dirty="0"/>
          </a:p>
        </p:txBody>
      </p:sp>
      <p:sp>
        <p:nvSpPr>
          <p:cNvPr id="14" name="TextBox 13"/>
          <p:cNvSpPr txBox="1"/>
          <p:nvPr/>
        </p:nvSpPr>
        <p:spPr>
          <a:xfrm rot="16200000">
            <a:off x="3826412" y="4600131"/>
            <a:ext cx="858129" cy="276999"/>
          </a:xfrm>
          <a:prstGeom prst="rect">
            <a:avLst/>
          </a:prstGeom>
          <a:noFill/>
        </p:spPr>
        <p:txBody>
          <a:bodyPr wrap="square" rtlCol="0">
            <a:spAutoFit/>
          </a:bodyPr>
          <a:lstStyle/>
          <a:p>
            <a:r>
              <a:rPr lang="en-US" sz="1200" dirty="0" smtClean="0"/>
              <a:t>Don’t Care</a:t>
            </a:r>
            <a:endParaRPr lang="en-US" sz="1200" dirty="0"/>
          </a:p>
        </p:txBody>
      </p:sp>
      <p:sp>
        <p:nvSpPr>
          <p:cNvPr id="15" name="TextBox 14"/>
          <p:cNvSpPr txBox="1"/>
          <p:nvPr/>
        </p:nvSpPr>
        <p:spPr>
          <a:xfrm rot="16200000">
            <a:off x="3910817" y="815920"/>
            <a:ext cx="1659988" cy="276999"/>
          </a:xfrm>
          <a:prstGeom prst="rect">
            <a:avLst/>
          </a:prstGeom>
          <a:noFill/>
        </p:spPr>
        <p:txBody>
          <a:bodyPr wrap="square" rtlCol="0">
            <a:spAutoFit/>
          </a:bodyPr>
          <a:lstStyle/>
          <a:p>
            <a:r>
              <a:rPr lang="en-US" sz="1200" dirty="0" smtClean="0"/>
              <a:t>Planning to Sell/Sold it</a:t>
            </a:r>
            <a:endParaRPr lang="en-US" sz="1200" dirty="0"/>
          </a:p>
        </p:txBody>
      </p:sp>
      <p:sp>
        <p:nvSpPr>
          <p:cNvPr id="16" name="TextBox 15"/>
          <p:cNvSpPr txBox="1"/>
          <p:nvPr/>
        </p:nvSpPr>
        <p:spPr>
          <a:xfrm rot="16200000">
            <a:off x="4178103" y="1547443"/>
            <a:ext cx="1434905" cy="276999"/>
          </a:xfrm>
          <a:prstGeom prst="rect">
            <a:avLst/>
          </a:prstGeom>
          <a:noFill/>
        </p:spPr>
        <p:txBody>
          <a:bodyPr wrap="square" rtlCol="0">
            <a:spAutoFit/>
          </a:bodyPr>
          <a:lstStyle/>
          <a:p>
            <a:r>
              <a:rPr lang="en-US" sz="1200" dirty="0" smtClean="0"/>
              <a:t>Have family inherit</a:t>
            </a:r>
            <a:endParaRPr lang="en-US" sz="1200" dirty="0"/>
          </a:p>
        </p:txBody>
      </p:sp>
      <p:sp>
        <p:nvSpPr>
          <p:cNvPr id="17" name="TextBox 16"/>
          <p:cNvSpPr txBox="1"/>
          <p:nvPr/>
        </p:nvSpPr>
        <p:spPr>
          <a:xfrm rot="16200000">
            <a:off x="4951826" y="1181686"/>
            <a:ext cx="1420837" cy="276999"/>
          </a:xfrm>
          <a:prstGeom prst="rect">
            <a:avLst/>
          </a:prstGeom>
          <a:noFill/>
        </p:spPr>
        <p:txBody>
          <a:bodyPr wrap="square" rtlCol="0">
            <a:spAutoFit/>
          </a:bodyPr>
          <a:lstStyle/>
          <a:p>
            <a:r>
              <a:rPr lang="en-US" sz="1200" dirty="0" smtClean="0"/>
              <a:t>Decision affected</a:t>
            </a:r>
            <a:endParaRPr lang="en-US" sz="1200" dirty="0"/>
          </a:p>
        </p:txBody>
      </p:sp>
      <p:sp>
        <p:nvSpPr>
          <p:cNvPr id="18" name="TextBox 17"/>
          <p:cNvSpPr txBox="1"/>
          <p:nvPr/>
        </p:nvSpPr>
        <p:spPr>
          <a:xfrm rot="16200000">
            <a:off x="4975350" y="1631850"/>
            <a:ext cx="1659988" cy="276999"/>
          </a:xfrm>
          <a:prstGeom prst="rect">
            <a:avLst/>
          </a:prstGeom>
          <a:noFill/>
        </p:spPr>
        <p:txBody>
          <a:bodyPr wrap="square" rtlCol="0">
            <a:spAutoFit/>
          </a:bodyPr>
          <a:lstStyle/>
          <a:p>
            <a:r>
              <a:rPr lang="en-US" sz="1200" dirty="0" smtClean="0"/>
              <a:t>Decision NOT affected</a:t>
            </a:r>
            <a:endParaRPr lang="en-US" sz="1200" dirty="0"/>
          </a:p>
        </p:txBody>
      </p:sp>
      <p:sp>
        <p:nvSpPr>
          <p:cNvPr id="19" name="TextBox 18"/>
          <p:cNvSpPr txBox="1"/>
          <p:nvPr/>
        </p:nvSpPr>
        <p:spPr>
          <a:xfrm rot="16200000">
            <a:off x="5512186" y="4836941"/>
            <a:ext cx="858129" cy="276999"/>
          </a:xfrm>
          <a:prstGeom prst="rect">
            <a:avLst/>
          </a:prstGeom>
          <a:noFill/>
        </p:spPr>
        <p:txBody>
          <a:bodyPr wrap="square" rtlCol="0">
            <a:spAutoFit/>
          </a:bodyPr>
          <a:lstStyle/>
          <a:p>
            <a:r>
              <a:rPr lang="en-US" sz="1200" dirty="0" smtClean="0"/>
              <a:t>Don’t Care</a:t>
            </a:r>
            <a:endParaRPr lang="en-US" sz="1200" dirty="0"/>
          </a:p>
        </p:txBody>
      </p:sp>
      <p:sp>
        <p:nvSpPr>
          <p:cNvPr id="20" name="TextBox 19"/>
          <p:cNvSpPr txBox="1"/>
          <p:nvPr/>
        </p:nvSpPr>
        <p:spPr>
          <a:xfrm rot="16200000">
            <a:off x="6145149" y="637904"/>
            <a:ext cx="858129" cy="276999"/>
          </a:xfrm>
          <a:prstGeom prst="rect">
            <a:avLst/>
          </a:prstGeom>
          <a:noFill/>
        </p:spPr>
        <p:txBody>
          <a:bodyPr wrap="square" rtlCol="0">
            <a:spAutoFit/>
          </a:bodyPr>
          <a:lstStyle/>
          <a:p>
            <a:r>
              <a:rPr lang="en-US" sz="1200" dirty="0" smtClean="0"/>
              <a:t>Increase</a:t>
            </a:r>
            <a:endParaRPr lang="en-US" sz="1200" dirty="0"/>
          </a:p>
        </p:txBody>
      </p:sp>
      <p:sp>
        <p:nvSpPr>
          <p:cNvPr id="21" name="TextBox 20"/>
          <p:cNvSpPr txBox="1"/>
          <p:nvPr/>
        </p:nvSpPr>
        <p:spPr>
          <a:xfrm rot="16200000">
            <a:off x="6052540" y="2943576"/>
            <a:ext cx="1353009" cy="276999"/>
          </a:xfrm>
          <a:prstGeom prst="rect">
            <a:avLst/>
          </a:prstGeom>
          <a:noFill/>
        </p:spPr>
        <p:txBody>
          <a:bodyPr wrap="square" rtlCol="0">
            <a:spAutoFit/>
          </a:bodyPr>
          <a:lstStyle/>
          <a:p>
            <a:r>
              <a:rPr lang="en-US" sz="1200" dirty="0" smtClean="0"/>
              <a:t>Will NOT increase</a:t>
            </a:r>
            <a:endParaRPr lang="en-US" sz="1200" dirty="0"/>
          </a:p>
        </p:txBody>
      </p:sp>
      <p:sp>
        <p:nvSpPr>
          <p:cNvPr id="22" name="TextBox 21"/>
          <p:cNvSpPr txBox="1"/>
          <p:nvPr/>
        </p:nvSpPr>
        <p:spPr>
          <a:xfrm rot="16200000">
            <a:off x="6426593" y="4555586"/>
            <a:ext cx="858129" cy="276999"/>
          </a:xfrm>
          <a:prstGeom prst="rect">
            <a:avLst/>
          </a:prstGeom>
          <a:noFill/>
        </p:spPr>
        <p:txBody>
          <a:bodyPr wrap="square" rtlCol="0">
            <a:spAutoFit/>
          </a:bodyPr>
          <a:lstStyle/>
          <a:p>
            <a:r>
              <a:rPr lang="en-US" sz="1200" dirty="0" smtClean="0"/>
              <a:t>Don’t Care</a:t>
            </a:r>
            <a:endParaRPr lang="en-US" sz="1200" dirty="0"/>
          </a:p>
        </p:txBody>
      </p:sp>
      <p:sp>
        <p:nvSpPr>
          <p:cNvPr id="23" name="TextBox 22"/>
          <p:cNvSpPr txBox="1"/>
          <p:nvPr/>
        </p:nvSpPr>
        <p:spPr>
          <a:xfrm rot="16200000">
            <a:off x="6997506" y="1060931"/>
            <a:ext cx="1010530" cy="276999"/>
          </a:xfrm>
          <a:prstGeom prst="rect">
            <a:avLst/>
          </a:prstGeom>
          <a:noFill/>
        </p:spPr>
        <p:txBody>
          <a:bodyPr wrap="square" rtlCol="0">
            <a:spAutoFit/>
          </a:bodyPr>
          <a:lstStyle/>
          <a:p>
            <a:r>
              <a:rPr lang="en-US" sz="1200" dirty="0" smtClean="0"/>
              <a:t>Economically</a:t>
            </a:r>
            <a:endParaRPr lang="en-US" sz="1200" dirty="0"/>
          </a:p>
        </p:txBody>
      </p:sp>
      <p:sp>
        <p:nvSpPr>
          <p:cNvPr id="24" name="TextBox 23"/>
          <p:cNvSpPr txBox="1"/>
          <p:nvPr/>
        </p:nvSpPr>
        <p:spPr>
          <a:xfrm rot="16200000">
            <a:off x="7214383" y="3036270"/>
            <a:ext cx="858129" cy="276999"/>
          </a:xfrm>
          <a:prstGeom prst="rect">
            <a:avLst/>
          </a:prstGeom>
          <a:noFill/>
        </p:spPr>
        <p:txBody>
          <a:bodyPr wrap="square" rtlCol="0">
            <a:spAutoFit/>
          </a:bodyPr>
          <a:lstStyle/>
          <a:p>
            <a:r>
              <a:rPr lang="en-US" sz="1200" dirty="0" smtClean="0"/>
              <a:t>Socially</a:t>
            </a:r>
            <a:endParaRPr lang="en-US" sz="1200" dirty="0"/>
          </a:p>
        </p:txBody>
      </p:sp>
      <p:sp>
        <p:nvSpPr>
          <p:cNvPr id="25" name="TextBox 24"/>
          <p:cNvSpPr txBox="1"/>
          <p:nvPr/>
        </p:nvSpPr>
        <p:spPr>
          <a:xfrm rot="16200000">
            <a:off x="7086519" y="3935351"/>
            <a:ext cx="1395213" cy="276999"/>
          </a:xfrm>
          <a:prstGeom prst="rect">
            <a:avLst/>
          </a:prstGeom>
          <a:noFill/>
        </p:spPr>
        <p:txBody>
          <a:bodyPr wrap="square" rtlCol="0">
            <a:spAutoFit/>
          </a:bodyPr>
          <a:lstStyle/>
          <a:p>
            <a:r>
              <a:rPr lang="en-US" sz="1200" dirty="0" smtClean="0"/>
              <a:t>Environmentally</a:t>
            </a:r>
            <a:endParaRPr lang="en-US" sz="1200" dirty="0"/>
          </a:p>
        </p:txBody>
      </p:sp>
      <p:sp>
        <p:nvSpPr>
          <p:cNvPr id="26" name="TextBox 25"/>
          <p:cNvSpPr txBox="1"/>
          <p:nvPr/>
        </p:nvSpPr>
        <p:spPr>
          <a:xfrm rot="16200000">
            <a:off x="7761774" y="2908405"/>
            <a:ext cx="1310806" cy="276999"/>
          </a:xfrm>
          <a:prstGeom prst="rect">
            <a:avLst/>
          </a:prstGeom>
          <a:noFill/>
        </p:spPr>
        <p:txBody>
          <a:bodyPr wrap="square" rtlCol="0">
            <a:spAutoFit/>
          </a:bodyPr>
          <a:lstStyle/>
          <a:p>
            <a:r>
              <a:rPr lang="en-US" sz="1200" dirty="0" smtClean="0"/>
              <a:t>Agree close by</a:t>
            </a:r>
            <a:endParaRPr lang="en-US" sz="1200" dirty="0"/>
          </a:p>
        </p:txBody>
      </p:sp>
      <p:sp>
        <p:nvSpPr>
          <p:cNvPr id="27" name="TextBox 26"/>
          <p:cNvSpPr txBox="1"/>
          <p:nvPr/>
        </p:nvSpPr>
        <p:spPr>
          <a:xfrm rot="16200000">
            <a:off x="7755990" y="3465336"/>
            <a:ext cx="1631855" cy="276999"/>
          </a:xfrm>
          <a:prstGeom prst="rect">
            <a:avLst/>
          </a:prstGeom>
          <a:noFill/>
        </p:spPr>
        <p:txBody>
          <a:bodyPr wrap="square" rtlCol="0">
            <a:spAutoFit/>
          </a:bodyPr>
          <a:lstStyle/>
          <a:p>
            <a:r>
              <a:rPr lang="en-US" sz="1200" dirty="0" smtClean="0"/>
              <a:t>Disagree close by</a:t>
            </a:r>
            <a:endParaRPr lang="en-US" sz="1200" dirty="0"/>
          </a:p>
        </p:txBody>
      </p:sp>
      <p:sp>
        <p:nvSpPr>
          <p:cNvPr id="28" name="TextBox 27"/>
          <p:cNvSpPr txBox="1"/>
          <p:nvPr/>
        </p:nvSpPr>
        <p:spPr>
          <a:xfrm rot="16200000">
            <a:off x="8037341" y="3845160"/>
            <a:ext cx="1631855" cy="276999"/>
          </a:xfrm>
          <a:prstGeom prst="rect">
            <a:avLst/>
          </a:prstGeom>
          <a:noFill/>
        </p:spPr>
        <p:txBody>
          <a:bodyPr wrap="square" rtlCol="0">
            <a:spAutoFit/>
          </a:bodyPr>
          <a:lstStyle/>
          <a:p>
            <a:r>
              <a:rPr lang="en-US" sz="1200" dirty="0" smtClean="0"/>
              <a:t>Will not affect anything</a:t>
            </a:r>
            <a:endParaRPr lang="en-US" sz="1200" dirty="0"/>
          </a:p>
        </p:txBody>
      </p:sp>
      <p:sp>
        <p:nvSpPr>
          <p:cNvPr id="29" name="TextBox 28"/>
          <p:cNvSpPr txBox="1"/>
          <p:nvPr/>
        </p:nvSpPr>
        <p:spPr>
          <a:xfrm rot="16200000">
            <a:off x="8564881" y="4738463"/>
            <a:ext cx="858129" cy="276999"/>
          </a:xfrm>
          <a:prstGeom prst="rect">
            <a:avLst/>
          </a:prstGeom>
          <a:noFill/>
        </p:spPr>
        <p:txBody>
          <a:bodyPr wrap="square" rtlCol="0">
            <a:spAutoFit/>
          </a:bodyPr>
          <a:lstStyle/>
          <a:p>
            <a:r>
              <a:rPr lang="en-US" sz="1200" dirty="0" smtClean="0"/>
              <a:t>Other</a:t>
            </a:r>
            <a:endParaRPr lang="en-US" sz="1200" dirty="0"/>
          </a:p>
        </p:txBody>
      </p:sp>
      <p:sp>
        <p:nvSpPr>
          <p:cNvPr id="30" name="TextBox 29"/>
          <p:cNvSpPr txBox="1"/>
          <p:nvPr/>
        </p:nvSpPr>
        <p:spPr>
          <a:xfrm rot="16200000">
            <a:off x="8670390" y="1284843"/>
            <a:ext cx="1631855" cy="276999"/>
          </a:xfrm>
          <a:prstGeom prst="rect">
            <a:avLst/>
          </a:prstGeom>
          <a:noFill/>
        </p:spPr>
        <p:txBody>
          <a:bodyPr wrap="square" rtlCol="0">
            <a:spAutoFit/>
          </a:bodyPr>
          <a:lstStyle/>
          <a:p>
            <a:r>
              <a:rPr lang="en-US" sz="1200" dirty="0" smtClean="0"/>
              <a:t>Will NOT increase</a:t>
            </a:r>
            <a:endParaRPr lang="en-US" sz="1200" dirty="0"/>
          </a:p>
        </p:txBody>
      </p:sp>
      <p:sp>
        <p:nvSpPr>
          <p:cNvPr id="31" name="TextBox 30"/>
          <p:cNvSpPr txBox="1"/>
          <p:nvPr/>
        </p:nvSpPr>
        <p:spPr>
          <a:xfrm rot="16200000">
            <a:off x="8914140" y="1381150"/>
            <a:ext cx="858129" cy="276999"/>
          </a:xfrm>
          <a:prstGeom prst="rect">
            <a:avLst/>
          </a:prstGeom>
          <a:noFill/>
        </p:spPr>
        <p:txBody>
          <a:bodyPr wrap="square" rtlCol="0">
            <a:spAutoFit/>
          </a:bodyPr>
          <a:lstStyle/>
          <a:p>
            <a:r>
              <a:rPr lang="en-US" sz="1200" dirty="0" smtClean="0"/>
              <a:t>Increase</a:t>
            </a:r>
            <a:endParaRPr lang="en-US" sz="1200" dirty="0"/>
          </a:p>
        </p:txBody>
      </p:sp>
      <p:sp>
        <p:nvSpPr>
          <p:cNvPr id="32" name="TextBox 31"/>
          <p:cNvSpPr txBox="1"/>
          <p:nvPr/>
        </p:nvSpPr>
        <p:spPr>
          <a:xfrm rot="16200000">
            <a:off x="9491078" y="584897"/>
            <a:ext cx="1503067" cy="276999"/>
          </a:xfrm>
          <a:prstGeom prst="rect">
            <a:avLst/>
          </a:prstGeom>
          <a:noFill/>
        </p:spPr>
        <p:txBody>
          <a:bodyPr wrap="square" rtlCol="0">
            <a:spAutoFit/>
          </a:bodyPr>
          <a:lstStyle/>
          <a:p>
            <a:r>
              <a:rPr lang="en-US" sz="1200" dirty="0" smtClean="0"/>
              <a:t>Continue investment</a:t>
            </a:r>
            <a:endParaRPr lang="en-US" sz="1200" dirty="0"/>
          </a:p>
        </p:txBody>
      </p:sp>
      <p:sp>
        <p:nvSpPr>
          <p:cNvPr id="33" name="TextBox 32"/>
          <p:cNvSpPr txBox="1"/>
          <p:nvPr/>
        </p:nvSpPr>
        <p:spPr>
          <a:xfrm rot="16200000">
            <a:off x="9501156" y="1681081"/>
            <a:ext cx="1782236" cy="276999"/>
          </a:xfrm>
          <a:prstGeom prst="rect">
            <a:avLst/>
          </a:prstGeom>
          <a:noFill/>
        </p:spPr>
        <p:txBody>
          <a:bodyPr wrap="square" rtlCol="0">
            <a:spAutoFit/>
          </a:bodyPr>
          <a:lstStyle/>
          <a:p>
            <a:r>
              <a:rPr lang="en-US" sz="1200" dirty="0" smtClean="0"/>
              <a:t>Discontinue investment</a:t>
            </a:r>
            <a:endParaRPr lang="en-US" sz="1200" dirty="0"/>
          </a:p>
        </p:txBody>
      </p:sp>
    </p:spTree>
    <p:extLst>
      <p:ext uri="{BB962C8B-B14F-4D97-AF65-F5344CB8AC3E}">
        <p14:creationId xmlns:p14="http://schemas.microsoft.com/office/powerpoint/2010/main" val="246868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survey</a:t>
            </a:r>
            <a:endParaRPr lang="en-US" dirty="0"/>
          </a:p>
        </p:txBody>
      </p:sp>
      <p:sp>
        <p:nvSpPr>
          <p:cNvPr id="3" name="Content Placeholder 2"/>
          <p:cNvSpPr>
            <a:spLocks noGrp="1"/>
          </p:cNvSpPr>
          <p:nvPr>
            <p:ph idx="1"/>
          </p:nvPr>
        </p:nvSpPr>
        <p:spPr/>
        <p:txBody>
          <a:bodyPr>
            <a:normAutofit/>
          </a:bodyPr>
          <a:lstStyle/>
          <a:p>
            <a:r>
              <a:rPr lang="en-US" sz="3000" dirty="0"/>
              <a:t>To access the survey please use this link</a:t>
            </a:r>
            <a:r>
              <a:rPr lang="en-US" sz="3000" dirty="0" smtClean="0"/>
              <a:t>: https</a:t>
            </a:r>
            <a:r>
              <a:rPr lang="en-US" sz="3000" dirty="0"/>
              <a:t>://www.surveymonkey.com/r/JBTYPXY</a:t>
            </a:r>
          </a:p>
        </p:txBody>
      </p:sp>
    </p:spTree>
    <p:extLst>
      <p:ext uri="{BB962C8B-B14F-4D97-AF65-F5344CB8AC3E}">
        <p14:creationId xmlns:p14="http://schemas.microsoft.com/office/powerpoint/2010/main" val="359881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Purposeful sampling</a:t>
            </a:r>
            <a:endParaRPr lang="en-US" b="1" dirty="0"/>
          </a:p>
        </p:txBody>
      </p:sp>
      <p:sp>
        <p:nvSpPr>
          <p:cNvPr id="3" name="Content Placeholder 2"/>
          <p:cNvSpPr>
            <a:spLocks noGrp="1"/>
          </p:cNvSpPr>
          <p:nvPr>
            <p:ph idx="1"/>
          </p:nvPr>
        </p:nvSpPr>
        <p:spPr/>
        <p:txBody>
          <a:bodyPr>
            <a:normAutofit/>
          </a:bodyPr>
          <a:lstStyle/>
          <a:p>
            <a:r>
              <a:rPr lang="en-US" sz="3000" dirty="0"/>
              <a:t>In this course, the instructor had the students write letters to experts. This writer wrote to three experts: CEO of Best Sunshine International, a politician, and a college educator. </a:t>
            </a:r>
          </a:p>
        </p:txBody>
      </p:sp>
    </p:spTree>
    <p:extLst>
      <p:ext uri="{BB962C8B-B14F-4D97-AF65-F5344CB8AC3E}">
        <p14:creationId xmlns:p14="http://schemas.microsoft.com/office/powerpoint/2010/main" val="3908731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23</TotalTime>
  <Words>587</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Celestial</vt:lpstr>
      <vt:lpstr>Casinos in saipan</vt:lpstr>
      <vt:lpstr>Research questions</vt:lpstr>
      <vt:lpstr>Data and Sources Support for Research</vt:lpstr>
      <vt:lpstr>Academic Literature</vt:lpstr>
      <vt:lpstr>Local Newspaper</vt:lpstr>
      <vt:lpstr>Survey monkey</vt:lpstr>
      <vt:lpstr>Survey results</vt:lpstr>
      <vt:lpstr>Access to survey</vt:lpstr>
      <vt:lpstr>Purposeful sampling</vt:lpstr>
      <vt:lpstr>Findings in Relation to Research Questions</vt:lpstr>
      <vt:lpstr>Successes With this Project</vt:lpstr>
      <vt:lpstr>Possible Improvements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Casinos in saipan</dc:title>
  <dc:creator>THELMA</dc:creator>
  <cp:lastModifiedBy>mike benavente</cp:lastModifiedBy>
  <cp:revision>4</cp:revision>
  <dcterms:created xsi:type="dcterms:W3CDTF">2016-12-03T01:09:15Z</dcterms:created>
  <dcterms:modified xsi:type="dcterms:W3CDTF">2016-12-03T04:59:15Z</dcterms:modified>
</cp:coreProperties>
</file>