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22" autoAdjust="0"/>
  </p:normalViewPr>
  <p:slideViewPr>
    <p:cSldViewPr>
      <p:cViewPr>
        <p:scale>
          <a:sx n="118" d="100"/>
          <a:sy n="118" d="100"/>
        </p:scale>
        <p:origin x="-133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9B6D3FF-1380-4E89-A573-03492A675691}" type="slidenum">
              <a:rPr lang="ko-KR" altLang="en-US" smtClean="0"/>
              <a:t>‹#›</a:t>
            </a:fld>
            <a:endParaRPr lang="ko-KR"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9B6D3FF-1380-4E89-A573-03492A675691}" type="slidenum">
              <a:rPr lang="ko-KR" altLang="en-US" smtClean="0"/>
              <a:t>‹#›</a:t>
            </a:fld>
            <a:endParaRPr lang="ko-KR" alt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BE12D-791A-41F7-838E-DA0BF6474E7E}" type="datetimeFigureOut">
              <a:rPr lang="ko-KR" altLang="en-US" smtClean="0"/>
              <a:t>2016-05-11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9B6D3FF-1380-4E89-A573-03492A675691}"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84BE12D-791A-41F7-838E-DA0BF6474E7E}" type="datetimeFigureOut">
              <a:rPr lang="ko-KR" altLang="en-US" smtClean="0"/>
              <a:t>2016-05-11</a:t>
            </a:fld>
            <a:endParaRPr lang="ko-KR"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ko-KR"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9B6D3FF-1380-4E89-A573-03492A675691}" type="slidenum">
              <a:rPr lang="ko-KR" altLang="en-US" smtClean="0"/>
              <a:t>‹#›</a:t>
            </a:fld>
            <a:endParaRPr lang="ko-KR"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telegraph.co.uk/technology/internet/10029180/Children-using-internet-from-age-of-three-study-finds.html" TargetMode="External"/><Relationship Id="rId2" Type="http://schemas.openxmlformats.org/officeDocument/2006/relationships/hyperlink" Target="http://www.apa.org/monitor/nov07/itsfun.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4149080"/>
            <a:ext cx="6480048" cy="1752600"/>
          </a:xfrm>
        </p:spPr>
        <p:txBody>
          <a:bodyPr/>
          <a:lstStyle/>
          <a:p>
            <a:r>
              <a:rPr lang="en-US" altLang="ko-KR" dirty="0" smtClean="0"/>
              <a:t>By. Ammar </a:t>
            </a:r>
            <a:r>
              <a:rPr lang="en-US" altLang="ko-KR" dirty="0" err="1" smtClean="0"/>
              <a:t>Shakir</a:t>
            </a:r>
            <a:endParaRPr lang="ko-KR" altLang="en-US" dirty="0"/>
          </a:p>
        </p:txBody>
      </p:sp>
      <p:sp>
        <p:nvSpPr>
          <p:cNvPr id="2" name="Title 1"/>
          <p:cNvSpPr>
            <a:spLocks noGrp="1"/>
          </p:cNvSpPr>
          <p:nvPr>
            <p:ph type="ctrTitle"/>
          </p:nvPr>
        </p:nvSpPr>
        <p:spPr>
          <a:xfrm>
            <a:off x="1331976" y="1484784"/>
            <a:ext cx="6480048" cy="2301240"/>
          </a:xfrm>
        </p:spPr>
        <p:txBody>
          <a:bodyPr/>
          <a:lstStyle/>
          <a:p>
            <a:r>
              <a:rPr lang="en-US" altLang="ko-KR" dirty="0" smtClean="0"/>
              <a:t>Children and the internet</a:t>
            </a:r>
            <a:br>
              <a:rPr lang="en-US" altLang="ko-KR" dirty="0" smtClean="0"/>
            </a:br>
            <a:endParaRPr lang="en-US" altLang="ko-KR" dirty="0"/>
          </a:p>
        </p:txBody>
      </p:sp>
    </p:spTree>
    <p:extLst>
      <p:ext uri="{BB962C8B-B14F-4D97-AF65-F5344CB8AC3E}">
        <p14:creationId xmlns:p14="http://schemas.microsoft.com/office/powerpoint/2010/main" val="2476086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Does it make you smarter?</a:t>
            </a:r>
            <a:endParaRPr lang="ko-KR" altLang="en-US" dirty="0"/>
          </a:p>
        </p:txBody>
      </p:sp>
      <p:sp>
        <p:nvSpPr>
          <p:cNvPr id="3" name="Content Placeholder 2"/>
          <p:cNvSpPr>
            <a:spLocks noGrp="1"/>
          </p:cNvSpPr>
          <p:nvPr>
            <p:ph sz="quarter" idx="13"/>
          </p:nvPr>
        </p:nvSpPr>
        <p:spPr>
          <a:xfrm>
            <a:off x="457200" y="1600200"/>
            <a:ext cx="4906888" cy="4525963"/>
          </a:xfrm>
        </p:spPr>
        <p:txBody>
          <a:bodyPr>
            <a:normAutofit lnSpcReduction="10000"/>
          </a:bodyPr>
          <a:lstStyle/>
          <a:p>
            <a:pPr marL="36576" indent="0">
              <a:buNone/>
            </a:pPr>
            <a:r>
              <a:rPr lang="en-US" altLang="ko-KR" sz="2400" dirty="0" smtClean="0"/>
              <a:t>There is a lot of debate regarding this topic. But in my opinion and many others, using the internet wisely does help in making you smarter. If parents can help the children use it and block out harmful websites. The internet does aid in helping the child learn and grow.</a:t>
            </a:r>
          </a:p>
          <a:p>
            <a:pPr marL="36576" indent="0">
              <a:buNone/>
            </a:pPr>
            <a:r>
              <a:rPr lang="en-US" altLang="ko-KR" sz="2400" dirty="0" smtClean="0"/>
              <a:t>It is Important for people to make boundaries on the consumption of the internet and by utilizing the time to make it beneficial for people to develop an ideal idea on the topic they are searching for.</a:t>
            </a:r>
          </a:p>
        </p:txBody>
      </p:sp>
      <p:pic>
        <p:nvPicPr>
          <p:cNvPr id="1026" name="Picture 2" descr="C:\Users\Djommar\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290" y="1772816"/>
            <a:ext cx="3096344" cy="255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376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Is It influential to children?</a:t>
            </a:r>
            <a:endParaRPr lang="ko-KR" altLang="en-US" dirty="0"/>
          </a:p>
        </p:txBody>
      </p:sp>
      <p:sp>
        <p:nvSpPr>
          <p:cNvPr id="3" name="Content Placeholder 2"/>
          <p:cNvSpPr>
            <a:spLocks noGrp="1"/>
          </p:cNvSpPr>
          <p:nvPr>
            <p:ph sz="quarter" idx="13"/>
          </p:nvPr>
        </p:nvSpPr>
        <p:spPr>
          <a:xfrm>
            <a:off x="457200" y="1600200"/>
            <a:ext cx="4546848" cy="5069160"/>
          </a:xfrm>
        </p:spPr>
        <p:txBody>
          <a:bodyPr>
            <a:normAutofit/>
          </a:bodyPr>
          <a:lstStyle/>
          <a:p>
            <a:r>
              <a:rPr lang="en-US" altLang="ko-KR" sz="2400" dirty="0" smtClean="0"/>
              <a:t>Yes, In many ways the internet teaches and influences children to open an idea on what they are looking for.</a:t>
            </a:r>
          </a:p>
          <a:p>
            <a:r>
              <a:rPr lang="en-US" altLang="ko-KR" sz="2400" dirty="0" smtClean="0"/>
              <a:t>It can show positive and negative reactions on the influences children face, but whether it is good or bad, there is always a change in their state of mind.</a:t>
            </a:r>
            <a:endParaRPr lang="ko-KR" altLang="en-US" sz="2400" dirty="0"/>
          </a:p>
        </p:txBody>
      </p:sp>
      <p:pic>
        <p:nvPicPr>
          <p:cNvPr id="2050" name="Picture 2" descr="C:\Users\Djommar\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92896"/>
            <a:ext cx="3744417" cy="267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3877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How much of an educational tool is the internet?</a:t>
            </a:r>
            <a:endParaRPr lang="ko-KR" altLang="en-US" dirty="0"/>
          </a:p>
        </p:txBody>
      </p:sp>
      <p:sp>
        <p:nvSpPr>
          <p:cNvPr id="3" name="Content Placeholder 2"/>
          <p:cNvSpPr>
            <a:spLocks noGrp="1"/>
          </p:cNvSpPr>
          <p:nvPr>
            <p:ph sz="quarter" idx="13"/>
          </p:nvPr>
        </p:nvSpPr>
        <p:spPr>
          <a:xfrm>
            <a:off x="323528" y="1988840"/>
            <a:ext cx="3600400" cy="3816424"/>
          </a:xfrm>
        </p:spPr>
        <p:txBody>
          <a:bodyPr/>
          <a:lstStyle/>
          <a:p>
            <a:r>
              <a:rPr lang="en-US" altLang="ko-KR" dirty="0" smtClean="0"/>
              <a:t>It is an endless resource of information that we can access for every generation.</a:t>
            </a:r>
          </a:p>
          <a:p>
            <a:r>
              <a:rPr lang="en-US" altLang="ko-KR" dirty="0" smtClean="0"/>
              <a:t>Using a few simple steps, anyone can go online and search for any topic or question that interest them.</a:t>
            </a:r>
          </a:p>
          <a:p>
            <a:r>
              <a:rPr lang="en-US" altLang="ko-KR" dirty="0" smtClean="0"/>
              <a:t>It can also improve literature skills and grammar skills.</a:t>
            </a:r>
            <a:endParaRPr lang="ko-KR" altLang="en-US" dirty="0"/>
          </a:p>
        </p:txBody>
      </p:sp>
      <p:pic>
        <p:nvPicPr>
          <p:cNvPr id="3074" name="Picture 2" descr="C:\Users\Djommar\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0768"/>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jomma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217" y="3573016"/>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128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heel(1)">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Conclusion</a:t>
            </a:r>
            <a:endParaRPr lang="ko-KR" altLang="en-US" dirty="0"/>
          </a:p>
        </p:txBody>
      </p:sp>
      <p:sp>
        <p:nvSpPr>
          <p:cNvPr id="3" name="Content Placeholder 2"/>
          <p:cNvSpPr>
            <a:spLocks noGrp="1"/>
          </p:cNvSpPr>
          <p:nvPr>
            <p:ph sz="quarter" idx="13"/>
          </p:nvPr>
        </p:nvSpPr>
        <p:spPr>
          <a:xfrm>
            <a:off x="323528" y="1772816"/>
            <a:ext cx="4032448" cy="4464496"/>
          </a:xfrm>
        </p:spPr>
        <p:txBody>
          <a:bodyPr/>
          <a:lstStyle/>
          <a:p>
            <a:pPr marL="36576" indent="0">
              <a:buNone/>
            </a:pPr>
            <a:r>
              <a:rPr lang="en-US" altLang="ko-KR" dirty="0" smtClean="0"/>
              <a:t>With the proper guidance I know that children of all generations can use the internet wisely and expand their knowledge. Children are influenced by the internet everyday. Why not make that a good and learning influence? With the internet being available almost everywhere I think our children can use their spare time learning about what they are interested in.</a:t>
            </a:r>
            <a:endParaRPr lang="ko-KR" altLang="en-US" dirty="0"/>
          </a:p>
        </p:txBody>
      </p:sp>
      <p:pic>
        <p:nvPicPr>
          <p:cNvPr id="4" name="giphy.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00" y="2060848"/>
            <a:ext cx="3358089" cy="1893962"/>
          </a:xfrm>
          <a:prstGeom prst="rect">
            <a:avLst/>
          </a:prstGeom>
        </p:spPr>
      </p:pic>
    </p:spTree>
    <p:extLst>
      <p:ext uri="{BB962C8B-B14F-4D97-AF65-F5344CB8AC3E}">
        <p14:creationId xmlns:p14="http://schemas.microsoft.com/office/powerpoint/2010/main" val="15028558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6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repeatCount="indefinite" fill="remove"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Work cited for Research Paper</a:t>
            </a:r>
            <a:endParaRPr lang="ko-KR" altLang="en-US" dirty="0"/>
          </a:p>
        </p:txBody>
      </p:sp>
      <p:sp>
        <p:nvSpPr>
          <p:cNvPr id="3" name="Content Placeholder 2"/>
          <p:cNvSpPr>
            <a:spLocks noGrp="1"/>
          </p:cNvSpPr>
          <p:nvPr>
            <p:ph sz="quarter" idx="13"/>
          </p:nvPr>
        </p:nvSpPr>
        <p:spPr/>
        <p:txBody>
          <a:bodyPr>
            <a:noAutofit/>
          </a:bodyPr>
          <a:lstStyle/>
          <a:p>
            <a:r>
              <a:rPr lang="en-US" altLang="ko-KR" sz="1200" dirty="0">
                <a:latin typeface="Times New Roman" panose="02020603050405020304" pitchFamily="18" charset="0"/>
                <a:cs typeface="Times New Roman" panose="02020603050405020304" pitchFamily="18" charset="0"/>
                <a:hlinkClick r:id="rId2"/>
              </a:rPr>
              <a:t>http://</a:t>
            </a:r>
            <a:r>
              <a:rPr lang="en-US" altLang="ko-KR" sz="1200" dirty="0" smtClean="0">
                <a:latin typeface="Times New Roman" panose="02020603050405020304" pitchFamily="18" charset="0"/>
                <a:cs typeface="Times New Roman" panose="02020603050405020304" pitchFamily="18" charset="0"/>
                <a:hlinkClick r:id="rId2"/>
              </a:rPr>
              <a:t>www.apa.org/monitor/nov07/itsfun.aspx</a:t>
            </a:r>
            <a:endParaRPr lang="en-US" altLang="ko-KR" sz="1200" dirty="0" smtClean="0">
              <a:latin typeface="Times New Roman" panose="02020603050405020304" pitchFamily="18" charset="0"/>
              <a:cs typeface="Times New Roman" panose="02020603050405020304" pitchFamily="18" charset="0"/>
            </a:endParaRPr>
          </a:p>
          <a:p>
            <a:r>
              <a:rPr lang="en-US" altLang="ko-KR" sz="1200" dirty="0">
                <a:latin typeface="Times New Roman" panose="02020603050405020304" pitchFamily="18" charset="0"/>
                <a:cs typeface="Times New Roman" panose="02020603050405020304" pitchFamily="18" charset="0"/>
                <a:hlinkClick r:id="rId3"/>
              </a:rPr>
              <a:t>http://</a:t>
            </a:r>
            <a:r>
              <a:rPr lang="en-US" altLang="ko-KR" sz="1200" dirty="0" smtClean="0">
                <a:latin typeface="Times New Roman" panose="02020603050405020304" pitchFamily="18" charset="0"/>
                <a:cs typeface="Times New Roman" panose="02020603050405020304" pitchFamily="18" charset="0"/>
                <a:hlinkClick r:id="rId3"/>
              </a:rPr>
              <a:t>www.telegraph.co.uk/technology/internet/10029180/Children-using-internet-from-age-of-three-study-finds.html</a:t>
            </a:r>
            <a:endParaRPr lang="en-US" altLang="ko-KR" sz="1200" dirty="0" smtClean="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Work Cites</a:t>
            </a:r>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r>
              <a:rPr lang="en-US" sz="1200" dirty="0" err="1">
                <a:latin typeface="Times New Roman" panose="02020603050405020304" pitchFamily="18" charset="0"/>
                <a:cs typeface="Times New Roman" panose="02020603050405020304" pitchFamily="18" charset="0"/>
              </a:rPr>
              <a:t>Dowshen</a:t>
            </a:r>
            <a:r>
              <a:rPr lang="en-US" sz="1200" dirty="0">
                <a:latin typeface="Times New Roman" panose="02020603050405020304" pitchFamily="18" charset="0"/>
                <a:cs typeface="Times New Roman" panose="02020603050405020304" pitchFamily="18" charset="0"/>
              </a:rPr>
              <a:t>, Steven, M.D. “Internet Safety.” </a:t>
            </a:r>
            <a:r>
              <a:rPr lang="en-US" sz="1200" i="1" dirty="0">
                <a:latin typeface="Times New Roman" panose="02020603050405020304" pitchFamily="18" charset="0"/>
                <a:cs typeface="Times New Roman" panose="02020603050405020304" pitchFamily="18" charset="0"/>
              </a:rPr>
              <a:t>Kids Health</a:t>
            </a:r>
            <a:r>
              <a:rPr lang="en-US" sz="1200" dirty="0">
                <a:latin typeface="Times New Roman" panose="02020603050405020304" pitchFamily="18" charset="0"/>
                <a:cs typeface="Times New Roman" panose="02020603050405020304" pitchFamily="18" charset="0"/>
              </a:rPr>
              <a:t>, 21 January 2015.</a:t>
            </a:r>
            <a:r>
              <a:rPr lang="en-US" sz="1200" i="1" dirty="0">
                <a:latin typeface="Times New Roman" panose="02020603050405020304" pitchFamily="18" charset="0"/>
                <a:cs typeface="Times New Roman" panose="02020603050405020304" pitchFamily="18" charset="0"/>
              </a:rPr>
              <a:t> Web</a:t>
            </a:r>
            <a:r>
              <a:rPr lang="en-US" sz="1200" dirty="0">
                <a:latin typeface="Times New Roman" panose="02020603050405020304" pitchFamily="18" charset="0"/>
                <a:cs typeface="Times New Roman" panose="02020603050405020304" pitchFamily="18" charset="0"/>
              </a:rPr>
              <a:t>. 08 May 2016. [http://kidshealth.org/en/parents/net-safety.html#]</a:t>
            </a:r>
          </a:p>
          <a:p>
            <a:r>
              <a:rPr lang="en-US" sz="1200" dirty="0">
                <a:latin typeface="Times New Roman" panose="02020603050405020304" pitchFamily="18" charset="0"/>
                <a:cs typeface="Times New Roman" panose="02020603050405020304" pitchFamily="18" charset="0"/>
              </a:rPr>
              <a:t>Clinton, Chelsea, and </a:t>
            </a:r>
            <a:r>
              <a:rPr lang="en-US" sz="1200" dirty="0" err="1">
                <a:latin typeface="Times New Roman" panose="02020603050405020304" pitchFamily="18" charset="0"/>
                <a:cs typeface="Times New Roman" panose="02020603050405020304" pitchFamily="18" charset="0"/>
              </a:rPr>
              <a:t>Steyer</a:t>
            </a:r>
            <a:r>
              <a:rPr lang="en-US" sz="1200" dirty="0">
                <a:latin typeface="Times New Roman" panose="02020603050405020304" pitchFamily="18" charset="0"/>
                <a:cs typeface="Times New Roman" panose="02020603050405020304" pitchFamily="18" charset="0"/>
              </a:rPr>
              <a:t>, James. “Is the Internet Hurting Children?” </a:t>
            </a:r>
            <a:r>
              <a:rPr lang="en-US" sz="1200" i="1" dirty="0">
                <a:latin typeface="Times New Roman" panose="02020603050405020304" pitchFamily="18" charset="0"/>
                <a:cs typeface="Times New Roman" panose="02020603050405020304" pitchFamily="18" charset="0"/>
              </a:rPr>
              <a:t>CNN</a:t>
            </a:r>
            <a:r>
              <a:rPr lang="en-US" sz="1200" dirty="0">
                <a:latin typeface="Times New Roman" panose="02020603050405020304" pitchFamily="18" charset="0"/>
                <a:cs typeface="Times New Roman" panose="02020603050405020304" pitchFamily="18" charset="0"/>
              </a:rPr>
              <a:t>, 21 May 2012. </a:t>
            </a:r>
            <a:r>
              <a:rPr lang="en-US" sz="1200" i="1" dirty="0">
                <a:latin typeface="Times New Roman" panose="02020603050405020304" pitchFamily="18" charset="0"/>
                <a:cs typeface="Times New Roman" panose="02020603050405020304" pitchFamily="18" charset="0"/>
              </a:rPr>
              <a:t>Web</a:t>
            </a:r>
            <a:r>
              <a:rPr lang="en-US" sz="1200" dirty="0">
                <a:latin typeface="Times New Roman" panose="02020603050405020304" pitchFamily="18" charset="0"/>
                <a:cs typeface="Times New Roman" panose="02020603050405020304" pitchFamily="18" charset="0"/>
              </a:rPr>
              <a:t>. 08 May 2016. [http://edition.cnn.com/2012/05/21/opinion/clinton-steyer-internet-kids/]</a:t>
            </a:r>
          </a:p>
          <a:p>
            <a:r>
              <a:rPr lang="en-US" sz="1200" dirty="0">
                <a:latin typeface="Times New Roman" panose="02020603050405020304" pitchFamily="18" charset="0"/>
                <a:cs typeface="Times New Roman" panose="02020603050405020304" pitchFamily="18" charset="0"/>
              </a:rPr>
              <a:t>Jackson, Linda, PhD, Eye, Alexander, PhD, and </a:t>
            </a:r>
            <a:r>
              <a:rPr lang="en-US" sz="1200" dirty="0" err="1">
                <a:latin typeface="Times New Roman" panose="02020603050405020304" pitchFamily="18" charset="0"/>
                <a:cs typeface="Times New Roman" panose="02020603050405020304" pitchFamily="18" charset="0"/>
              </a:rPr>
              <a:t>Biocca</a:t>
            </a:r>
            <a:r>
              <a:rPr lang="en-US" sz="1200" dirty="0">
                <a:latin typeface="Times New Roman" panose="02020603050405020304" pitchFamily="18" charset="0"/>
                <a:cs typeface="Times New Roman" panose="02020603050405020304" pitchFamily="18" charset="0"/>
              </a:rPr>
              <a:t>, Frank, PhD. “Children and Internet Use: Social, Psychological and Academic Consequences for Low-income Children.” </a:t>
            </a:r>
            <a:r>
              <a:rPr lang="en-US" sz="1200" i="1" dirty="0">
                <a:latin typeface="Times New Roman" panose="02020603050405020304" pitchFamily="18" charset="0"/>
                <a:cs typeface="Times New Roman" panose="02020603050405020304" pitchFamily="18" charset="0"/>
              </a:rPr>
              <a:t>American Psychological Association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n.d.</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Web</a:t>
            </a:r>
            <a:r>
              <a:rPr lang="en-US" sz="1200" dirty="0">
                <a:latin typeface="Times New Roman" panose="02020603050405020304" pitchFamily="18" charset="0"/>
                <a:cs typeface="Times New Roman" panose="02020603050405020304" pitchFamily="18" charset="0"/>
              </a:rPr>
              <a:t>. 08 May 2016. [http://www.apa.org/science/about/psa/2003/12/jackson.aspx]</a:t>
            </a:r>
          </a:p>
          <a:p>
            <a:r>
              <a:rPr lang="en-US" sz="1200" dirty="0">
                <a:latin typeface="Times New Roman" panose="02020603050405020304" pitchFamily="18" charset="0"/>
                <a:cs typeface="Times New Roman" panose="02020603050405020304" pitchFamily="18" charset="0"/>
              </a:rPr>
              <a:t>Becker, H. J. (2000). “Who's wired and who's not? Children's access to and use of computer technology.” </a:t>
            </a:r>
            <a:r>
              <a:rPr lang="en-US" sz="1200" i="1" dirty="0">
                <a:latin typeface="Times New Roman" panose="02020603050405020304" pitchFamily="18" charset="0"/>
                <a:cs typeface="Times New Roman" panose="02020603050405020304" pitchFamily="18" charset="0"/>
              </a:rPr>
              <a:t>Children and Computer Technology</a:t>
            </a:r>
            <a:r>
              <a:rPr lang="en-US" sz="1200" dirty="0">
                <a:latin typeface="Times New Roman" panose="02020603050405020304" pitchFamily="18" charset="0"/>
                <a:cs typeface="Times New Roman" panose="02020603050405020304" pitchFamily="18" charset="0"/>
              </a:rPr>
              <a:t>, The Future of Children, Vol 10(2), Fall/Winter, 44-75. </a:t>
            </a:r>
            <a:r>
              <a:rPr lang="en-US" sz="1200" i="1" dirty="0" err="1">
                <a:latin typeface="Times New Roman" panose="02020603050405020304" pitchFamily="18" charset="0"/>
                <a:cs typeface="Times New Roman" panose="02020603050405020304" pitchFamily="18" charset="0"/>
              </a:rPr>
              <a:t>Ebook</a:t>
            </a:r>
            <a:r>
              <a:rPr lang="en-US" sz="1200" dirty="0">
                <a:latin typeface="Times New Roman" panose="02020603050405020304" pitchFamily="18" charset="0"/>
                <a:cs typeface="Times New Roman" panose="02020603050405020304" pitchFamily="18" charset="0"/>
              </a:rPr>
              <a:t>. 07 May 2016. Available at [http://www.futureofchildren.org.]</a:t>
            </a:r>
          </a:p>
          <a:p>
            <a:r>
              <a:rPr lang="en-US" sz="1200" dirty="0">
                <a:latin typeface="Times New Roman" panose="02020603050405020304" pitchFamily="18" charset="0"/>
                <a:cs typeface="Times New Roman" panose="02020603050405020304" pitchFamily="18" charset="0"/>
              </a:rPr>
              <a:t>U.S. Department of Commerce. (2000). “Falling through the Net: Toward Digital Inclusion.” </a:t>
            </a:r>
            <a:r>
              <a:rPr lang="en-US" sz="1200" i="1" dirty="0">
                <a:latin typeface="Times New Roman" panose="02020603050405020304" pitchFamily="18" charset="0"/>
                <a:cs typeface="Times New Roman" panose="02020603050405020304" pitchFamily="18" charset="0"/>
              </a:rPr>
              <a:t>National Information and Telecommunications Agency</a:t>
            </a:r>
            <a:r>
              <a:rPr lang="en-US"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Ebook</a:t>
            </a:r>
            <a:r>
              <a:rPr lang="en-US" sz="1200" i="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07 May 2016. Available at [https://goo.gl/ea0i4u]</a:t>
            </a:r>
          </a:p>
          <a:p>
            <a:r>
              <a:rPr lang="en-US" sz="1200" dirty="0">
                <a:latin typeface="Times New Roman" panose="02020603050405020304" pitchFamily="18" charset="0"/>
                <a:cs typeface="Times New Roman" panose="02020603050405020304" pitchFamily="18" charset="0"/>
              </a:rPr>
              <a:t>Packard, Erika. “It’s Fun, But Does it Make You Smarter?” </a:t>
            </a:r>
            <a:r>
              <a:rPr lang="en-US" sz="1200" i="1" dirty="0">
                <a:latin typeface="Times New Roman" panose="02020603050405020304" pitchFamily="18" charset="0"/>
                <a:cs typeface="Times New Roman" panose="02020603050405020304" pitchFamily="18" charset="0"/>
              </a:rPr>
              <a:t>American Psychological Association</a:t>
            </a:r>
            <a:r>
              <a:rPr lang="en-US" sz="1200" dirty="0">
                <a:latin typeface="Times New Roman" panose="02020603050405020304" pitchFamily="18" charset="0"/>
                <a:cs typeface="Times New Roman" panose="02020603050405020304" pitchFamily="18" charset="0"/>
              </a:rPr>
              <a:t>, Vol 38(10). </a:t>
            </a:r>
            <a:r>
              <a:rPr lang="en-US" sz="1200" i="1" dirty="0">
                <a:latin typeface="Times New Roman" panose="02020603050405020304" pitchFamily="18" charset="0"/>
                <a:cs typeface="Times New Roman" panose="02020603050405020304" pitchFamily="18" charset="0"/>
              </a:rPr>
              <a:t>Web.</a:t>
            </a:r>
            <a:r>
              <a:rPr lang="en-US" sz="1200" dirty="0">
                <a:latin typeface="Times New Roman" panose="02020603050405020304" pitchFamily="18" charset="0"/>
                <a:cs typeface="Times New Roman" panose="02020603050405020304" pitchFamily="18" charset="0"/>
              </a:rPr>
              <a:t> 2007 November. [http://www.apa.org/monitor/nov07/itsfun.aspx]</a:t>
            </a:r>
          </a:p>
          <a:p>
            <a:endParaRPr lang="en-US" altLang="ko-KR" sz="1200" dirty="0">
              <a:latin typeface="Times New Roman" panose="02020603050405020304" pitchFamily="18" charset="0"/>
              <a:cs typeface="Times New Roman" panose="02020603050405020304" pitchFamily="18" charset="0"/>
            </a:endParaRPr>
          </a:p>
          <a:p>
            <a:endParaRPr lang="en-US" altLang="ko-KR" sz="1200" dirty="0" smtClean="0">
              <a:latin typeface="Times New Roman" panose="02020603050405020304" pitchFamily="18" charset="0"/>
              <a:cs typeface="Times New Roman" panose="02020603050405020304" pitchFamily="18" charset="0"/>
            </a:endParaRPr>
          </a:p>
          <a:p>
            <a:r>
              <a:rPr lang="en-US" altLang="ko-KR" sz="1200" dirty="0" smtClean="0">
                <a:latin typeface="Times New Roman" panose="02020603050405020304" pitchFamily="18" charset="0"/>
                <a:cs typeface="Times New Roman" panose="02020603050405020304" pitchFamily="18" charset="0"/>
              </a:rPr>
              <a:t>*All images used is from Google Images</a:t>
            </a:r>
            <a:endParaRPr lang="ko-KR"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815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91</TotalTime>
  <Words>300</Words>
  <Application>Microsoft Office PowerPoint</Application>
  <PresentationFormat>On-screen Show (4:3)</PresentationFormat>
  <Paragraphs>28</Paragraphs>
  <Slides>6</Slides>
  <Notes>0</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Horizon</vt:lpstr>
      <vt:lpstr>Children and the internet </vt:lpstr>
      <vt:lpstr>Does it make you smarter?</vt:lpstr>
      <vt:lpstr>Is It influential to children?</vt:lpstr>
      <vt:lpstr>How much of an educational tool is the internet?</vt:lpstr>
      <vt:lpstr>Conclusion</vt:lpstr>
      <vt:lpstr>Work cited for Research Paper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the internet</dc:title>
  <dc:creator>Jenny</dc:creator>
  <cp:lastModifiedBy>Ammar</cp:lastModifiedBy>
  <cp:revision>11</cp:revision>
  <dcterms:created xsi:type="dcterms:W3CDTF">2016-02-07T04:27:04Z</dcterms:created>
  <dcterms:modified xsi:type="dcterms:W3CDTF">2016-05-11T05:23:58Z</dcterms:modified>
</cp:coreProperties>
</file>