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9"/>
  </p:notesMasterIdLst>
  <p:sldIdLst>
    <p:sldId id="256" r:id="rId2"/>
    <p:sldId id="262" r:id="rId3"/>
    <p:sldId id="257" r:id="rId4"/>
    <p:sldId id="263" r:id="rId5"/>
    <p:sldId id="264" r:id="rId6"/>
    <p:sldId id="265" r:id="rId7"/>
    <p:sldId id="266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B48"/>
    <a:srgbClr val="FF948F"/>
    <a:srgbClr val="D5C2FF"/>
    <a:srgbClr val="4677FF"/>
    <a:srgbClr val="4A2220"/>
    <a:srgbClr val="BDF9BC"/>
    <a:srgbClr val="E6FF82"/>
    <a:srgbClr val="FF6779"/>
    <a:srgbClr val="F991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6" y="-4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437391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3" y="1297802"/>
            <a:ext cx="5648623" cy="903230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8" y="1853194"/>
            <a:ext cx="6511131" cy="246944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17C7-B787-4E50-994D-5E804113A1E9}" type="datetime4">
              <a:rPr lang="en-US" smtClean="0"/>
              <a:pPr/>
              <a:t>May 7,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5/7/18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350877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35087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5/7/18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5D68B-21AC-438B-BECE-4F17DA129F19}" type="datetime4">
              <a:rPr lang="en-US" smtClean="0"/>
              <a:pPr/>
              <a:t>May 7,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295053"/>
            <a:ext cx="5650992" cy="90563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1851228"/>
            <a:ext cx="6510528" cy="246888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FCF-2EA5-4FF5-AF14-1CA9C8854AAB}" type="datetime4">
              <a:rPr lang="en-US" smtClean="0"/>
              <a:pPr/>
              <a:t>May 7,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781C6-1634-4A56-B2BE-62150BE83935}" type="datetime4">
              <a:rPr lang="en-US" smtClean="0"/>
              <a:pPr/>
              <a:t>May 7,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2AC2-3C75-4F5F-A929-48958086FE36}" type="datetime4">
              <a:rPr lang="en-US" smtClean="0"/>
              <a:pPr/>
              <a:t>May 7, 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9CF4-4C1A-45DC-BADA-6EFF91CB9ABB}" type="datetime4">
              <a:rPr lang="en-US" smtClean="0"/>
              <a:pPr/>
              <a:t>May 7, 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51C0-B478-4858-ABC7-96406A1C0480}" type="datetime4">
              <a:rPr lang="en-US" smtClean="0"/>
              <a:pPr/>
              <a:t>May 7, 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290639" y="-1290638"/>
            <a:ext cx="51435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182078"/>
            <a:ext cx="5212080" cy="817070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3" y="1964184"/>
            <a:ext cx="3807779" cy="2493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1690039"/>
            <a:ext cx="5794760" cy="467486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641A-9D94-4BD6-862F-F651067079BC}" type="datetime4">
              <a:rPr lang="en-US" smtClean="0"/>
              <a:pPr/>
              <a:t>May 7,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6" y="0"/>
            <a:ext cx="7115175" cy="51435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3786187"/>
            <a:ext cx="3571875" cy="1357313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288126"/>
            <a:ext cx="5486400" cy="650583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80" y="1635397"/>
            <a:ext cx="6096545" cy="555498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0C02-0EF4-4745-9D82-E8D3F59464E3}" type="datetime4">
              <a:rPr lang="en-US" smtClean="0"/>
              <a:pPr/>
              <a:t>May 7,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3787975"/>
            <a:ext cx="3574257" cy="1355526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3788469"/>
            <a:ext cx="9146380" cy="1355032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74320"/>
            <a:ext cx="7520940" cy="411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5471"/>
            <a:ext cx="7520940" cy="2684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4402836"/>
            <a:ext cx="2176272" cy="150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7367800-479D-41B0-B3F2-2DCE95BA1381}" type="datetime4">
              <a:rPr lang="en-US" smtClean="0"/>
              <a:pPr/>
              <a:t>May 7,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4713842"/>
            <a:ext cx="47244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4628117"/>
            <a:ext cx="502920" cy="37719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ctrTitle"/>
          </p:nvPr>
        </p:nvSpPr>
        <p:spPr>
          <a:xfrm>
            <a:off x="1858703" y="1716949"/>
            <a:ext cx="5361300" cy="84948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The Rise of 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Chinese Birth in Saipan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subTitle" idx="1"/>
          </p:nvPr>
        </p:nvSpPr>
        <p:spPr>
          <a:xfrm>
            <a:off x="1858700" y="2806197"/>
            <a:ext cx="5361300" cy="74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000000"/>
                </a:solidFill>
                <a:highlight>
                  <a:schemeClr val="dk1"/>
                </a:highlight>
                <a:latin typeface="Lobster"/>
                <a:ea typeface="Lobster"/>
                <a:cs typeface="Lobster"/>
                <a:sym typeface="Lobster"/>
              </a:rPr>
              <a:t>Presented  By :   </a:t>
            </a:r>
            <a:r>
              <a:rPr lang="en" sz="1800">
                <a:solidFill>
                  <a:srgbClr val="000000"/>
                </a:solidFill>
                <a:highlight>
                  <a:schemeClr val="dk1"/>
                </a:highlight>
                <a:latin typeface="Lobster"/>
                <a:ea typeface="Lobster"/>
                <a:cs typeface="Lobster"/>
                <a:sym typeface="Lobster"/>
              </a:rPr>
              <a:t>Shiela Marie E. Quimson</a:t>
            </a:r>
            <a:endParaRPr sz="1800">
              <a:solidFill>
                <a:srgbClr val="000000"/>
              </a:solidFill>
              <a:highlight>
                <a:schemeClr val="dk1"/>
              </a:highlight>
              <a:latin typeface="Lobster"/>
              <a:ea typeface="Lobster"/>
              <a:cs typeface="Lobster"/>
              <a:sym typeface="Lobster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000000"/>
                </a:solidFill>
                <a:highlight>
                  <a:schemeClr val="dk1"/>
                </a:highlight>
                <a:latin typeface="Lobster"/>
                <a:ea typeface="Lobster"/>
                <a:cs typeface="Lobster"/>
                <a:sym typeface="Lobster"/>
              </a:rPr>
              <a:t>Research  Supervisor</a:t>
            </a:r>
            <a:r>
              <a:rPr lang="en" sz="1800">
                <a:solidFill>
                  <a:srgbClr val="000000"/>
                </a:solidFill>
                <a:highlight>
                  <a:schemeClr val="dk1"/>
                </a:highlight>
                <a:latin typeface="Lobster"/>
                <a:ea typeface="Lobster"/>
                <a:cs typeface="Lobster"/>
                <a:sym typeface="Lobster"/>
              </a:rPr>
              <a:t>:  Dr. Kimberly Bunts-Anderson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>
                <a:latin typeface="Times New Roman"/>
                <a:cs typeface="Times New Roman"/>
              </a:rPr>
              <a:t>Introduction</a:t>
            </a:r>
            <a:endParaRPr lang="en-US" sz="4800" dirty="0">
              <a:latin typeface="Times New Roman"/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lvl="0"/>
            <a:r>
              <a:rPr lang="en-GB" sz="3600" dirty="0">
                <a:solidFill>
                  <a:srgbClr val="FFBB48"/>
                </a:solidFill>
                <a:latin typeface="Times New Roman"/>
                <a:ea typeface="Montserrat"/>
                <a:cs typeface="Times New Roman"/>
                <a:sym typeface="Montserrat"/>
              </a:rPr>
              <a:t>The purpose of this research is to make others aware of </a:t>
            </a:r>
            <a:r>
              <a:rPr lang="en-GB" sz="3600" dirty="0" smtClean="0">
                <a:solidFill>
                  <a:srgbClr val="FFBB48"/>
                </a:solidFill>
                <a:latin typeface="Times New Roman"/>
                <a:ea typeface="Montserrat"/>
                <a:cs typeface="Times New Roman"/>
                <a:sym typeface="Montserrat"/>
              </a:rPr>
              <a:t>the rise of Chinese Births in Saipan.</a:t>
            </a:r>
            <a:endParaRPr lang="en-US" sz="3600" dirty="0">
              <a:solidFill>
                <a:srgbClr val="FFBB48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337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819150" y="129359"/>
            <a:ext cx="7505700" cy="1670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4800" dirty="0" smtClean="0"/>
              <a:t>Primary Questions</a:t>
            </a:r>
            <a:endParaRPr sz="4800" dirty="0"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819150" y="1846849"/>
            <a:ext cx="7505700" cy="37743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spcAft>
                <a:spcPts val="1600"/>
              </a:spcAft>
            </a:pPr>
            <a:r>
              <a:rPr lang="en-US" sz="2400" dirty="0" smtClean="0">
                <a:solidFill>
                  <a:srgbClr val="FF6779"/>
                </a:solidFill>
                <a:latin typeface="Lobster"/>
                <a:ea typeface="Lobster"/>
                <a:cs typeface="Lobster"/>
                <a:sym typeface="Lobster"/>
              </a:rPr>
              <a:t> What is the cause of the Rise of Chinese Births in Saipan?</a:t>
            </a:r>
          </a:p>
          <a:p>
            <a:pPr marL="285750" indent="-285750">
              <a:spcAft>
                <a:spcPts val="1600"/>
              </a:spcAft>
            </a:pPr>
            <a:r>
              <a:rPr lang="en-US" sz="2400" dirty="0">
                <a:solidFill>
                  <a:schemeClr val="accent5"/>
                </a:solidFill>
                <a:latin typeface="Lobster"/>
                <a:ea typeface="Lobster"/>
                <a:cs typeface="Lobster"/>
                <a:sym typeface="Lobster"/>
              </a:rPr>
              <a:t> </a:t>
            </a:r>
            <a:r>
              <a:rPr lang="en-US" sz="2400" dirty="0" smtClean="0">
                <a:solidFill>
                  <a:schemeClr val="accent5"/>
                </a:solidFill>
                <a:latin typeface="Lobster"/>
                <a:ea typeface="Lobster"/>
                <a:cs typeface="Lobster"/>
                <a:sym typeface="Lobster"/>
              </a:rPr>
              <a:t>Why has the birth rate in Saipan increased?</a:t>
            </a:r>
            <a:endParaRPr lang="en-US" sz="2400" dirty="0" smtClean="0">
              <a:solidFill>
                <a:schemeClr val="accent5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150" y="470396"/>
            <a:ext cx="7505700" cy="1329803"/>
          </a:xfrm>
        </p:spPr>
        <p:txBody>
          <a:bodyPr/>
          <a:lstStyle/>
          <a:p>
            <a:r>
              <a:rPr lang="en-US" sz="3600" dirty="0" smtClean="0">
                <a:latin typeface="Times New Roman"/>
                <a:cs typeface="Times New Roman"/>
              </a:rPr>
              <a:t>Peer </a:t>
            </a:r>
            <a:r>
              <a:rPr lang="en-GB" sz="3600" dirty="0">
                <a:latin typeface="Times New Roman"/>
                <a:cs typeface="Times New Roman"/>
              </a:rPr>
              <a:t>Feedback on Primary Questions</a:t>
            </a:r>
            <a:endParaRPr lang="en-US" sz="3600" dirty="0">
              <a:latin typeface="Times New Roman"/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150" y="1990724"/>
            <a:ext cx="7505700" cy="2725007"/>
          </a:xfrm>
        </p:spPr>
        <p:txBody>
          <a:bodyPr>
            <a:noAutofit/>
          </a:bodyPr>
          <a:lstStyle/>
          <a:p>
            <a:pPr lvl="0"/>
            <a:r>
              <a:rPr lang="en-GB" sz="2400" dirty="0">
                <a:solidFill>
                  <a:srgbClr val="FFFF00"/>
                </a:solidFill>
                <a:latin typeface="Courier New"/>
                <a:cs typeface="Courier New"/>
              </a:rPr>
              <a:t>In order to answer these questions, some data was collected through conducting an online survey. </a:t>
            </a:r>
            <a:r>
              <a:rPr lang="en-GB" sz="2400" dirty="0" smtClean="0">
                <a:solidFill>
                  <a:srgbClr val="FFFF00"/>
                </a:solidFill>
                <a:latin typeface="Courier New"/>
                <a:cs typeface="Courier New"/>
              </a:rPr>
              <a:t>Many people from the Islands itself, shared </a:t>
            </a:r>
            <a:r>
              <a:rPr lang="en-GB" sz="2400" dirty="0">
                <a:solidFill>
                  <a:srgbClr val="FFFF00"/>
                </a:solidFill>
                <a:latin typeface="Courier New"/>
                <a:cs typeface="Courier New"/>
              </a:rPr>
              <a:t>their opinion </a:t>
            </a:r>
            <a:r>
              <a:rPr lang="en-GB" sz="2400" dirty="0" smtClean="0">
                <a:solidFill>
                  <a:srgbClr val="FFFF00"/>
                </a:solidFill>
                <a:latin typeface="Courier New"/>
                <a:cs typeface="Courier New"/>
              </a:rPr>
              <a:t>on why and what cause Chinese births rate increase </a:t>
            </a:r>
            <a:r>
              <a:rPr lang="en-GB" sz="2400" dirty="0">
                <a:solidFill>
                  <a:srgbClr val="FFFF00"/>
                </a:solidFill>
                <a:latin typeface="Courier New"/>
                <a:cs typeface="Courier New"/>
              </a:rPr>
              <a:t>throughout </a:t>
            </a:r>
            <a:r>
              <a:rPr lang="en-GB" sz="2400" dirty="0" smtClean="0">
                <a:solidFill>
                  <a:srgbClr val="FFFF00"/>
                </a:solidFill>
                <a:latin typeface="Courier New"/>
                <a:cs typeface="Courier New"/>
              </a:rPr>
              <a:t>the years.   </a:t>
            </a:r>
            <a:endParaRPr lang="en-US" sz="2400" dirty="0">
              <a:solidFill>
                <a:srgbClr val="FFFF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226091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/>
              <a:t>Survey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800" b="0" dirty="0">
                <a:solidFill>
                  <a:schemeClr val="accent2">
                    <a:lumMod val="75000"/>
                  </a:schemeClr>
                </a:solidFill>
                <a:latin typeface="Marker Felt"/>
                <a:cs typeface="Marker Felt"/>
              </a:rPr>
              <a:t>The survey received a total of </a:t>
            </a:r>
            <a:r>
              <a:rPr lang="en-GB" sz="2800" b="0" dirty="0" smtClean="0">
                <a:solidFill>
                  <a:schemeClr val="accent2">
                    <a:lumMod val="75000"/>
                  </a:schemeClr>
                </a:solidFill>
                <a:latin typeface="Marker Felt"/>
                <a:cs typeface="Marker Felt"/>
              </a:rPr>
              <a:t>15 </a:t>
            </a:r>
            <a:r>
              <a:rPr lang="en-GB" sz="2800" b="0" dirty="0">
                <a:solidFill>
                  <a:schemeClr val="accent2">
                    <a:lumMod val="75000"/>
                  </a:schemeClr>
                </a:solidFill>
                <a:latin typeface="Marker Felt"/>
                <a:cs typeface="Marker Felt"/>
              </a:rPr>
              <a:t>responses that allowed them to express their own opinions, </a:t>
            </a:r>
            <a:r>
              <a:rPr lang="en-GB" sz="2800" b="0" dirty="0" smtClean="0">
                <a:solidFill>
                  <a:schemeClr val="accent2">
                    <a:lumMod val="75000"/>
                  </a:schemeClr>
                </a:solidFill>
                <a:latin typeface="Marker Felt"/>
                <a:cs typeface="Marker Felt"/>
              </a:rPr>
              <a:t>and what they thought was good or bad.</a:t>
            </a:r>
            <a:endParaRPr lang="en-GB" sz="2800" b="0" dirty="0">
              <a:solidFill>
                <a:schemeClr val="accent2">
                  <a:lumMod val="75000"/>
                </a:schemeClr>
              </a:solidFill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227063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Other Sources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2400" dirty="0">
                <a:solidFill>
                  <a:srgbClr val="4A2220"/>
                </a:solidFill>
                <a:latin typeface="Bernard MT Condensed"/>
                <a:cs typeface="Bernard MT Condensed"/>
              </a:rPr>
              <a:t>Other online sources were used to help answer and support the research question. Most of the information retrieved were from </a:t>
            </a:r>
            <a:r>
              <a:rPr lang="en-GB" sz="2400" dirty="0" smtClean="0">
                <a:solidFill>
                  <a:srgbClr val="4A2220"/>
                </a:solidFill>
                <a:latin typeface="Bernard MT Condensed"/>
                <a:cs typeface="Bernard MT Condensed"/>
              </a:rPr>
              <a:t>journals </a:t>
            </a:r>
            <a:r>
              <a:rPr lang="en-GB" sz="2400" dirty="0">
                <a:solidFill>
                  <a:srgbClr val="4A2220"/>
                </a:solidFill>
                <a:latin typeface="Bernard MT Condensed"/>
                <a:cs typeface="Bernard MT Condensed"/>
              </a:rPr>
              <a:t>by </a:t>
            </a:r>
            <a:r>
              <a:rPr lang="en-GB" sz="2400" dirty="0" smtClean="0">
                <a:solidFill>
                  <a:srgbClr val="4A2220"/>
                </a:solidFill>
                <a:latin typeface="Bernard MT Condensed"/>
                <a:cs typeface="Bernard MT Condensed"/>
              </a:rPr>
              <a:t>students </a:t>
            </a:r>
            <a:r>
              <a:rPr lang="en-GB" sz="2400" dirty="0">
                <a:solidFill>
                  <a:srgbClr val="4A2220"/>
                </a:solidFill>
                <a:latin typeface="Bernard MT Condensed"/>
                <a:cs typeface="Bernard MT Condensed"/>
              </a:rPr>
              <a:t>or newspaper article. </a:t>
            </a:r>
          </a:p>
        </p:txBody>
      </p:sp>
    </p:spTree>
    <p:extLst>
      <p:ext uri="{BB962C8B-B14F-4D97-AF65-F5344CB8AC3E}">
        <p14:creationId xmlns:p14="http://schemas.microsoft.com/office/powerpoint/2010/main" val="2016082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kern="0" cap="none" dirty="0">
                <a:latin typeface="Montserrat"/>
                <a:ea typeface="Montserrat"/>
                <a:cs typeface="Montserrat"/>
                <a:sym typeface="Montserrat"/>
              </a:rPr>
              <a:t>Conclusion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46050" indent="0">
              <a:buNone/>
            </a:pPr>
            <a:r>
              <a:rPr lang="en-GB" sz="2400" b="0" kern="0" dirty="0">
                <a:solidFill>
                  <a:srgbClr val="D5C2FF"/>
                </a:solidFill>
                <a:latin typeface="Gloucester MT Extra Condensed"/>
                <a:ea typeface="Lato"/>
                <a:cs typeface="Gloucester MT Extra Condensed"/>
                <a:sym typeface="Lato"/>
              </a:rPr>
              <a:t>In conclusion, </a:t>
            </a:r>
            <a:r>
              <a:rPr lang="en-GB" sz="2400" dirty="0">
                <a:solidFill>
                  <a:srgbClr val="D5C2FF"/>
                </a:solidFill>
                <a:latin typeface="Gloucester MT Extra Condensed"/>
                <a:cs typeface="Gloucester MT Extra Condensed"/>
                <a:sym typeface="Lato"/>
              </a:rPr>
              <a:t>t</a:t>
            </a:r>
            <a:r>
              <a:rPr lang="en-GB" sz="2400" dirty="0" smtClean="0">
                <a:solidFill>
                  <a:srgbClr val="D5C2FF"/>
                </a:solidFill>
                <a:latin typeface="Gloucester MT Extra Condensed"/>
                <a:cs typeface="Gloucester MT Extra Condensed"/>
              </a:rPr>
              <a:t>he </a:t>
            </a:r>
            <a:r>
              <a:rPr lang="en-GB" sz="2400" dirty="0">
                <a:solidFill>
                  <a:srgbClr val="D5C2FF"/>
                </a:solidFill>
                <a:latin typeface="Gloucester MT Extra Condensed"/>
                <a:cs typeface="Gloucester MT Extra Condensed"/>
              </a:rPr>
              <a:t>increasing child birth rate here on Saipan is caused by the visa-free travel, used to bring up the profit of tourists on CNMI and to improve the economy</a:t>
            </a:r>
            <a:r>
              <a:rPr lang="en-GB" sz="2400" dirty="0" smtClean="0">
                <a:solidFill>
                  <a:srgbClr val="D5C2FF"/>
                </a:solidFill>
                <a:latin typeface="Gloucester MT Extra Condensed"/>
                <a:cs typeface="Gloucester MT Extra Condensed"/>
              </a:rPr>
              <a:t>.</a:t>
            </a:r>
          </a:p>
          <a:p>
            <a:pPr marL="146050" indent="0">
              <a:buNone/>
            </a:pPr>
            <a:endParaRPr lang="en-GB" sz="2400" dirty="0" smtClean="0">
              <a:solidFill>
                <a:srgbClr val="D5C2FF"/>
              </a:solidFill>
              <a:latin typeface="Gloucester MT Extra Condensed"/>
              <a:cs typeface="Gloucester MT Extra Condensed"/>
            </a:endParaRPr>
          </a:p>
          <a:p>
            <a:pPr marL="146050" indent="0">
              <a:buNone/>
            </a:pPr>
            <a:r>
              <a:rPr lang="en-GB" sz="2400" b="0" kern="0" dirty="0">
                <a:solidFill>
                  <a:srgbClr val="D5C2FF"/>
                </a:solidFill>
                <a:latin typeface="Gloucester MT Extra Condensed"/>
                <a:ea typeface="Lato"/>
                <a:cs typeface="Gloucester MT Extra Condensed"/>
                <a:sym typeface="Lato"/>
              </a:rPr>
              <a:t>The answer to </a:t>
            </a:r>
            <a:r>
              <a:rPr lang="en-GB" sz="2400" b="0" kern="0" dirty="0" smtClean="0">
                <a:solidFill>
                  <a:srgbClr val="D5C2FF"/>
                </a:solidFill>
                <a:latin typeface="Gloucester MT Extra Condensed"/>
                <a:ea typeface="Lato"/>
                <a:cs typeface="Gloucester MT Extra Condensed"/>
                <a:sym typeface="Lato"/>
              </a:rPr>
              <a:t>what and why the rise of Chinese Births in Saipan,  because there are Visa-Free Travel, Births Packages and U.S. citizenship by giving birth in Saipan. </a:t>
            </a:r>
            <a:endParaRPr lang="en-GB" sz="2400" dirty="0">
              <a:solidFill>
                <a:srgbClr val="D5C2FF"/>
              </a:solidFill>
              <a:latin typeface="Gloucester MT Extra Condensed"/>
              <a:cs typeface="Gloucester MT Extra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4371710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107</TotalTime>
  <Words>241</Words>
  <Application>Microsoft Macintosh PowerPoint</Application>
  <PresentationFormat>On-screen Show (16:9)</PresentationFormat>
  <Paragraphs>19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The Rise of  Chinese Birth in Saipan</vt:lpstr>
      <vt:lpstr>Introduction</vt:lpstr>
      <vt:lpstr>Primary Questions</vt:lpstr>
      <vt:lpstr>Peer Feedback on Primary Questions</vt:lpstr>
      <vt:lpstr>Survey</vt:lpstr>
      <vt:lpstr>Other Sources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Rise of  Chinese Birth in Saipan</dc:title>
  <cp:lastModifiedBy>Marietta Quimson</cp:lastModifiedBy>
  <cp:revision>19</cp:revision>
  <dcterms:modified xsi:type="dcterms:W3CDTF">2018-05-06T22:31:49Z</dcterms:modified>
</cp:coreProperties>
</file>