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0" r:id="rId2"/>
    <p:sldId id="272" r:id="rId3"/>
    <p:sldId id="271" r:id="rId4"/>
    <p:sldId id="275" r:id="rId5"/>
    <p:sldId id="276" r:id="rId6"/>
    <p:sldId id="273" r:id="rId7"/>
    <p:sldId id="274"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A785B-D11D-476E-8FE3-B9A32AAEF3ED}" type="datetimeFigureOut">
              <a:rPr lang="en-US" smtClean="0"/>
              <a:t>9/26/2018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BAD6D-9C3B-46AE-9ED7-53C2ADD3C885}" type="slidenum">
              <a:rPr lang="en-US" smtClean="0"/>
              <a:t>‹#›</a:t>
            </a:fld>
            <a:endParaRPr lang="en-US"/>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6EEAB-DFFE-48A0-95F8-1347266830D1}" type="datetimeFigureOut">
              <a:rPr lang="en-US" smtClean="0"/>
              <a:t>9/26/2018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C1AB1-D682-4F2C-8579-D9DF0DCC073A}" type="slidenum">
              <a:rPr lang="en-US" smtClean="0"/>
              <a:t>‹#›</a:t>
            </a:fld>
            <a:endParaRPr lang="en-US"/>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C1AB1-D682-4F2C-8579-D9DF0DCC073A}" type="slidenum">
              <a:rPr lang="en-US" smtClean="0"/>
              <a:t>1</a:t>
            </a:fld>
            <a:endParaRPr lang="en-US"/>
          </a:p>
        </p:txBody>
      </p:sp>
    </p:spTree>
    <p:extLst>
      <p:ext uri="{BB962C8B-B14F-4D97-AF65-F5344CB8AC3E}">
        <p14:creationId xmlns:p14="http://schemas.microsoft.com/office/powerpoint/2010/main" val="2213727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04160" y="1557867"/>
            <a:ext cx="6583680" cy="2560320"/>
          </a:xfrm>
        </p:spPr>
        <p:txBody>
          <a:bodyPr anchor="b">
            <a:normAutofit/>
          </a:bodyPr>
          <a:lstStyle>
            <a:lvl1pPr algn="ctr">
              <a:lnSpc>
                <a:spcPct val="8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2804160" y="4185919"/>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1BD3024-A370-4736-A073-CFE51D74BDB4}" type="datetimeFigureOut">
              <a:rPr lang="en-US" smtClean="0"/>
              <a:t>9/26/2018</a:t>
            </a:fld>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1BD3024-A370-4736-A073-CFE51D74BDB4}" type="datetimeFigureOut">
              <a:rPr lang="en-US" smtClean="0"/>
              <a:t>9/26/2018</a:t>
            </a:fld>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a:t>Click to edit Master title style</a:t>
            </a:r>
            <a:endParaRPr lang="en-US" dirty="0"/>
          </a:p>
        </p:txBody>
      </p:sp>
      <p:sp>
        <p:nvSpPr>
          <p:cNvPr id="8" name="Rectangle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9"/>
          <p:cNvSpPr>
            <a:spLocks noGrp="1"/>
          </p:cNvSpPr>
          <p:nvPr>
            <p:ph type="ftr" sz="quarter" idx="11"/>
          </p:nvPr>
        </p:nvSpPr>
        <p:spPr/>
        <p:txBody>
          <a:bodyPr/>
          <a:lstStyle/>
          <a:p>
            <a:r>
              <a:rPr lang="en-US" dirty="0"/>
              <a:t>Add a footer</a:t>
            </a:r>
          </a:p>
        </p:txBody>
      </p:sp>
      <p:sp>
        <p:nvSpPr>
          <p:cNvPr id="9" name="Date Placeholder 8"/>
          <p:cNvSpPr>
            <a:spLocks noGrp="1"/>
          </p:cNvSpPr>
          <p:nvPr>
            <p:ph type="dt" sz="half" idx="10"/>
          </p:nvPr>
        </p:nvSpPr>
        <p:spPr/>
        <p:txBody>
          <a:bodyPr/>
          <a:lstStyle/>
          <a:p>
            <a:fld id="{B1BD3024-A370-4736-A073-CFE51D74BDB4}" type="datetimeFigureOut">
              <a:rPr lang="en-US" smtClean="0"/>
              <a:pPr/>
              <a:t>9/26/2018</a:t>
            </a:fld>
            <a:endParaRPr lang="en-US"/>
          </a:p>
        </p:txBody>
      </p:sp>
      <p:sp>
        <p:nvSpPr>
          <p:cNvPr id="11" name="Slide Number Placeholder 10"/>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9/26/2018</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846666"/>
            <a:ext cx="1828800" cy="55541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798" y="846666"/>
            <a:ext cx="7863840" cy="5554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9/26/2018</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9/26/2018</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399"/>
            <a:ext cx="484632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2057399"/>
            <a:ext cx="484632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1BD3024-A370-4736-A073-CFE51D74BDB4}" type="datetimeFigureOut">
              <a:rPr lang="en-US" smtClean="0"/>
              <a:t>9/26/2018</a:t>
            </a:fld>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926080"/>
            <a:ext cx="48463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926080"/>
            <a:ext cx="48463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B1BD3024-A370-4736-A073-CFE51D74BDB4}" type="datetimeFigureOut">
              <a:rPr lang="en-US" smtClean="0"/>
              <a:t>9/26/2018</a:t>
            </a:fld>
            <a:endParaRPr lang="en-US"/>
          </a:p>
        </p:txBody>
      </p:sp>
      <p:sp>
        <p:nvSpPr>
          <p:cNvPr id="9" name="Slide Number Placeholder 8"/>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B1BD3024-A370-4736-A073-CFE51D74BDB4}" type="datetimeFigureOut">
              <a:rPr lang="en-US" smtClean="0"/>
              <a:t>9/26/2018</a:t>
            </a:fld>
            <a:endParaRPr lang="en-US"/>
          </a:p>
        </p:txBody>
      </p:sp>
      <p:sp>
        <p:nvSpPr>
          <p:cNvPr id="5" name="Slide Number Placeholder 4"/>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Rectangle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1100">
                <a:solidFill>
                  <a:schemeClr val="tx1"/>
                </a:solidFill>
              </a:defRPr>
            </a:lvl1pPr>
          </a:lstStyle>
          <a:p>
            <a:fld id="{B1BD3024-A370-4736-A073-CFE51D74BDB4}" type="datetimeFigureOut">
              <a:rPr lang="en-US" smtClean="0"/>
              <a:pPr/>
              <a:t>9/26/2018</a:t>
            </a:fld>
            <a:endParaRPr lang="en-US"/>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1100">
                <a:solidFill>
                  <a:schemeClr val="tx1"/>
                </a:solidFill>
              </a:defRPr>
            </a:lvl1pPr>
          </a:lstStyle>
          <a:p>
            <a:fld id="{5E3DCFCC-8C7B-4574-91B2-C3342261C6C2}" type="slidenum">
              <a:rPr lang="en-US" smtClean="0"/>
              <a:pPr/>
              <a:t>‹#›</a:t>
            </a:fld>
            <a:endParaRPr lang="en-US"/>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foweb.newsbank.com/resources/doc/nb/news/16EA27100757FD58?p=AWNB" TargetMode="External"/><Relationship Id="rId2" Type="http://schemas.openxmlformats.org/officeDocument/2006/relationships/hyperlink" Target="http://search.ebscohost.com/login.aspx?direct=true&amp;db=n5h&amp;AN=495af214fb3a4c11917f31c05312100f&amp;" TargetMode="External"/><Relationship Id="rId1" Type="http://schemas.openxmlformats.org/officeDocument/2006/relationships/slideLayout" Target="../slideLayouts/slideLayout2.xml"/><Relationship Id="rId5" Type="http://schemas.openxmlformats.org/officeDocument/2006/relationships/hyperlink" Target="http://www.saipanchamber.com/resources/files/PPT%20MVA%202017%20Saipan%20Chamber%20of%20Commerce%20FINAL.pdf" TargetMode="External"/><Relationship Id="rId4" Type="http://schemas.openxmlformats.org/officeDocument/2006/relationships/hyperlink" Target="https://www.saipantribune.com/index.php/marianas-named-favorite-destination-at-citi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4160" y="1557867"/>
            <a:ext cx="6583680" cy="2444290"/>
          </a:xfrm>
        </p:spPr>
        <p:txBody>
          <a:bodyPr>
            <a:normAutofit fontScale="90000"/>
          </a:bodyPr>
          <a:lstStyle/>
          <a:p>
            <a:r>
              <a:rPr lang="en-US" dirty="0"/>
              <a:t>The Success of </a:t>
            </a:r>
            <a:r>
              <a:rPr lang="en-US" dirty="0" err="1"/>
              <a:t>cnmi</a:t>
            </a:r>
            <a:r>
              <a:rPr lang="en-US" dirty="0"/>
              <a:t> tourism industry </a:t>
            </a:r>
          </a:p>
        </p:txBody>
      </p:sp>
      <p:sp>
        <p:nvSpPr>
          <p:cNvPr id="3" name="Subtitle 2"/>
          <p:cNvSpPr>
            <a:spLocks noGrp="1"/>
          </p:cNvSpPr>
          <p:nvPr>
            <p:ph type="subTitle" idx="1"/>
          </p:nvPr>
        </p:nvSpPr>
        <p:spPr>
          <a:xfrm>
            <a:off x="2804160" y="4002157"/>
            <a:ext cx="6583680" cy="1281040"/>
          </a:xfrm>
        </p:spPr>
        <p:txBody>
          <a:bodyPr>
            <a:normAutofit fontScale="85000" lnSpcReduction="20000"/>
          </a:bodyPr>
          <a:lstStyle/>
          <a:p>
            <a:r>
              <a:rPr lang="en-US" dirty="0"/>
              <a:t>Sharmaine Mae A. Aurelio </a:t>
            </a:r>
          </a:p>
          <a:p>
            <a:r>
              <a:rPr lang="en-US" dirty="0" err="1"/>
              <a:t>EN</a:t>
            </a:r>
            <a:r>
              <a:rPr lang="en-US" dirty="0"/>
              <a:t> 202-01 </a:t>
            </a:r>
          </a:p>
          <a:p>
            <a:r>
              <a:rPr lang="en-US" dirty="0"/>
              <a:t>Mrs. Kimberly Bunts-Anderson </a:t>
            </a:r>
          </a:p>
          <a:p>
            <a:r>
              <a:rPr lang="en-US" dirty="0"/>
              <a:t>September 26, 2018</a:t>
            </a:r>
          </a:p>
          <a:p>
            <a:endParaRPr lang="en-US" dirty="0"/>
          </a:p>
        </p:txBody>
      </p:sp>
    </p:spTree>
    <p:extLst>
      <p:ext uri="{BB962C8B-B14F-4D97-AF65-F5344CB8AC3E}">
        <p14:creationId xmlns:p14="http://schemas.microsoft.com/office/powerpoint/2010/main" val="261407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39C8-D0F1-4C43-8DB0-55C84C811983}"/>
              </a:ext>
            </a:extLst>
          </p:cNvPr>
          <p:cNvSpPr>
            <a:spLocks noGrp="1"/>
          </p:cNvSpPr>
          <p:nvPr>
            <p:ph type="title"/>
          </p:nvPr>
        </p:nvSpPr>
        <p:spPr/>
        <p:txBody>
          <a:bodyPr/>
          <a:lstStyle/>
          <a:p>
            <a:r>
              <a:rPr lang="en-US" dirty="0"/>
              <a:t>Research questions </a:t>
            </a:r>
          </a:p>
        </p:txBody>
      </p:sp>
      <p:sp>
        <p:nvSpPr>
          <p:cNvPr id="3" name="Content Placeholder 2">
            <a:extLst>
              <a:ext uri="{FF2B5EF4-FFF2-40B4-BE49-F238E27FC236}">
                <a16:creationId xmlns:a16="http://schemas.microsoft.com/office/drawing/2014/main" id="{E2A45937-3D65-4879-869B-530224F1D170}"/>
              </a:ext>
            </a:extLst>
          </p:cNvPr>
          <p:cNvSpPr>
            <a:spLocks noGrp="1"/>
          </p:cNvSpPr>
          <p:nvPr>
            <p:ph idx="1"/>
          </p:nvPr>
        </p:nvSpPr>
        <p:spPr/>
        <p:txBody>
          <a:bodyPr/>
          <a:lstStyle/>
          <a:p>
            <a:r>
              <a:rPr lang="en-US" dirty="0"/>
              <a:t>What are the factors that are associated with the success of tourism in CNMI?</a:t>
            </a:r>
          </a:p>
          <a:p>
            <a:r>
              <a:rPr lang="en-US" dirty="0"/>
              <a:t>How does the weather affect the CNMI tourism?</a:t>
            </a:r>
          </a:p>
          <a:p>
            <a:r>
              <a:rPr lang="en-US" dirty="0"/>
              <a:t>What are the different factors that the hotels offers the tourist on the CNMI that makes the tourist want to come back to the CNMI?</a:t>
            </a:r>
          </a:p>
          <a:p>
            <a:r>
              <a:rPr lang="en-US" dirty="0"/>
              <a:t>How does the lack of flights affect the tourism industry? </a:t>
            </a:r>
          </a:p>
          <a:p>
            <a:endParaRPr lang="en-US" dirty="0"/>
          </a:p>
        </p:txBody>
      </p:sp>
    </p:spTree>
    <p:extLst>
      <p:ext uri="{BB962C8B-B14F-4D97-AF65-F5344CB8AC3E}">
        <p14:creationId xmlns:p14="http://schemas.microsoft.com/office/powerpoint/2010/main" val="391526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dirty="0"/>
              <a:t>The CNMI is known for its sandy shores and mountainous landscapes. The CNMI is a tropical paradise that offers a beautiful white sand beaches and crystal clear water, which is one of the reason to why tourist visits the CNMI. This essay will be about how the CNMI manage to pick up its tourism industry. </a:t>
            </a:r>
          </a:p>
          <a:p>
            <a:r>
              <a:rPr lang="en-US" dirty="0"/>
              <a:t> The student researcher is proposing a study of CNMI tourist and argues that it should be done and can be done through presenting literature that has been found, a writing and schedule and plans to collect data. </a:t>
            </a:r>
          </a:p>
        </p:txBody>
      </p:sp>
    </p:spTree>
    <p:extLst>
      <p:ext uri="{BB962C8B-B14F-4D97-AF65-F5344CB8AC3E}">
        <p14:creationId xmlns:p14="http://schemas.microsoft.com/office/powerpoint/2010/main" val="152653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D752-9160-41F3-B303-F7FD76D7F2B8}"/>
              </a:ext>
            </a:extLst>
          </p:cNvPr>
          <p:cNvSpPr>
            <a:spLocks noGrp="1"/>
          </p:cNvSpPr>
          <p:nvPr>
            <p:ph type="title"/>
          </p:nvPr>
        </p:nvSpPr>
        <p:spPr/>
        <p:txBody>
          <a:bodyPr/>
          <a:lstStyle/>
          <a:p>
            <a:r>
              <a:rPr lang="en-US" dirty="0"/>
              <a:t>Literature </a:t>
            </a:r>
          </a:p>
        </p:txBody>
      </p:sp>
      <p:sp>
        <p:nvSpPr>
          <p:cNvPr id="3" name="Content Placeholder 2">
            <a:extLst>
              <a:ext uri="{FF2B5EF4-FFF2-40B4-BE49-F238E27FC236}">
                <a16:creationId xmlns:a16="http://schemas.microsoft.com/office/drawing/2014/main" id="{D75AC246-E917-4AA4-AEA1-03C319ADA9F0}"/>
              </a:ext>
            </a:extLst>
          </p:cNvPr>
          <p:cNvSpPr>
            <a:spLocks noGrp="1"/>
          </p:cNvSpPr>
          <p:nvPr>
            <p:ph idx="1"/>
          </p:nvPr>
        </p:nvSpPr>
        <p:spPr/>
        <p:txBody>
          <a:bodyPr/>
          <a:lstStyle/>
          <a:p>
            <a:r>
              <a:rPr lang="en-US" dirty="0"/>
              <a:t>The Student researcher divided her literature in sections, the first sections reviews a source containing different perspectives on the factors that affected the CNMI Tourism industry. </a:t>
            </a:r>
          </a:p>
          <a:p>
            <a:pPr marL="274320" lvl="1" indent="0">
              <a:buNone/>
            </a:pPr>
            <a:endParaRPr lang="en-US" dirty="0"/>
          </a:p>
          <a:p>
            <a:endParaRPr lang="en-US" dirty="0"/>
          </a:p>
          <a:p>
            <a:r>
              <a:rPr lang="en-US" dirty="0"/>
              <a:t>The second half of her literature will review sections about how the CNMI manage to pick up the tourism Industry despite of its downfall in the tourism industry. </a:t>
            </a:r>
          </a:p>
        </p:txBody>
      </p:sp>
    </p:spTree>
    <p:extLst>
      <p:ext uri="{BB962C8B-B14F-4D97-AF65-F5344CB8AC3E}">
        <p14:creationId xmlns:p14="http://schemas.microsoft.com/office/powerpoint/2010/main" val="42079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F123-E913-47C4-9F55-24C5E7130522}"/>
              </a:ext>
            </a:extLst>
          </p:cNvPr>
          <p:cNvSpPr>
            <a:spLocks noGrp="1"/>
          </p:cNvSpPr>
          <p:nvPr>
            <p:ph type="title"/>
          </p:nvPr>
        </p:nvSpPr>
        <p:spPr/>
        <p:txBody>
          <a:bodyPr/>
          <a:lstStyle/>
          <a:p>
            <a:r>
              <a:rPr lang="en-US" dirty="0"/>
              <a:t>Literature </a:t>
            </a:r>
          </a:p>
        </p:txBody>
      </p:sp>
      <p:sp>
        <p:nvSpPr>
          <p:cNvPr id="3" name="Content Placeholder 2">
            <a:extLst>
              <a:ext uri="{FF2B5EF4-FFF2-40B4-BE49-F238E27FC236}">
                <a16:creationId xmlns:a16="http://schemas.microsoft.com/office/drawing/2014/main" id="{3DAD39F6-F850-447E-96C3-58E18D539645}"/>
              </a:ext>
            </a:extLst>
          </p:cNvPr>
          <p:cNvSpPr>
            <a:spLocks noGrp="1"/>
          </p:cNvSpPr>
          <p:nvPr>
            <p:ph idx="1"/>
          </p:nvPr>
        </p:nvSpPr>
        <p:spPr>
          <a:xfrm>
            <a:off x="927652" y="1816210"/>
            <a:ext cx="10091530" cy="5031598"/>
          </a:xfrm>
        </p:spPr>
        <p:txBody>
          <a:bodyPr>
            <a:normAutofit lnSpcReduction="10000"/>
          </a:bodyPr>
          <a:lstStyle/>
          <a:p>
            <a:r>
              <a:rPr lang="en-US" dirty="0"/>
              <a:t>The Associated Press. (2011). Northern Mariana Islands look to increase tourism. AP Regional State Report - Hawaii. The Associated Press. Retrieved </a:t>
            </a:r>
            <a:r>
              <a:rPr lang="en-US" dirty="0" err="1"/>
              <a:t>from</a:t>
            </a:r>
            <a:r>
              <a:rPr lang="en-US" dirty="0" err="1">
                <a:hlinkClick r:id="rId2"/>
              </a:rPr>
              <a:t>http</a:t>
            </a:r>
            <a:r>
              <a:rPr lang="en-US" dirty="0">
                <a:hlinkClick r:id="rId2"/>
              </a:rPr>
              <a:t>://</a:t>
            </a:r>
            <a:r>
              <a:rPr lang="en-US" dirty="0" err="1">
                <a:hlinkClick r:id="rId2"/>
              </a:rPr>
              <a:t>search.ebscohost.com</a:t>
            </a:r>
            <a:r>
              <a:rPr lang="en-US" dirty="0">
                <a:hlinkClick r:id="rId2"/>
              </a:rPr>
              <a:t>/</a:t>
            </a:r>
            <a:r>
              <a:rPr lang="en-US" dirty="0" err="1">
                <a:hlinkClick r:id="rId2"/>
              </a:rPr>
              <a:t>login.aspx?direct</a:t>
            </a:r>
            <a:r>
              <a:rPr lang="en-US" dirty="0">
                <a:hlinkClick r:id="rId2"/>
              </a:rPr>
              <a:t>=</a:t>
            </a:r>
            <a:r>
              <a:rPr lang="en-US" dirty="0" err="1">
                <a:hlinkClick r:id="rId2"/>
              </a:rPr>
              <a:t>true&amp;db</a:t>
            </a:r>
            <a:r>
              <a:rPr lang="en-US" dirty="0">
                <a:hlinkClick r:id="rId2"/>
              </a:rPr>
              <a:t>=</a:t>
            </a:r>
            <a:r>
              <a:rPr lang="en-US" dirty="0" err="1">
                <a:hlinkClick r:id="rId2"/>
              </a:rPr>
              <a:t>n5h&amp;AN</a:t>
            </a:r>
            <a:r>
              <a:rPr lang="en-US" dirty="0">
                <a:hlinkClick r:id="rId2"/>
              </a:rPr>
              <a:t>=</a:t>
            </a:r>
            <a:r>
              <a:rPr lang="en-US" dirty="0" err="1">
                <a:hlinkClick r:id="rId2"/>
              </a:rPr>
              <a:t>495af214fb3a4c11917f31c05312100f&amp;</a:t>
            </a:r>
            <a:r>
              <a:rPr lang="en-US" dirty="0" err="1"/>
              <a:t>site</a:t>
            </a:r>
            <a:r>
              <a:rPr lang="en-US" dirty="0"/>
              <a:t>=</a:t>
            </a:r>
            <a:r>
              <a:rPr lang="en-US" dirty="0" err="1"/>
              <a:t>ehost</a:t>
            </a:r>
            <a:r>
              <a:rPr lang="en-US" dirty="0"/>
              <a:t>-live  </a:t>
            </a:r>
          </a:p>
          <a:p>
            <a:r>
              <a:rPr lang="en-US" dirty="0"/>
              <a:t>(2018, Sep 24). </a:t>
            </a:r>
            <a:r>
              <a:rPr lang="en-US" dirty="0" err="1"/>
              <a:t>HANMI</a:t>
            </a:r>
            <a:r>
              <a:rPr lang="en-US" dirty="0"/>
              <a:t> occupancy down 8% in August. Marianas Variety (Saipan, Northern Mariana Islands). Retrieved from </a:t>
            </a:r>
            <a:r>
              <a:rPr lang="en-US" dirty="0">
                <a:hlinkClick r:id="rId3"/>
              </a:rPr>
              <a:t>https://</a:t>
            </a:r>
            <a:r>
              <a:rPr lang="en-US" dirty="0" err="1">
                <a:hlinkClick r:id="rId3"/>
              </a:rPr>
              <a:t>infoweb.newsbank.com</a:t>
            </a:r>
            <a:r>
              <a:rPr lang="en-US" dirty="0">
                <a:hlinkClick r:id="rId3"/>
              </a:rPr>
              <a:t>/resources/doc/</a:t>
            </a:r>
            <a:r>
              <a:rPr lang="en-US" dirty="0" err="1">
                <a:hlinkClick r:id="rId3"/>
              </a:rPr>
              <a:t>nb</a:t>
            </a:r>
            <a:r>
              <a:rPr lang="en-US" dirty="0">
                <a:hlinkClick r:id="rId3"/>
              </a:rPr>
              <a:t>/news/</a:t>
            </a:r>
            <a:r>
              <a:rPr lang="en-US" dirty="0" err="1">
                <a:hlinkClick r:id="rId3"/>
              </a:rPr>
              <a:t>16EA27100757FD58?p</a:t>
            </a:r>
            <a:r>
              <a:rPr lang="en-US" dirty="0">
                <a:hlinkClick r:id="rId3"/>
              </a:rPr>
              <a:t>=</a:t>
            </a:r>
            <a:r>
              <a:rPr lang="en-US" dirty="0" err="1">
                <a:hlinkClick r:id="rId3"/>
              </a:rPr>
              <a:t>AWNB</a:t>
            </a:r>
            <a:endParaRPr lang="en-US" dirty="0"/>
          </a:p>
          <a:p>
            <a:r>
              <a:rPr lang="en-US" dirty="0"/>
              <a:t>Release, P. (2018, September 24). Marianas named favorite destination at </a:t>
            </a:r>
            <a:r>
              <a:rPr lang="en-US" dirty="0" err="1"/>
              <a:t>CITIE</a:t>
            </a:r>
            <a:r>
              <a:rPr lang="en-US" dirty="0"/>
              <a:t>. Retrieved from </a:t>
            </a:r>
            <a:r>
              <a:rPr lang="en-US" dirty="0">
                <a:hlinkClick r:id="rId4"/>
              </a:rPr>
              <a:t>https://</a:t>
            </a:r>
            <a:r>
              <a:rPr lang="en-US" dirty="0" err="1">
                <a:hlinkClick r:id="rId4"/>
              </a:rPr>
              <a:t>www.saipantribune.com</a:t>
            </a:r>
            <a:r>
              <a:rPr lang="en-US" dirty="0">
                <a:hlinkClick r:id="rId4"/>
              </a:rPr>
              <a:t>/</a:t>
            </a:r>
            <a:r>
              <a:rPr lang="en-US" dirty="0" err="1">
                <a:hlinkClick r:id="rId4"/>
              </a:rPr>
              <a:t>index.php</a:t>
            </a:r>
            <a:r>
              <a:rPr lang="en-US" dirty="0">
                <a:hlinkClick r:id="rId4"/>
              </a:rPr>
              <a:t>/</a:t>
            </a:r>
            <a:r>
              <a:rPr lang="en-US" dirty="0" err="1">
                <a:hlinkClick r:id="rId4"/>
              </a:rPr>
              <a:t>marianas</a:t>
            </a:r>
            <a:r>
              <a:rPr lang="en-US" dirty="0">
                <a:hlinkClick r:id="rId4"/>
              </a:rPr>
              <a:t>-named-favorite-destination-at-</a:t>
            </a:r>
            <a:r>
              <a:rPr lang="en-US" dirty="0" err="1">
                <a:hlinkClick r:id="rId4"/>
              </a:rPr>
              <a:t>citie</a:t>
            </a:r>
            <a:r>
              <a:rPr lang="en-US" dirty="0">
                <a:hlinkClick r:id="rId4"/>
              </a:rPr>
              <a:t>/</a:t>
            </a:r>
            <a:r>
              <a:rPr lang="en-US" dirty="0"/>
              <a:t> </a:t>
            </a:r>
          </a:p>
          <a:p>
            <a:r>
              <a:rPr lang="en-US" sz="2200" dirty="0"/>
              <a:t>Release, Marianas Visitor Authority. Retrieved from </a:t>
            </a:r>
            <a:r>
              <a:rPr lang="en-US" dirty="0">
                <a:hlinkClick r:id="rId5"/>
              </a:rPr>
              <a:t>http://</a:t>
            </a:r>
            <a:r>
              <a:rPr lang="en-US" dirty="0" err="1">
                <a:hlinkClick r:id="rId5"/>
              </a:rPr>
              <a:t>www.saipanchamber.com</a:t>
            </a:r>
            <a:r>
              <a:rPr lang="en-US" dirty="0">
                <a:hlinkClick r:id="rId5"/>
              </a:rPr>
              <a:t>/resources/files/</a:t>
            </a:r>
            <a:r>
              <a:rPr lang="en-US" dirty="0" err="1">
                <a:hlinkClick r:id="rId5"/>
              </a:rPr>
              <a:t>PPT%20MVA%202017%20Saipan%20Chamber%20of%20Commerce%20FINAL.pdf</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2222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0795-4B74-4D91-9688-A23401481113}"/>
              </a:ext>
            </a:extLst>
          </p:cNvPr>
          <p:cNvSpPr>
            <a:spLocks noGrp="1"/>
          </p:cNvSpPr>
          <p:nvPr>
            <p:ph type="title"/>
          </p:nvPr>
        </p:nvSpPr>
        <p:spPr/>
        <p:txBody>
          <a:bodyPr/>
          <a:lstStyle/>
          <a:p>
            <a:r>
              <a:rPr lang="en-US" dirty="0"/>
              <a:t>Mythology </a:t>
            </a:r>
          </a:p>
        </p:txBody>
      </p:sp>
      <p:sp>
        <p:nvSpPr>
          <p:cNvPr id="3" name="Content Placeholder 2">
            <a:extLst>
              <a:ext uri="{FF2B5EF4-FFF2-40B4-BE49-F238E27FC236}">
                <a16:creationId xmlns:a16="http://schemas.microsoft.com/office/drawing/2014/main" id="{5297EB81-468B-4DF6-8E87-47CAF801F8F7}"/>
              </a:ext>
            </a:extLst>
          </p:cNvPr>
          <p:cNvSpPr>
            <a:spLocks noGrp="1"/>
          </p:cNvSpPr>
          <p:nvPr>
            <p:ph idx="1"/>
          </p:nvPr>
        </p:nvSpPr>
        <p:spPr/>
        <p:txBody>
          <a:bodyPr/>
          <a:lstStyle/>
          <a:p>
            <a:r>
              <a:rPr lang="en-US" dirty="0"/>
              <a:t>I’m going to look for more information online and the library </a:t>
            </a:r>
          </a:p>
          <a:p>
            <a:r>
              <a:rPr lang="en-US" dirty="0"/>
              <a:t>Set up interview with </a:t>
            </a:r>
            <a:r>
              <a:rPr lang="en-US" dirty="0" err="1"/>
              <a:t>MVA</a:t>
            </a:r>
            <a:r>
              <a:rPr lang="en-US" dirty="0"/>
              <a:t> (Marianas Visitor Authority) </a:t>
            </a:r>
          </a:p>
          <a:p>
            <a:r>
              <a:rPr lang="en-US" dirty="0"/>
              <a:t>I will interview Hotel Human Resources</a:t>
            </a:r>
          </a:p>
          <a:p>
            <a:r>
              <a:rPr lang="en-US" dirty="0"/>
              <a:t>Set up an interview with Century Tours </a:t>
            </a:r>
          </a:p>
          <a:p>
            <a:r>
              <a:rPr lang="en-US" dirty="0"/>
              <a:t>Set up surveys for Tourist </a:t>
            </a:r>
          </a:p>
        </p:txBody>
      </p:sp>
    </p:spTree>
    <p:extLst>
      <p:ext uri="{BB962C8B-B14F-4D97-AF65-F5344CB8AC3E}">
        <p14:creationId xmlns:p14="http://schemas.microsoft.com/office/powerpoint/2010/main" val="246679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183E-5038-4EA2-8B10-0467375DE99E}"/>
              </a:ext>
            </a:extLst>
          </p:cNvPr>
          <p:cNvSpPr>
            <a:spLocks noGrp="1"/>
          </p:cNvSpPr>
          <p:nvPr>
            <p:ph type="title"/>
          </p:nvPr>
        </p:nvSpPr>
        <p:spPr/>
        <p:txBody>
          <a:bodyPr/>
          <a:lstStyle/>
          <a:p>
            <a:r>
              <a:rPr lang="en-US" dirty="0"/>
              <a:t>Schedule </a:t>
            </a:r>
          </a:p>
        </p:txBody>
      </p:sp>
      <p:sp>
        <p:nvSpPr>
          <p:cNvPr id="3" name="Content Placeholder 2">
            <a:extLst>
              <a:ext uri="{FF2B5EF4-FFF2-40B4-BE49-F238E27FC236}">
                <a16:creationId xmlns:a16="http://schemas.microsoft.com/office/drawing/2014/main" id="{1B6154CD-CA48-4777-9761-A4192E7D6402}"/>
              </a:ext>
            </a:extLst>
          </p:cNvPr>
          <p:cNvSpPr>
            <a:spLocks noGrp="1"/>
          </p:cNvSpPr>
          <p:nvPr>
            <p:ph idx="1"/>
          </p:nvPr>
        </p:nvSpPr>
        <p:spPr/>
        <p:txBody>
          <a:bodyPr/>
          <a:lstStyle/>
          <a:p>
            <a:r>
              <a:rPr lang="en-US" dirty="0"/>
              <a:t>WEEK 1- 2 </a:t>
            </a:r>
          </a:p>
          <a:p>
            <a:pPr lvl="1"/>
            <a:r>
              <a:rPr lang="en-US" dirty="0"/>
              <a:t>I will be finding more information online</a:t>
            </a:r>
          </a:p>
          <a:p>
            <a:r>
              <a:rPr lang="en-US" dirty="0"/>
              <a:t>WEEK 3-5</a:t>
            </a:r>
          </a:p>
          <a:p>
            <a:pPr lvl="1"/>
            <a:r>
              <a:rPr lang="en-US" dirty="0"/>
              <a:t>I will set up a survey for tourist </a:t>
            </a:r>
          </a:p>
          <a:p>
            <a:r>
              <a:rPr lang="en-US" dirty="0"/>
              <a:t>WEEK 6 TO 9</a:t>
            </a:r>
          </a:p>
          <a:p>
            <a:pPr lvl="1"/>
            <a:r>
              <a:rPr lang="en-US" dirty="0"/>
              <a:t>I will be setting up interview for </a:t>
            </a:r>
            <a:r>
              <a:rPr lang="en-US" dirty="0" err="1"/>
              <a:t>MVA</a:t>
            </a:r>
            <a:r>
              <a:rPr lang="en-US" dirty="0"/>
              <a:t>, Century tours and Grand </a:t>
            </a:r>
            <a:r>
              <a:rPr lang="en-US" dirty="0" err="1"/>
              <a:t>Vrio</a:t>
            </a:r>
            <a:r>
              <a:rPr lang="en-US" dirty="0"/>
              <a:t> HR. </a:t>
            </a:r>
          </a:p>
          <a:p>
            <a:r>
              <a:rPr lang="en-US" dirty="0"/>
              <a:t>WEEK 10-11 </a:t>
            </a:r>
          </a:p>
          <a:p>
            <a:pPr lvl="1"/>
            <a:r>
              <a:rPr lang="en-US" dirty="0"/>
              <a:t>I will be finalizing my research essay </a:t>
            </a:r>
          </a:p>
          <a:p>
            <a:pPr lvl="1"/>
            <a:endParaRPr lang="en-US" dirty="0"/>
          </a:p>
        </p:txBody>
      </p:sp>
    </p:spTree>
    <p:extLst>
      <p:ext uri="{BB962C8B-B14F-4D97-AF65-F5344CB8AC3E}">
        <p14:creationId xmlns:p14="http://schemas.microsoft.com/office/powerpoint/2010/main" val="237609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131B-BD41-4CF3-822F-5362916E9A48}"/>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E83E5E2C-7934-4F46-8F1C-FC8C7CC029FC}"/>
              </a:ext>
            </a:extLst>
          </p:cNvPr>
          <p:cNvSpPr>
            <a:spLocks noGrp="1"/>
          </p:cNvSpPr>
          <p:nvPr>
            <p:ph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Academic journals and news will serve as a guide for this research to provide more background information and knowledge about the CNMI Tourism Industry. Survey and Interviews will provide a more personal touch on the topic. Over the course of eleven weeks this essay will be surely made and can be done. Over all this essay will give insight of how the CNMI manage to pick up it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with the schedule the enough knowledge of the topic, and has enough literature, this research should be approved. s tourism industry.  With the schedule the enough knowledge of the topic, and has enough literature, this research should be approved.</a:t>
            </a:r>
            <a:endParaRPr lang="en-US" dirty="0"/>
          </a:p>
        </p:txBody>
      </p:sp>
    </p:spTree>
    <p:extLst>
      <p:ext uri="{BB962C8B-B14F-4D97-AF65-F5344CB8AC3E}">
        <p14:creationId xmlns:p14="http://schemas.microsoft.com/office/powerpoint/2010/main" val="119537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sonal celebrations presentation.potx" id="{BD9AEA96-E390-41F9-9661-0C671905DB2C}" vid="{E3974F56-9D26-4D1A-896F-E22CFE04D790}"/>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Seasonal celebrations presentation</Template>
  <TotalTime>226</TotalTime>
  <Words>620</Words>
  <Application>Microsoft Office PowerPoint</Application>
  <PresentationFormat>Widescreen</PresentationFormat>
  <Paragraphs>43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Constantia</vt:lpstr>
      <vt:lpstr>Times New Roman</vt:lpstr>
      <vt:lpstr>Wingdings</vt:lpstr>
      <vt:lpstr>Four Seasons 16x9</vt:lpstr>
      <vt:lpstr>The Success of cnmi tourism industry </vt:lpstr>
      <vt:lpstr>Research questions </vt:lpstr>
      <vt:lpstr>Introduction </vt:lpstr>
      <vt:lpstr>Literature </vt:lpstr>
      <vt:lpstr>Literature </vt:lpstr>
      <vt:lpstr>Mythology </vt:lpstr>
      <vt:lpstr>Schedule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Success of cnmi tourism industry</dc:title>
  <dc:creator>sharmaine aurelio</dc:creator>
  <cp:lastModifiedBy>sharmaine aurelio</cp:lastModifiedBy>
  <cp:revision>15</cp:revision>
  <dcterms:created xsi:type="dcterms:W3CDTF">2018-09-25T10:36:43Z</dcterms:created>
  <dcterms:modified xsi:type="dcterms:W3CDTF">2018-09-25T14:55:18Z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