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57" r:id="rId3"/>
    <p:sldId id="258" r:id="rId4"/>
    <p:sldId id="259" r:id="rId5"/>
    <p:sldId id="260" r:id="rId6"/>
    <p:sldId id="261" r:id="rId7"/>
    <p:sldId id="262" r:id="rId8"/>
    <p:sldId id="267" r:id="rId9"/>
    <p:sldId id="265" r:id="rId10"/>
    <p:sldId id="264" r:id="rId11"/>
    <p:sldId id="266" r:id="rId12"/>
    <p:sldId id="269" r:id="rId13"/>
    <p:sldId id="268" r:id="rId14"/>
    <p:sldId id="263"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92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267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9885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536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08352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518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588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D8BD707-D9CF-40AE-B4C6-C98DA3205C09}" type="datetimeFigureOut">
              <a:rPr lang="en-US" smtClean="0"/>
              <a:pPr/>
              <a:t>5/7/2018</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2767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9450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1D8BD707-D9CF-40AE-B4C6-C98DA3205C09}" type="datetimeFigureOut">
              <a:rPr lang="en-US" smtClean="0"/>
              <a:pPr/>
              <a:t>5/7/2018</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876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1D8BD707-D9CF-40AE-B4C6-C98DA3205C09}" type="datetimeFigureOut">
              <a:rPr lang="en-US" smtClean="0"/>
              <a:pPr/>
              <a:t>5/7/2018</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808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1D8BD707-D9CF-40AE-B4C6-C98DA3205C09}" type="datetimeFigureOut">
              <a:rPr lang="en-US" smtClean="0"/>
              <a:pPr/>
              <a:t>5/7/2018</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64959644"/>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432223"/>
            <a:ext cx="9726930" cy="3035808"/>
          </a:xfrm>
        </p:spPr>
        <p:txBody>
          <a:bodyPr/>
          <a:lstStyle/>
          <a:p>
            <a:r>
              <a:rPr lang="en-US" sz="4400" dirty="0" smtClean="0"/>
              <a:t>Coffee vs. Energy Drinks</a:t>
            </a:r>
            <a:endParaRPr lang="en-US" sz="4400" dirty="0"/>
          </a:p>
        </p:txBody>
      </p:sp>
      <p:sp>
        <p:nvSpPr>
          <p:cNvPr id="3" name="Subtitle 2"/>
          <p:cNvSpPr>
            <a:spLocks noGrp="1"/>
          </p:cNvSpPr>
          <p:nvPr>
            <p:ph type="subTitle" idx="1"/>
          </p:nvPr>
        </p:nvSpPr>
        <p:spPr/>
        <p:txBody>
          <a:bodyPr>
            <a:normAutofit lnSpcReduction="10000"/>
          </a:bodyPr>
          <a:lstStyle/>
          <a:p>
            <a:r>
              <a:rPr lang="en-US" dirty="0" smtClean="0">
                <a:solidFill>
                  <a:schemeClr val="bg1">
                    <a:lumMod val="65000"/>
                  </a:schemeClr>
                </a:solidFill>
              </a:rPr>
              <a:t>Jefferson Mateo</a:t>
            </a:r>
          </a:p>
          <a:p>
            <a:r>
              <a:rPr lang="en-US" dirty="0" smtClean="0">
                <a:solidFill>
                  <a:schemeClr val="bg1">
                    <a:lumMod val="65000"/>
                  </a:schemeClr>
                </a:solidFill>
              </a:rPr>
              <a:t>EN202-02</a:t>
            </a:r>
          </a:p>
          <a:p>
            <a:r>
              <a:rPr lang="en-US" dirty="0" smtClean="0">
                <a:solidFill>
                  <a:schemeClr val="bg1">
                    <a:lumMod val="65000"/>
                  </a:schemeClr>
                </a:solidFill>
              </a:rPr>
              <a:t>May 8,2018</a:t>
            </a:r>
            <a:endParaRPr lang="en-US" dirty="0">
              <a:solidFill>
                <a:schemeClr val="bg1">
                  <a:lumMod val="65000"/>
                </a:schemeClr>
              </a:solidFill>
            </a:endParaRPr>
          </a:p>
        </p:txBody>
      </p:sp>
    </p:spTree>
    <p:extLst>
      <p:ext uri="{BB962C8B-B14F-4D97-AF65-F5344CB8AC3E}">
        <p14:creationId xmlns:p14="http://schemas.microsoft.com/office/powerpoint/2010/main" val="3616507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077200" cy="1371600"/>
          </a:xfrm>
        </p:spPr>
        <p:txBody>
          <a:bodyPr>
            <a:normAutofit/>
          </a:bodyPr>
          <a:lstStyle/>
          <a:p>
            <a:pPr marL="0" indent="0">
              <a:buNone/>
            </a:pPr>
            <a:r>
              <a:rPr lang="en-US" sz="2400" dirty="0" smtClean="0"/>
              <a:t>According to Catherine Paddock, a moderate amount of coffee would be 3-4 cups of ground roasted coffee, and 5 cups for instant coffee mix a day.</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812" y="1371600"/>
            <a:ext cx="7183224" cy="3657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200400"/>
            <a:ext cx="6803492" cy="3868297"/>
          </a:xfrm>
          <a:prstGeom prst="rect">
            <a:avLst/>
          </a:prstGeom>
        </p:spPr>
      </p:pic>
    </p:spTree>
    <p:extLst>
      <p:ext uri="{BB962C8B-B14F-4D97-AF65-F5344CB8AC3E}">
        <p14:creationId xmlns:p14="http://schemas.microsoft.com/office/powerpoint/2010/main" val="139051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093393"/>
            <a:ext cx="8077200" cy="1143000"/>
          </a:xfrm>
        </p:spPr>
        <p:txBody>
          <a:bodyPr>
            <a:normAutofit fontScale="92500" lnSpcReduction="10000"/>
          </a:bodyPr>
          <a:lstStyle/>
          <a:p>
            <a:pPr marL="0" indent="0">
              <a:buNone/>
            </a:pPr>
            <a:r>
              <a:rPr lang="en-US" sz="2800" dirty="0" smtClean="0"/>
              <a:t>“Despite </a:t>
            </a:r>
            <a:r>
              <a:rPr lang="en-US" sz="2800" dirty="0"/>
              <a:t>how popular energy drinks are, the term “healthy energy drink” is still an </a:t>
            </a:r>
            <a:r>
              <a:rPr lang="en-US" sz="2800" dirty="0" smtClean="0"/>
              <a:t>oxymoron,” say RD, Natalie </a:t>
            </a:r>
            <a:r>
              <a:rPr lang="en-US" sz="2800" dirty="0" err="1" smtClean="0"/>
              <a:t>Bulter</a:t>
            </a:r>
            <a:r>
              <a:rPr lang="en-US" sz="2800" dirty="0" smtClean="0"/>
              <a:t>.</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7929"/>
            <a:ext cx="8382000" cy="5075464"/>
          </a:xfrm>
          <a:prstGeom prst="rect">
            <a:avLst/>
          </a:prstGeom>
        </p:spPr>
      </p:pic>
    </p:spTree>
    <p:extLst>
      <p:ext uri="{BB962C8B-B14F-4D97-AF65-F5344CB8AC3E}">
        <p14:creationId xmlns:p14="http://schemas.microsoft.com/office/powerpoint/2010/main" val="108886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446"/>
            <a:ext cx="4760134" cy="326315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971800"/>
            <a:ext cx="4334341" cy="2982175"/>
          </a:xfrm>
          <a:prstGeom prst="rect">
            <a:avLst/>
          </a:prstGeom>
        </p:spPr>
      </p:pic>
      <p:sp>
        <p:nvSpPr>
          <p:cNvPr id="8" name="TextBox 7"/>
          <p:cNvSpPr txBox="1"/>
          <p:nvPr/>
        </p:nvSpPr>
        <p:spPr>
          <a:xfrm>
            <a:off x="5002306" y="983302"/>
            <a:ext cx="4114800" cy="1323439"/>
          </a:xfrm>
          <a:prstGeom prst="rect">
            <a:avLst/>
          </a:prstGeom>
          <a:noFill/>
        </p:spPr>
        <p:txBody>
          <a:bodyPr wrap="square" rtlCol="0">
            <a:spAutoFit/>
          </a:bodyPr>
          <a:lstStyle/>
          <a:p>
            <a:r>
              <a:rPr lang="en-US" sz="2000" dirty="0" smtClean="0"/>
              <a:t>“Keeps you awake”</a:t>
            </a:r>
          </a:p>
          <a:p>
            <a:r>
              <a:rPr lang="en-US" sz="2000" dirty="0"/>
              <a:t>	</a:t>
            </a:r>
            <a:endParaRPr lang="en-US" sz="2000" dirty="0" smtClean="0"/>
          </a:p>
          <a:p>
            <a:r>
              <a:rPr lang="en-US" sz="2000" dirty="0"/>
              <a:t>	</a:t>
            </a:r>
            <a:r>
              <a:rPr lang="en-US" sz="2000" dirty="0" smtClean="0"/>
              <a:t>“Yes, it’s affordable…”</a:t>
            </a:r>
          </a:p>
          <a:p>
            <a:endParaRPr lang="en-US" sz="2000" dirty="0"/>
          </a:p>
        </p:txBody>
      </p:sp>
      <p:sp>
        <p:nvSpPr>
          <p:cNvPr id="9" name="TextBox 8"/>
          <p:cNvSpPr txBox="1"/>
          <p:nvPr/>
        </p:nvSpPr>
        <p:spPr>
          <a:xfrm>
            <a:off x="152400" y="3810000"/>
            <a:ext cx="4191000" cy="2400657"/>
          </a:xfrm>
          <a:prstGeom prst="rect">
            <a:avLst/>
          </a:prstGeom>
          <a:noFill/>
        </p:spPr>
        <p:txBody>
          <a:bodyPr wrap="square" rtlCol="0">
            <a:spAutoFit/>
          </a:bodyPr>
          <a:lstStyle/>
          <a:p>
            <a:pPr>
              <a:lnSpc>
                <a:spcPct val="150000"/>
              </a:lnSpc>
            </a:pPr>
            <a:r>
              <a:rPr lang="en-US" sz="2000" dirty="0" smtClean="0"/>
              <a:t>“Makes you use the restroom”</a:t>
            </a:r>
          </a:p>
          <a:p>
            <a:pPr>
              <a:lnSpc>
                <a:spcPct val="150000"/>
              </a:lnSpc>
            </a:pPr>
            <a:endParaRPr lang="en-US" sz="2000" dirty="0"/>
          </a:p>
          <a:p>
            <a:pPr>
              <a:lnSpc>
                <a:spcPct val="150000"/>
              </a:lnSpc>
            </a:pPr>
            <a:r>
              <a:rPr lang="en-US" sz="2000" dirty="0" smtClean="0"/>
              <a:t>	“I don’t know”</a:t>
            </a:r>
          </a:p>
          <a:p>
            <a:pPr>
              <a:lnSpc>
                <a:spcPct val="150000"/>
              </a:lnSpc>
            </a:pPr>
            <a:endParaRPr lang="en-US" sz="2000" dirty="0"/>
          </a:p>
          <a:p>
            <a:pPr>
              <a:lnSpc>
                <a:spcPct val="150000"/>
              </a:lnSpc>
            </a:pPr>
            <a:r>
              <a:rPr lang="en-US" sz="2000" dirty="0" smtClean="0"/>
              <a:t>     “Nothing”</a:t>
            </a:r>
          </a:p>
        </p:txBody>
      </p:sp>
    </p:spTree>
    <p:extLst>
      <p:ext uri="{BB962C8B-B14F-4D97-AF65-F5344CB8AC3E}">
        <p14:creationId xmlns:p14="http://schemas.microsoft.com/office/powerpoint/2010/main" val="279188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81" y="381000"/>
            <a:ext cx="9010387" cy="5562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0" y="381000"/>
            <a:ext cx="9142227" cy="5410200"/>
          </a:xfrm>
          <a:prstGeom prst="rect">
            <a:avLst/>
          </a:prstGeom>
        </p:spPr>
      </p:pic>
    </p:spTree>
    <p:extLst>
      <p:ext uri="{BB962C8B-B14F-4D97-AF65-F5344CB8AC3E}">
        <p14:creationId xmlns:p14="http://schemas.microsoft.com/office/powerpoint/2010/main" val="301811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7147"/>
            <a:ext cx="3429000" cy="505968"/>
          </a:xfrm>
        </p:spPr>
        <p:txBody>
          <a:bodyPr>
            <a:noAutofit/>
          </a:bodyPr>
          <a:lstStyle/>
          <a:p>
            <a:r>
              <a:rPr lang="en-US" sz="3600" dirty="0" smtClean="0"/>
              <a:t>Conclusion</a:t>
            </a:r>
            <a:endParaRPr lang="en-US" sz="3600" dirty="0"/>
          </a:p>
        </p:txBody>
      </p:sp>
      <p:sp>
        <p:nvSpPr>
          <p:cNvPr id="3" name="Content Placeholder 2"/>
          <p:cNvSpPr>
            <a:spLocks noGrp="1"/>
          </p:cNvSpPr>
          <p:nvPr>
            <p:ph idx="1"/>
          </p:nvPr>
        </p:nvSpPr>
        <p:spPr>
          <a:xfrm>
            <a:off x="304799" y="1170162"/>
            <a:ext cx="8534400" cy="685799"/>
          </a:xfrm>
        </p:spPr>
        <p:txBody>
          <a:bodyPr>
            <a:noAutofit/>
          </a:bodyPr>
          <a:lstStyle/>
          <a:p>
            <a:pPr marL="0" indent="0" algn="ctr">
              <a:buNone/>
            </a:pPr>
            <a:r>
              <a:rPr lang="en-US" sz="4400" b="1" dirty="0" smtClean="0"/>
              <a:t>THERE IS NO PROVEN STUDY !!!</a:t>
            </a:r>
            <a:endParaRPr lang="en-US" sz="4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013" y="1964087"/>
            <a:ext cx="5791971" cy="4453826"/>
          </a:xfrm>
          <a:prstGeom prst="rect">
            <a:avLst/>
          </a:prstGeom>
        </p:spPr>
      </p:pic>
      <p:sp>
        <p:nvSpPr>
          <p:cNvPr id="5" name="Rounded Rectangle 4"/>
          <p:cNvSpPr/>
          <p:nvPr/>
        </p:nvSpPr>
        <p:spPr>
          <a:xfrm>
            <a:off x="1657665" y="3935239"/>
            <a:ext cx="6019800" cy="2590800"/>
          </a:xfrm>
          <a:prstGeom prst="roundRect">
            <a:avLst>
              <a:gd name="adj" fmla="val 8082"/>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6" name="TextBox 5"/>
          <p:cNvSpPr txBox="1"/>
          <p:nvPr/>
        </p:nvSpPr>
        <p:spPr>
          <a:xfrm rot="20346760">
            <a:off x="721507" y="3211964"/>
            <a:ext cx="710818" cy="1446550"/>
          </a:xfrm>
          <a:prstGeom prst="rect">
            <a:avLst/>
          </a:prstGeom>
          <a:noFill/>
        </p:spPr>
        <p:txBody>
          <a:bodyPr wrap="square" rtlCol="0">
            <a:spAutoFit/>
          </a:bodyPr>
          <a:lstStyle/>
          <a:p>
            <a:r>
              <a:rPr lang="en-US" sz="8800" dirty="0" smtClean="0">
                <a:solidFill>
                  <a:srgbClr val="FF0000"/>
                </a:solidFill>
              </a:rPr>
              <a:t>!</a:t>
            </a:r>
            <a:endParaRPr lang="en-US" sz="8800" dirty="0">
              <a:solidFill>
                <a:srgbClr val="FF0000"/>
              </a:solidFill>
            </a:endParaRPr>
          </a:p>
        </p:txBody>
      </p:sp>
      <p:sp>
        <p:nvSpPr>
          <p:cNvPr id="7" name="TextBox 6"/>
          <p:cNvSpPr txBox="1"/>
          <p:nvPr/>
        </p:nvSpPr>
        <p:spPr>
          <a:xfrm rot="1220607">
            <a:off x="7966908" y="3716208"/>
            <a:ext cx="650059" cy="1446550"/>
          </a:xfrm>
          <a:prstGeom prst="rect">
            <a:avLst/>
          </a:prstGeom>
          <a:noFill/>
        </p:spPr>
        <p:txBody>
          <a:bodyPr wrap="square" rtlCol="0">
            <a:spAutoFit/>
          </a:bodyPr>
          <a:lstStyle/>
          <a:p>
            <a:r>
              <a:rPr lang="en-US" sz="8800" dirty="0" smtClean="0">
                <a:solidFill>
                  <a:srgbClr val="FF0000"/>
                </a:solidFill>
              </a:rPr>
              <a:t>!</a:t>
            </a:r>
            <a:endParaRPr lang="en-US" sz="8800" dirty="0">
              <a:solidFill>
                <a:srgbClr val="FF0000"/>
              </a:solidFill>
            </a:endParaRPr>
          </a:p>
        </p:txBody>
      </p:sp>
    </p:spTree>
    <p:extLst>
      <p:ext uri="{BB962C8B-B14F-4D97-AF65-F5344CB8AC3E}">
        <p14:creationId xmlns:p14="http://schemas.microsoft.com/office/powerpoint/2010/main" val="303944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0" y="381000"/>
            <a:ext cx="3429000" cy="963168"/>
          </a:xfrm>
        </p:spPr>
        <p:txBody>
          <a:bodyPr/>
          <a:lstStyle/>
          <a:p>
            <a:r>
              <a:rPr lang="en-US" dirty="0" smtClean="0"/>
              <a:t>Conclusion</a:t>
            </a:r>
            <a:endParaRPr lang="en-US" dirty="0"/>
          </a:p>
        </p:txBody>
      </p:sp>
      <p:sp>
        <p:nvSpPr>
          <p:cNvPr id="3" name="Content Placeholder 2"/>
          <p:cNvSpPr>
            <a:spLocks noGrp="1"/>
          </p:cNvSpPr>
          <p:nvPr>
            <p:ph idx="1"/>
          </p:nvPr>
        </p:nvSpPr>
        <p:spPr>
          <a:xfrm>
            <a:off x="685800" y="1447800"/>
            <a:ext cx="7772400" cy="4050792"/>
          </a:xfrm>
        </p:spPr>
        <p:txBody>
          <a:bodyPr>
            <a:normAutofit fontScale="92500" lnSpcReduction="20000"/>
          </a:bodyPr>
          <a:lstStyle/>
          <a:p>
            <a:pPr marL="0" indent="0" algn="ctr">
              <a:lnSpc>
                <a:spcPct val="150000"/>
              </a:lnSpc>
              <a:buNone/>
            </a:pPr>
            <a:r>
              <a:rPr lang="en-US" dirty="0" smtClean="0"/>
              <a:t>Energy drinks seem to be the most effective stimulant, but energy drinks have less caffeine in it. That is because energy drinks do not only contain caffeine, but other nasty ingredients. Coffee on the other hand is natural. The data collected was a success, but also a fail. More respondents would support this research study more. The literature was more than enough, and the interview responses helped a bit, putting new perspectives in mind. Overall, the researcher gained knowledge with experience in conducting an effective survey with a big population. Also, the researcher learned new interesting information that he can later share with others. </a:t>
            </a:r>
            <a:endParaRPr lang="en-US" dirty="0"/>
          </a:p>
        </p:txBody>
      </p:sp>
    </p:spTree>
    <p:extLst>
      <p:ext uri="{BB962C8B-B14F-4D97-AF65-F5344CB8AC3E}">
        <p14:creationId xmlns:p14="http://schemas.microsoft.com/office/powerpoint/2010/main" val="3526834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6629400" cy="1237805"/>
          </a:xfrm>
        </p:spPr>
        <p:txBody>
          <a:bodyPr/>
          <a:lstStyle/>
          <a:p>
            <a:r>
              <a:rPr lang="en-US" dirty="0" smtClean="0"/>
              <a:t>Research Question</a:t>
            </a:r>
            <a:endParaRPr lang="en-US" dirty="0"/>
          </a:p>
        </p:txBody>
      </p:sp>
      <p:sp>
        <p:nvSpPr>
          <p:cNvPr id="3" name="Content Placeholder 2"/>
          <p:cNvSpPr>
            <a:spLocks noGrp="1"/>
          </p:cNvSpPr>
          <p:nvPr>
            <p:ph idx="1"/>
          </p:nvPr>
        </p:nvSpPr>
        <p:spPr>
          <a:xfrm>
            <a:off x="457200" y="2176789"/>
            <a:ext cx="8229600" cy="1255059"/>
          </a:xfrm>
        </p:spPr>
        <p:txBody>
          <a:bodyPr>
            <a:normAutofit/>
          </a:bodyPr>
          <a:lstStyle/>
          <a:p>
            <a:pPr marL="0" indent="0" algn="ctr">
              <a:buNone/>
            </a:pPr>
            <a:r>
              <a:rPr lang="en-US" sz="2400" dirty="0" smtClean="0"/>
              <a:t>Which beverage: coffee or energy drinks, helps a student stay awake in class?</a:t>
            </a:r>
            <a:endParaRPr lang="en-US" sz="2400" dirty="0"/>
          </a:p>
        </p:txBody>
      </p:sp>
      <p:sp>
        <p:nvSpPr>
          <p:cNvPr id="4" name="TextBox 3"/>
          <p:cNvSpPr txBox="1"/>
          <p:nvPr/>
        </p:nvSpPr>
        <p:spPr>
          <a:xfrm>
            <a:off x="1562100" y="3886200"/>
            <a:ext cx="6019800" cy="400110"/>
          </a:xfrm>
          <a:prstGeom prst="rect">
            <a:avLst/>
          </a:prstGeom>
          <a:noFill/>
        </p:spPr>
        <p:txBody>
          <a:bodyPr wrap="square" rtlCol="0">
            <a:spAutoFit/>
          </a:bodyPr>
          <a:lstStyle/>
          <a:p>
            <a:pPr algn="ctr"/>
            <a:r>
              <a:rPr lang="en-US" sz="2000" dirty="0" smtClean="0"/>
              <a:t>Which beverage is a healthier choice?</a:t>
            </a:r>
            <a:endParaRPr lang="en-US" sz="2000" dirty="0"/>
          </a:p>
        </p:txBody>
      </p:sp>
      <p:cxnSp>
        <p:nvCxnSpPr>
          <p:cNvPr id="6" name="Straight Connector 5"/>
          <p:cNvCxnSpPr/>
          <p:nvPr/>
        </p:nvCxnSpPr>
        <p:spPr>
          <a:xfrm>
            <a:off x="1447800" y="3404954"/>
            <a:ext cx="6400800" cy="0"/>
          </a:xfrm>
          <a:prstGeom prst="line">
            <a:avLst/>
          </a:prstGeom>
          <a:ln w="38100"/>
        </p:spPr>
        <p:style>
          <a:lnRef idx="1">
            <a:schemeClr val="dk1"/>
          </a:lnRef>
          <a:fillRef idx="0">
            <a:schemeClr val="dk1"/>
          </a:fillRef>
          <a:effectRef idx="0">
            <a:schemeClr val="dk1"/>
          </a:effectRef>
          <a:fontRef idx="minor">
            <a:schemeClr val="tx1"/>
          </a:fontRef>
        </p:style>
      </p:cxnSp>
      <p:pic>
        <p:nvPicPr>
          <p:cNvPr id="1028" name="Picture 4" descr="Related image"/>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4124" b="100000" l="5792" r="96139"/>
                    </a14:imgEffect>
                  </a14:imgLayer>
                </a14:imgProps>
              </a:ext>
              <a:ext uri="{28A0092B-C50C-407E-A947-70E740481C1C}">
                <a14:useLocalDpi xmlns:a14="http://schemas.microsoft.com/office/drawing/2010/main" val="0"/>
              </a:ext>
            </a:extLst>
          </a:blip>
          <a:srcRect b="3615"/>
          <a:stretch/>
        </p:blipFill>
        <p:spPr bwMode="auto">
          <a:xfrm>
            <a:off x="3002040" y="4591110"/>
            <a:ext cx="3139919" cy="2266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02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5943600" cy="1191768"/>
          </a:xfrm>
        </p:spPr>
        <p:txBody>
          <a:bodyPr/>
          <a:lstStyle/>
          <a:p>
            <a:r>
              <a:rPr lang="en-US" dirty="0" smtClean="0"/>
              <a:t>Literature Sources</a:t>
            </a:r>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400" dirty="0" smtClean="0"/>
              <a:t>Scholarly Articles </a:t>
            </a:r>
          </a:p>
          <a:p>
            <a:pPr marL="0" indent="0" algn="ctr">
              <a:lnSpc>
                <a:spcPct val="200000"/>
              </a:lnSpc>
              <a:buNone/>
            </a:pPr>
            <a:r>
              <a:rPr lang="en-US" dirty="0" smtClean="0"/>
              <a:t>Medical News Today</a:t>
            </a:r>
          </a:p>
          <a:p>
            <a:pPr marL="0" indent="0" algn="ctr">
              <a:lnSpc>
                <a:spcPct val="200000"/>
              </a:lnSpc>
              <a:buNone/>
            </a:pPr>
            <a:r>
              <a:rPr lang="en-US" dirty="0" err="1" smtClean="0"/>
              <a:t>Healthline</a:t>
            </a:r>
            <a:r>
              <a:rPr lang="en-US" dirty="0" smtClean="0"/>
              <a:t> </a:t>
            </a:r>
          </a:p>
          <a:p>
            <a:pPr marL="0" indent="0" algn="ctr">
              <a:lnSpc>
                <a:spcPct val="200000"/>
              </a:lnSpc>
              <a:buNone/>
            </a:pPr>
            <a:r>
              <a:rPr lang="en-US" dirty="0" smtClean="0"/>
              <a:t>Psychology Today</a:t>
            </a:r>
          </a:p>
          <a:p>
            <a:pPr marL="0" indent="0">
              <a:lnSpc>
                <a:spcPct val="250000"/>
              </a:lnSpc>
              <a:buNone/>
            </a:pPr>
            <a:endParaRPr lang="en-US" dirty="0"/>
          </a:p>
        </p:txBody>
      </p:sp>
    </p:spTree>
    <p:extLst>
      <p:ext uri="{BB962C8B-B14F-4D97-AF65-F5344CB8AC3E}">
        <p14:creationId xmlns:p14="http://schemas.microsoft.com/office/powerpoint/2010/main" val="246393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5257800" cy="1115568"/>
          </a:xfrm>
        </p:spPr>
        <p:txBody>
          <a:bodyPr/>
          <a:lstStyle/>
          <a:p>
            <a:r>
              <a:rPr lang="en-US" dirty="0" smtClean="0"/>
              <a:t>Methodology</a:t>
            </a:r>
            <a:endParaRPr lang="en-US" dirty="0"/>
          </a:p>
        </p:txBody>
      </p:sp>
      <p:sp>
        <p:nvSpPr>
          <p:cNvPr id="3" name="Content Placeholder 2"/>
          <p:cNvSpPr>
            <a:spLocks noGrp="1"/>
          </p:cNvSpPr>
          <p:nvPr>
            <p:ph idx="1"/>
          </p:nvPr>
        </p:nvSpPr>
        <p:spPr>
          <a:xfrm>
            <a:off x="990600" y="1752600"/>
            <a:ext cx="7772400" cy="4050792"/>
          </a:xfrm>
        </p:spPr>
        <p:txBody>
          <a:bodyPr/>
          <a:lstStyle/>
          <a:p>
            <a:pPr marL="0" indent="0" algn="ctr">
              <a:lnSpc>
                <a:spcPct val="250000"/>
              </a:lnSpc>
              <a:buNone/>
            </a:pPr>
            <a:r>
              <a:rPr lang="en-US" dirty="0" smtClean="0"/>
              <a:t>Interview with an expert</a:t>
            </a:r>
          </a:p>
          <a:p>
            <a:pPr marL="0" indent="0" algn="ctr">
              <a:lnSpc>
                <a:spcPct val="250000"/>
              </a:lnSpc>
              <a:buNone/>
            </a:pPr>
            <a:r>
              <a:rPr lang="en-US" dirty="0" smtClean="0"/>
              <a:t>Survey for students</a:t>
            </a:r>
          </a:p>
          <a:p>
            <a:pPr marL="0" indent="0" algn="ctr">
              <a:lnSpc>
                <a:spcPct val="250000"/>
              </a:lnSpc>
              <a:buNone/>
            </a:pPr>
            <a:r>
              <a:rPr lang="en-US" dirty="0" smtClean="0"/>
              <a:t>Read online articles</a:t>
            </a:r>
            <a:endParaRPr lang="en-US" dirty="0"/>
          </a:p>
        </p:txBody>
      </p:sp>
      <p:pic>
        <p:nvPicPr>
          <p:cNvPr id="2050" name="Picture 2" descr="Image result for methodology clipart 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962400"/>
            <a:ext cx="2498912" cy="2498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172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with an expert</a:t>
            </a:r>
            <a:endParaRPr lang="en-US" dirty="0"/>
          </a:p>
        </p:txBody>
      </p:sp>
      <p:sp>
        <p:nvSpPr>
          <p:cNvPr id="4" name="TextBox 3"/>
          <p:cNvSpPr txBox="1"/>
          <p:nvPr/>
        </p:nvSpPr>
        <p:spPr>
          <a:xfrm>
            <a:off x="533400" y="2752556"/>
            <a:ext cx="7543800" cy="2246769"/>
          </a:xfrm>
          <a:prstGeom prst="rect">
            <a:avLst/>
          </a:prstGeom>
          <a:noFill/>
        </p:spPr>
        <p:txBody>
          <a:bodyPr wrap="square" rtlCol="0">
            <a:spAutoFit/>
          </a:bodyPr>
          <a:lstStyle/>
          <a:p>
            <a:r>
              <a:rPr lang="en-US" sz="2000" dirty="0"/>
              <a:t>R</a:t>
            </a:r>
            <a:r>
              <a:rPr lang="en-US" sz="2000" dirty="0" smtClean="0"/>
              <a:t>egistered </a:t>
            </a:r>
            <a:r>
              <a:rPr lang="en-US" sz="2000" dirty="0"/>
              <a:t>dietitian for 14 </a:t>
            </a:r>
            <a:r>
              <a:rPr lang="en-US" sz="2000" dirty="0" smtClean="0"/>
              <a:t>years</a:t>
            </a:r>
          </a:p>
          <a:p>
            <a:r>
              <a:rPr lang="en-US" sz="2000" dirty="0" smtClean="0"/>
              <a:t>Graduated </a:t>
            </a:r>
            <a:r>
              <a:rPr lang="en-US" sz="2000" dirty="0"/>
              <a:t>from Michigan State University </a:t>
            </a:r>
            <a:r>
              <a:rPr lang="en-US" sz="2000" dirty="0" smtClean="0"/>
              <a:t>with her </a:t>
            </a:r>
            <a:r>
              <a:rPr lang="en-US" sz="2000" dirty="0"/>
              <a:t>B.S. in Dietetics and </a:t>
            </a:r>
            <a:r>
              <a:rPr lang="en-US" sz="2000" dirty="0" smtClean="0"/>
              <a:t>received her </a:t>
            </a:r>
            <a:r>
              <a:rPr lang="en-US" sz="2000" dirty="0"/>
              <a:t>Masters of Public Heath with a concentration in Prevention Science from Emory University in Atlanta, GA.  </a:t>
            </a:r>
          </a:p>
          <a:p>
            <a:r>
              <a:rPr lang="en-US" sz="2000" dirty="0"/>
              <a:t/>
            </a:r>
            <a:br>
              <a:rPr lang="en-US" sz="2000" dirty="0"/>
            </a:br>
            <a:endParaRPr lang="en-US" sz="2000" dirty="0"/>
          </a:p>
        </p:txBody>
      </p:sp>
      <p:sp>
        <p:nvSpPr>
          <p:cNvPr id="5" name="TextBox 4"/>
          <p:cNvSpPr txBox="1"/>
          <p:nvPr/>
        </p:nvSpPr>
        <p:spPr>
          <a:xfrm>
            <a:off x="3608294" y="4495800"/>
            <a:ext cx="4876800" cy="830997"/>
          </a:xfrm>
          <a:prstGeom prst="rect">
            <a:avLst/>
          </a:prstGeom>
          <a:noFill/>
        </p:spPr>
        <p:txBody>
          <a:bodyPr wrap="square" rtlCol="0">
            <a:spAutoFit/>
          </a:bodyPr>
          <a:lstStyle/>
          <a:p>
            <a:r>
              <a:rPr lang="en-US" sz="2400" dirty="0" smtClean="0"/>
              <a:t>7 questions were asked. </a:t>
            </a:r>
          </a:p>
          <a:p>
            <a:r>
              <a:rPr lang="en-US" sz="2400" dirty="0"/>
              <a:t>	</a:t>
            </a:r>
            <a:r>
              <a:rPr lang="en-US" sz="2400" dirty="0" smtClean="0"/>
              <a:t>	Interview via email.</a:t>
            </a:r>
            <a:endParaRPr lang="en-US" sz="2400" dirty="0"/>
          </a:p>
        </p:txBody>
      </p:sp>
      <p:sp>
        <p:nvSpPr>
          <p:cNvPr id="7" name="TextBox 6"/>
          <p:cNvSpPr txBox="1"/>
          <p:nvPr/>
        </p:nvSpPr>
        <p:spPr>
          <a:xfrm>
            <a:off x="381000" y="2290891"/>
            <a:ext cx="3581400" cy="461665"/>
          </a:xfrm>
          <a:prstGeom prst="rect">
            <a:avLst/>
          </a:prstGeom>
          <a:noFill/>
        </p:spPr>
        <p:txBody>
          <a:bodyPr wrap="square" rtlCol="0">
            <a:spAutoFit/>
          </a:bodyPr>
          <a:lstStyle/>
          <a:p>
            <a:r>
              <a:rPr lang="en-US" sz="2400" dirty="0" smtClean="0"/>
              <a:t>Dr. Jessica Delos Reyes</a:t>
            </a:r>
            <a:endParaRPr lang="en-US" sz="2400" dirty="0"/>
          </a:p>
        </p:txBody>
      </p:sp>
    </p:spTree>
    <p:extLst>
      <p:ext uri="{BB962C8B-B14F-4D97-AF65-F5344CB8AC3E}">
        <p14:creationId xmlns:p14="http://schemas.microsoft.com/office/powerpoint/2010/main" val="347291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0900" y="457200"/>
            <a:ext cx="2286000" cy="639762"/>
          </a:xfrm>
        </p:spPr>
        <p:txBody>
          <a:bodyPr>
            <a:normAutofit fontScale="90000"/>
          </a:bodyPr>
          <a:lstStyle/>
          <a:p>
            <a:r>
              <a:rPr lang="en-US" dirty="0" smtClean="0"/>
              <a:t>Survey</a:t>
            </a:r>
            <a:endParaRPr lang="en-US" dirty="0"/>
          </a:p>
        </p:txBody>
      </p:sp>
      <p:sp>
        <p:nvSpPr>
          <p:cNvPr id="3" name="Content Placeholder 2"/>
          <p:cNvSpPr>
            <a:spLocks noGrp="1"/>
          </p:cNvSpPr>
          <p:nvPr>
            <p:ph idx="1"/>
          </p:nvPr>
        </p:nvSpPr>
        <p:spPr>
          <a:xfrm>
            <a:off x="228600" y="1761565"/>
            <a:ext cx="8565776" cy="4132354"/>
          </a:xfrm>
        </p:spPr>
        <p:txBody>
          <a:bodyPr>
            <a:noAutofit/>
          </a:bodyPr>
          <a:lstStyle/>
          <a:p>
            <a:pPr marL="0" indent="0" algn="ctr">
              <a:buNone/>
            </a:pPr>
            <a:r>
              <a:rPr lang="en-US" sz="2400" dirty="0" smtClean="0"/>
              <a:t>Google Forums</a:t>
            </a:r>
          </a:p>
          <a:p>
            <a:pPr marL="0" indent="0" algn="ctr">
              <a:buNone/>
            </a:pPr>
            <a:r>
              <a:rPr lang="en-US" sz="2400" dirty="0" smtClean="0"/>
              <a:t>122 Respondents</a:t>
            </a:r>
          </a:p>
          <a:p>
            <a:pPr marL="0" indent="0" algn="ctr">
              <a:buNone/>
            </a:pPr>
            <a:r>
              <a:rPr lang="en-US" sz="2400" dirty="0" smtClean="0"/>
              <a:t>23 Questions</a:t>
            </a:r>
          </a:p>
          <a:p>
            <a:pPr marL="0" indent="0" algn="ctr">
              <a:buNone/>
            </a:pPr>
            <a:r>
              <a:rPr lang="en-US" sz="2400" dirty="0" smtClean="0"/>
              <a:t> 8 demographic questions</a:t>
            </a:r>
          </a:p>
          <a:p>
            <a:pPr marL="0" indent="0" algn="ctr">
              <a:buNone/>
            </a:pPr>
            <a:r>
              <a:rPr lang="en-US" sz="2400" dirty="0" smtClean="0"/>
              <a:t>8 questions for who prefer coffee</a:t>
            </a:r>
          </a:p>
          <a:p>
            <a:pPr marL="0" indent="0" algn="ctr">
              <a:buNone/>
            </a:pPr>
            <a:r>
              <a:rPr lang="en-US" sz="2400" dirty="0" smtClean="0"/>
              <a:t>6 questions for who prefer energy drinks</a:t>
            </a:r>
          </a:p>
          <a:p>
            <a:pPr marL="0" indent="0" algn="ctr">
              <a:buNone/>
            </a:pPr>
            <a:r>
              <a:rPr lang="en-US" sz="2400" dirty="0" smtClean="0"/>
              <a:t>1 bonus question </a:t>
            </a:r>
          </a:p>
          <a:p>
            <a:pPr marL="0" indent="0" algn="ctr">
              <a:buNone/>
            </a:pPr>
            <a:endParaRPr lang="en-US" sz="2400" dirty="0" smtClean="0"/>
          </a:p>
          <a:p>
            <a:pPr marL="0" indent="0" algn="ctr">
              <a:buNone/>
            </a:pPr>
            <a:endParaRPr lang="en-US" sz="2400" dirty="0" smtClean="0"/>
          </a:p>
          <a:p>
            <a:pPr marL="0" indent="0" algn="ctr">
              <a:buNone/>
            </a:pPr>
            <a:endParaRPr lang="en-US" dirty="0"/>
          </a:p>
        </p:txBody>
      </p:sp>
      <p:sp>
        <p:nvSpPr>
          <p:cNvPr id="4" name="TextBox 3"/>
          <p:cNvSpPr txBox="1"/>
          <p:nvPr/>
        </p:nvSpPr>
        <p:spPr>
          <a:xfrm>
            <a:off x="2895600" y="1096962"/>
            <a:ext cx="3009900" cy="400110"/>
          </a:xfrm>
          <a:prstGeom prst="rect">
            <a:avLst/>
          </a:prstGeom>
          <a:noFill/>
        </p:spPr>
        <p:txBody>
          <a:bodyPr wrap="square" rtlCol="0">
            <a:spAutoFit/>
          </a:bodyPr>
          <a:lstStyle/>
          <a:p>
            <a:pPr algn="ctr"/>
            <a:r>
              <a:rPr lang="en-US" sz="2000" dirty="0" smtClean="0"/>
              <a:t>Quantitative Research</a:t>
            </a:r>
            <a:endParaRPr lang="en-US" sz="2000" dirty="0"/>
          </a:p>
        </p:txBody>
      </p:sp>
      <p:pic>
        <p:nvPicPr>
          <p:cNvPr id="3078" name="Picture 6" descr="Image result for survey clipart 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3212" y="55775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1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78078"/>
            <a:ext cx="4953000" cy="886968"/>
          </a:xfrm>
        </p:spPr>
        <p:txBody>
          <a:bodyPr/>
          <a:lstStyle/>
          <a:p>
            <a:r>
              <a:rPr lang="en-US" dirty="0" smtClean="0"/>
              <a:t>Online Articles </a:t>
            </a:r>
            <a:endParaRPr lang="en-US" dirty="0"/>
          </a:p>
        </p:txBody>
      </p:sp>
      <p:sp>
        <p:nvSpPr>
          <p:cNvPr id="3" name="Content Placeholder 2"/>
          <p:cNvSpPr>
            <a:spLocks noGrp="1"/>
          </p:cNvSpPr>
          <p:nvPr>
            <p:ph idx="1"/>
          </p:nvPr>
        </p:nvSpPr>
        <p:spPr>
          <a:xfrm>
            <a:off x="647700" y="2525148"/>
            <a:ext cx="7848600" cy="685799"/>
          </a:xfrm>
        </p:spPr>
        <p:txBody>
          <a:bodyPr>
            <a:normAutofit/>
          </a:bodyPr>
          <a:lstStyle/>
          <a:p>
            <a:pPr marL="0" indent="0" algn="ctr">
              <a:buNone/>
            </a:pPr>
            <a:r>
              <a:rPr lang="en-US" sz="3200" dirty="0" smtClean="0"/>
              <a:t>Compared survey responses to literature. </a:t>
            </a:r>
            <a:endParaRPr lang="en-US" sz="3200" dirty="0"/>
          </a:p>
        </p:txBody>
      </p:sp>
      <p:sp>
        <p:nvSpPr>
          <p:cNvPr id="5" name="TextBox 4"/>
          <p:cNvSpPr txBox="1"/>
          <p:nvPr/>
        </p:nvSpPr>
        <p:spPr>
          <a:xfrm>
            <a:off x="3048000" y="1251558"/>
            <a:ext cx="3048000" cy="400110"/>
          </a:xfrm>
          <a:prstGeom prst="rect">
            <a:avLst/>
          </a:prstGeom>
          <a:noFill/>
        </p:spPr>
        <p:txBody>
          <a:bodyPr wrap="square" rtlCol="0">
            <a:spAutoFit/>
          </a:bodyPr>
          <a:lstStyle/>
          <a:p>
            <a:pPr algn="ctr"/>
            <a:r>
              <a:rPr lang="en-US" sz="2000" dirty="0" smtClean="0"/>
              <a:t>Qualitative Research</a:t>
            </a:r>
            <a:endParaRPr lang="en-US" sz="2000" dirty="0"/>
          </a:p>
        </p:txBody>
      </p:sp>
    </p:spTree>
    <p:extLst>
      <p:ext uri="{BB962C8B-B14F-4D97-AF65-F5344CB8AC3E}">
        <p14:creationId xmlns:p14="http://schemas.microsoft.com/office/powerpoint/2010/main" val="406039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609344"/>
          </a:xfrm>
        </p:spPr>
        <p:txBody>
          <a:bodyPr>
            <a:normAutofit/>
          </a:bodyPr>
          <a:lstStyle/>
          <a:p>
            <a:r>
              <a:rPr lang="en-US" dirty="0" smtClean="0"/>
              <a:t>Findings</a:t>
            </a:r>
            <a:endParaRPr lang="en-US" dirty="0"/>
          </a:p>
        </p:txBody>
      </p:sp>
      <p:sp>
        <p:nvSpPr>
          <p:cNvPr id="6" name="Text Placeholder 5"/>
          <p:cNvSpPr>
            <a:spLocks noGrp="1"/>
          </p:cNvSpPr>
          <p:nvPr>
            <p:ph type="body" idx="1"/>
          </p:nvPr>
        </p:nvSpPr>
        <p:spPr>
          <a:xfrm>
            <a:off x="685800" y="1289304"/>
            <a:ext cx="3657600" cy="640080"/>
          </a:xfrm>
        </p:spPr>
        <p:txBody>
          <a:bodyPr/>
          <a:lstStyle/>
          <a:p>
            <a:pPr algn="ctr"/>
            <a:r>
              <a:rPr lang="en-US" dirty="0" smtClean="0"/>
              <a:t>Coffee</a:t>
            </a:r>
            <a:endParaRPr lang="en-US" dirty="0"/>
          </a:p>
        </p:txBody>
      </p:sp>
      <p:sp>
        <p:nvSpPr>
          <p:cNvPr id="7" name="Content Placeholder 6"/>
          <p:cNvSpPr>
            <a:spLocks noGrp="1"/>
          </p:cNvSpPr>
          <p:nvPr>
            <p:ph sz="half" idx="2"/>
          </p:nvPr>
        </p:nvSpPr>
        <p:spPr>
          <a:xfrm>
            <a:off x="685800" y="1929384"/>
            <a:ext cx="3657600" cy="4014216"/>
          </a:xfrm>
        </p:spPr>
        <p:txBody>
          <a:bodyPr>
            <a:normAutofit/>
          </a:bodyPr>
          <a:lstStyle/>
          <a:p>
            <a:r>
              <a:rPr lang="en-US" dirty="0" smtClean="0"/>
              <a:t>Popular, psychoactive drug</a:t>
            </a:r>
          </a:p>
          <a:p>
            <a:r>
              <a:rPr lang="en-US" dirty="0" smtClean="0"/>
              <a:t>Lowers the risk of diseases</a:t>
            </a:r>
          </a:p>
          <a:p>
            <a:r>
              <a:rPr lang="en-US" dirty="0" smtClean="0"/>
              <a:t>300 mg a day </a:t>
            </a:r>
          </a:p>
          <a:p>
            <a:r>
              <a:rPr lang="en-US" dirty="0" smtClean="0"/>
              <a:t>Self-made or made</a:t>
            </a:r>
          </a:p>
          <a:p>
            <a:r>
              <a:rPr lang="en-US" dirty="0" smtClean="0"/>
              <a:t>Black = 2 </a:t>
            </a:r>
            <a:r>
              <a:rPr lang="en-US" dirty="0" smtClean="0"/>
              <a:t>calories</a:t>
            </a:r>
          </a:p>
          <a:p>
            <a:r>
              <a:rPr lang="en-US" dirty="0" smtClean="0"/>
              <a:t>Water, 2-Ethylphenol,quinic acid, </a:t>
            </a:r>
            <a:r>
              <a:rPr lang="en-US" dirty="0" err="1" smtClean="0"/>
              <a:t>Dicaffeoylquinic</a:t>
            </a:r>
            <a:r>
              <a:rPr lang="en-US" dirty="0" smtClean="0"/>
              <a:t> acid, Niacin, </a:t>
            </a:r>
            <a:r>
              <a:rPr lang="en-US" dirty="0" err="1" smtClean="0"/>
              <a:t>Trigonelline</a:t>
            </a:r>
            <a:r>
              <a:rPr lang="en-US" dirty="0"/>
              <a:t>, </a:t>
            </a:r>
            <a:r>
              <a:rPr lang="en-US" dirty="0" smtClean="0"/>
              <a:t>Putrescine, </a:t>
            </a:r>
            <a:r>
              <a:rPr lang="en-US" dirty="0" err="1" smtClean="0"/>
              <a:t>Acetylmethylcarbinol</a:t>
            </a:r>
            <a:r>
              <a:rPr lang="en-US" dirty="0" smtClean="0"/>
              <a:t>, and </a:t>
            </a:r>
            <a:r>
              <a:rPr lang="en-US" dirty="0"/>
              <a:t>Dimethyl disulfide</a:t>
            </a:r>
            <a:endParaRPr lang="en-US" dirty="0" smtClean="0"/>
          </a:p>
          <a:p>
            <a:endParaRPr lang="en-US" dirty="0" smtClean="0"/>
          </a:p>
          <a:p>
            <a:endParaRPr lang="en-US" dirty="0"/>
          </a:p>
        </p:txBody>
      </p:sp>
      <p:sp>
        <p:nvSpPr>
          <p:cNvPr id="8" name="Text Placeholder 7"/>
          <p:cNvSpPr>
            <a:spLocks noGrp="1"/>
          </p:cNvSpPr>
          <p:nvPr>
            <p:ph type="body" sz="quarter" idx="3"/>
          </p:nvPr>
        </p:nvSpPr>
        <p:spPr>
          <a:xfrm>
            <a:off x="4769224" y="1289304"/>
            <a:ext cx="3657600" cy="640080"/>
          </a:xfrm>
        </p:spPr>
        <p:txBody>
          <a:bodyPr/>
          <a:lstStyle/>
          <a:p>
            <a:pPr algn="ctr"/>
            <a:r>
              <a:rPr lang="en-US" dirty="0" smtClean="0"/>
              <a:t>Energy Drinks</a:t>
            </a:r>
            <a:endParaRPr lang="en-US" dirty="0"/>
          </a:p>
        </p:txBody>
      </p:sp>
      <p:sp>
        <p:nvSpPr>
          <p:cNvPr id="9" name="Content Placeholder 8"/>
          <p:cNvSpPr>
            <a:spLocks noGrp="1"/>
          </p:cNvSpPr>
          <p:nvPr>
            <p:ph sz="quarter" idx="4"/>
          </p:nvPr>
        </p:nvSpPr>
        <p:spPr>
          <a:xfrm>
            <a:off x="4769224" y="1929384"/>
            <a:ext cx="3688976" cy="4700016"/>
          </a:xfrm>
        </p:spPr>
        <p:txBody>
          <a:bodyPr>
            <a:normAutofit fontScale="92500" lnSpcReduction="10000"/>
          </a:bodyPr>
          <a:lstStyle/>
          <a:p>
            <a:r>
              <a:rPr lang="en-US" dirty="0" smtClean="0"/>
              <a:t>Targeted to children and college students</a:t>
            </a:r>
          </a:p>
          <a:p>
            <a:r>
              <a:rPr lang="en-US" dirty="0" smtClean="0"/>
              <a:t>Improve brain function</a:t>
            </a:r>
          </a:p>
          <a:p>
            <a:r>
              <a:rPr lang="en-US" dirty="0" smtClean="0"/>
              <a:t>Help people function when tired</a:t>
            </a:r>
          </a:p>
          <a:p>
            <a:r>
              <a:rPr lang="en-US" dirty="0" smtClean="0"/>
              <a:t>Possible cause of heart problems</a:t>
            </a:r>
          </a:p>
          <a:p>
            <a:r>
              <a:rPr lang="en-US" dirty="0" smtClean="0"/>
              <a:t>Lots of sugar = increase in blood </a:t>
            </a:r>
            <a:r>
              <a:rPr lang="en-US" dirty="0" smtClean="0"/>
              <a:t>sugar</a:t>
            </a:r>
          </a:p>
          <a:p>
            <a:r>
              <a:rPr lang="en-US" dirty="0" smtClean="0"/>
              <a:t>drinks </a:t>
            </a:r>
            <a:r>
              <a:rPr lang="en-US" dirty="0"/>
              <a:t>are sodium compounds, </a:t>
            </a:r>
            <a:r>
              <a:rPr lang="en-US" dirty="0" err="1"/>
              <a:t>guarana</a:t>
            </a:r>
            <a:r>
              <a:rPr lang="en-US" dirty="0"/>
              <a:t>, sugars, taurine, </a:t>
            </a:r>
            <a:r>
              <a:rPr lang="en-US" dirty="0" err="1"/>
              <a:t>glucuronolactone</a:t>
            </a:r>
            <a:r>
              <a:rPr lang="en-US" dirty="0"/>
              <a:t>, </a:t>
            </a:r>
            <a:r>
              <a:rPr lang="en-US" dirty="0" smtClean="0"/>
              <a:t>B-vitamins</a:t>
            </a:r>
            <a:r>
              <a:rPr lang="en-US" dirty="0"/>
              <a:t>, ginseng, gingko </a:t>
            </a:r>
            <a:r>
              <a:rPr lang="en-US" dirty="0" err="1"/>
              <a:t>biloba</a:t>
            </a:r>
            <a:r>
              <a:rPr lang="en-US" dirty="0"/>
              <a:t>, antioxidants, and trace minerals.</a:t>
            </a:r>
            <a:endParaRPr lang="en-US" dirty="0" smtClean="0"/>
          </a:p>
          <a:p>
            <a:endParaRPr lang="en-US" dirty="0" smtClean="0"/>
          </a:p>
          <a:p>
            <a:endParaRPr lang="en-US" dirty="0" smtClean="0"/>
          </a:p>
        </p:txBody>
      </p:sp>
    </p:spTree>
    <p:extLst>
      <p:ext uri="{BB962C8B-B14F-4D97-AF65-F5344CB8AC3E}">
        <p14:creationId xmlns:p14="http://schemas.microsoft.com/office/powerpoint/2010/main" val="157262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914400"/>
            <a:ext cx="5105400" cy="413363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667000"/>
            <a:ext cx="8229600" cy="1143000"/>
          </a:xfrm>
        </p:spPr>
        <p:txBody>
          <a:bodyPr>
            <a:normAutofit/>
          </a:bodyPr>
          <a:lstStyle/>
          <a:p>
            <a:r>
              <a:rPr lang="en-US" sz="6600" dirty="0" smtClean="0"/>
              <a:t>Discussion</a:t>
            </a:r>
            <a:endParaRPr lang="en-US" sz="6600" dirty="0"/>
          </a:p>
        </p:txBody>
      </p:sp>
    </p:spTree>
    <p:extLst>
      <p:ext uri="{BB962C8B-B14F-4D97-AF65-F5344CB8AC3E}">
        <p14:creationId xmlns:p14="http://schemas.microsoft.com/office/powerpoint/2010/main" val="1800170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Wood Type</Template>
  <TotalTime>3013</TotalTime>
  <Words>439</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Georgia</vt:lpstr>
      <vt:lpstr>Trebuchet MS</vt:lpstr>
      <vt:lpstr>Wingdings</vt:lpstr>
      <vt:lpstr>Wood Type</vt:lpstr>
      <vt:lpstr>Coffee vs. Energy Drinks</vt:lpstr>
      <vt:lpstr>Research Question</vt:lpstr>
      <vt:lpstr>Literature Sources</vt:lpstr>
      <vt:lpstr>Methodology</vt:lpstr>
      <vt:lpstr>Interview with an expert</vt:lpstr>
      <vt:lpstr>Survey</vt:lpstr>
      <vt:lpstr>Online Articles </vt:lpstr>
      <vt:lpstr>Findings</vt:lpstr>
      <vt:lpstr>Discussion</vt:lpstr>
      <vt:lpstr>PowerPoint Presentation</vt:lpstr>
      <vt:lpstr>PowerPoint Presentation</vt:lpstr>
      <vt:lpstr>PowerPoint Presentation</vt:lpstr>
      <vt:lpstr>PowerPoint Presentation</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vs. Energy Drinks</dc:title>
  <dc:creator>DELL</dc:creator>
  <cp:lastModifiedBy>DELL</cp:lastModifiedBy>
  <cp:revision>30</cp:revision>
  <dcterms:created xsi:type="dcterms:W3CDTF">2006-08-16T00:00:00Z</dcterms:created>
  <dcterms:modified xsi:type="dcterms:W3CDTF">2018-05-07T12:00:31Z</dcterms:modified>
</cp:coreProperties>
</file>