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2" d="100"/>
          <a:sy n="62" d="100"/>
        </p:scale>
        <p:origin x="6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B72ED79-E5E4-4834-923C-A0D96B764CFD}" type="datetimeFigureOut">
              <a:rPr lang="en-US" smtClean="0"/>
              <a:t>12/16/2015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84196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240003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412242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867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218070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B72ED79-E5E4-4834-923C-A0D96B764CFD}"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310214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B72ED79-E5E4-4834-923C-A0D96B764CFD}"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42399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72ED79-E5E4-4834-923C-A0D96B764CF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3456869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72ED79-E5E4-4834-923C-A0D96B764CF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24008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72ED79-E5E4-4834-923C-A0D96B764CF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41752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2ED79-E5E4-4834-923C-A0D96B764CF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26169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14027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72ED79-E5E4-4834-923C-A0D96B764CFD}"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399537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72ED79-E5E4-4834-923C-A0D96B764CFD}"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18533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2ED79-E5E4-4834-923C-A0D96B764CFD}" type="datetimeFigureOut">
              <a:rPr lang="en-US" smtClean="0"/>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31516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236486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2ED79-E5E4-4834-923C-A0D96B764CF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9E5F5-0C5F-4D64-B4B0-029C56025846}" type="slidenum">
              <a:rPr lang="en-US" smtClean="0"/>
              <a:t>‹#›</a:t>
            </a:fld>
            <a:endParaRPr lang="en-US"/>
          </a:p>
        </p:txBody>
      </p:sp>
    </p:spTree>
    <p:extLst>
      <p:ext uri="{BB962C8B-B14F-4D97-AF65-F5344CB8AC3E}">
        <p14:creationId xmlns:p14="http://schemas.microsoft.com/office/powerpoint/2010/main" val="372135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B72ED79-E5E4-4834-923C-A0D96B764CFD}" type="datetimeFigureOut">
              <a:rPr lang="en-US" smtClean="0"/>
              <a:t>12/16/2015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D9E5F5-0C5F-4D64-B4B0-029C56025846}" type="slidenum">
              <a:rPr lang="en-US" smtClean="0"/>
              <a:t>‹#›</a:t>
            </a:fld>
            <a:endParaRPr lang="en-US"/>
          </a:p>
        </p:txBody>
      </p:sp>
    </p:spTree>
    <p:extLst>
      <p:ext uri="{BB962C8B-B14F-4D97-AF65-F5344CB8AC3E}">
        <p14:creationId xmlns:p14="http://schemas.microsoft.com/office/powerpoint/2010/main" val="23816963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872" y="1053884"/>
            <a:ext cx="8791575" cy="875251"/>
          </a:xfrm>
        </p:spPr>
        <p:txBody>
          <a:bodyPr/>
          <a:lstStyle/>
          <a:p>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How to pick the right </a:t>
            </a:r>
            <a:r>
              <a:rPr lang="en-US"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C</a:t>
            </a:r>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omputer</a:t>
            </a:r>
            <a:endParaRPr lang="en-US"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endParaRPr>
          </a:p>
        </p:txBody>
      </p:sp>
      <p:sp>
        <p:nvSpPr>
          <p:cNvPr id="3" name="Subtitle 2"/>
          <p:cNvSpPr>
            <a:spLocks noGrp="1"/>
          </p:cNvSpPr>
          <p:nvPr>
            <p:ph type="subTitle" idx="1"/>
          </p:nvPr>
        </p:nvSpPr>
        <p:spPr>
          <a:xfrm>
            <a:off x="2150792" y="3602036"/>
            <a:ext cx="2680078" cy="2265349"/>
          </a:xfrm>
        </p:spPr>
        <p:txBody>
          <a:bodyPr>
            <a:normAutofit/>
          </a:bodyPr>
          <a:lstStyle/>
          <a:p>
            <a:r>
              <a:rPr lang="en-US" sz="2800"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Black" panose="020B0A04020102020204" pitchFamily="34" charset="0"/>
              </a:rPr>
              <a:t>Zachary Joshua </a:t>
            </a:r>
            <a:r>
              <a:rPr lang="en-US" sz="2800" b="1" cap="none" dirty="0" err="1"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Black" panose="020B0A04020102020204" pitchFamily="34" charset="0"/>
              </a:rPr>
              <a:t>Bocboc</a:t>
            </a:r>
            <a:r>
              <a:rPr lang="en-US" sz="2800"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Black" panose="020B0A04020102020204" pitchFamily="34" charset="0"/>
              </a:rPr>
              <a:t> Tomokane</a:t>
            </a:r>
            <a:endParaRPr lang="en-US" sz="2800"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Black" panose="020B0A040201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32" t="14057" r="20034"/>
          <a:stretch/>
        </p:blipFill>
        <p:spPr>
          <a:xfrm>
            <a:off x="4660389" y="2861662"/>
            <a:ext cx="1921789" cy="37460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631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52548" y="-167024"/>
            <a:ext cx="9905998" cy="1478570"/>
          </a:xfrm>
        </p:spPr>
        <p:txBody>
          <a:bodyPr/>
          <a:lstStyle/>
          <a:p>
            <a:pPr algn="ctr"/>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rPr>
              <a:t>What are the </a:t>
            </a:r>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rPr>
              <a:t>Differences</a:t>
            </a:r>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rPr>
              <a:t>?</a:t>
            </a:r>
            <a:endParaRPr lang="en-US"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0216" y="729769"/>
            <a:ext cx="4006905" cy="2122593"/>
          </a:xfrm>
        </p:spPr>
        <p:txBody>
          <a:bodyPr>
            <a:noAutofit/>
          </a:bodyPr>
          <a:lstStyle/>
          <a:p>
            <a:pPr marL="0" indent="0">
              <a:buNone/>
            </a:pPr>
            <a:r>
              <a:rPr lang="en-US" sz="20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Some computers or devices, in-general, are not created equal. </a:t>
            </a:r>
            <a:r>
              <a:rPr lang="en-US" sz="20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Each computer has different types of components, some computers are built differently, and some computers cost differently.</a:t>
            </a:r>
            <a:endParaRPr lang="en-US" sz="2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4" name="Rectangle 3"/>
          <p:cNvSpPr/>
          <p:nvPr/>
        </p:nvSpPr>
        <p:spPr>
          <a:xfrm>
            <a:off x="7454162" y="729769"/>
            <a:ext cx="4728011" cy="4832092"/>
          </a:xfrm>
          <a:prstGeom prst="rect">
            <a:avLst/>
          </a:prstGeom>
        </p:spPr>
        <p:txBody>
          <a:bodyPr wrap="square">
            <a:spAutoFit/>
          </a:bodyPr>
          <a:lstStyle/>
          <a:p>
            <a:pPr algn="r"/>
            <a:r>
              <a:rPr lang="en-US" sz="28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However, </a:t>
            </a:r>
            <a:r>
              <a:rPr lang="en-US"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everyone is different, and as such, there are different kind of computers for every individual. From the different models of desktops &amp; laptops to the amount of money you might </a:t>
            </a:r>
            <a:r>
              <a:rPr lang="en-US" sz="28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consider or be spending on your ideal computers. </a:t>
            </a:r>
            <a:endParaRPr lang="en-US"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7" name="TextBox 6"/>
          <p:cNvSpPr txBox="1"/>
          <p:nvPr/>
        </p:nvSpPr>
        <p:spPr>
          <a:xfrm>
            <a:off x="10884257" y="6301318"/>
            <a:ext cx="1371627" cy="461665"/>
          </a:xfrm>
          <a:prstGeom prst="rect">
            <a:avLst/>
          </a:prstGeom>
          <a:noFill/>
        </p:spPr>
        <p:txBody>
          <a:bodyPr wrap="square" rtlCol="0">
            <a:spAutoFit/>
          </a:bodyPr>
          <a:lstStyle/>
          <a:p>
            <a:r>
              <a:rPr lang="en-US" sz="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I am not going to talk about mobile devices like tablets and such because those don’t count in my world!</a:t>
            </a:r>
            <a:endParaRPr lang="en-US" sz="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283" y="5191932"/>
            <a:ext cx="2103504" cy="151919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84" y="5386024"/>
            <a:ext cx="4014061" cy="1262234"/>
          </a:xfrm>
          <a:prstGeom prst="rect">
            <a:avLst/>
          </a:prstGeom>
        </p:spPr>
      </p:pic>
      <p:sp>
        <p:nvSpPr>
          <p:cNvPr id="6" name="Rectangle 5"/>
          <p:cNvSpPr/>
          <p:nvPr/>
        </p:nvSpPr>
        <p:spPr>
          <a:xfrm>
            <a:off x="106966" y="3631698"/>
            <a:ext cx="3460182" cy="1754326"/>
          </a:xfrm>
          <a:prstGeom prst="rect">
            <a:avLst/>
          </a:prstGeom>
        </p:spPr>
        <p:txBody>
          <a:bodyPr wrap="square">
            <a:spAutoFit/>
          </a:bodyPr>
          <a:lstStyle/>
          <a:p>
            <a:r>
              <a:rPr 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For my ideal computer, the computer would cost around $1,000 for something that would suit my needs as an artist, a student, and a gamer.</a:t>
            </a:r>
          </a:p>
          <a:p>
            <a:endParaRPr lang="en-US"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27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b="1" cap="none" dirty="0" smtClean="0">
                <a:ln w="22225">
                  <a:solidFill>
                    <a:schemeClr val="accent2"/>
                  </a:solidFill>
                  <a:prstDash val="solid"/>
                </a:ln>
                <a:solidFill>
                  <a:schemeClr val="accent2">
                    <a:lumMod val="40000"/>
                    <a:lumOff val="60000"/>
                  </a:schemeClr>
                </a:solidFill>
                <a:effectLst>
                  <a:glow rad="139700">
                    <a:schemeClr val="accent3">
                      <a:satMod val="175000"/>
                      <a:alpha val="40000"/>
                    </a:schemeClr>
                  </a:glow>
                </a:effectLst>
                <a:latin typeface="Arial Black" panose="020B0A04020102020204" pitchFamily="34" charset="0"/>
              </a:rPr>
              <a:t>Before anything, consider yourself first.</a:t>
            </a:r>
            <a:endParaRPr lang="en-US" b="1" cap="none" dirty="0">
              <a:ln w="22225">
                <a:solidFill>
                  <a:schemeClr val="accent2"/>
                </a:solidFill>
                <a:prstDash val="solid"/>
              </a:ln>
              <a:solidFill>
                <a:schemeClr val="accent2">
                  <a:lumMod val="40000"/>
                  <a:lumOff val="60000"/>
                </a:schemeClr>
              </a:solidFill>
              <a:effectLst>
                <a:glow rad="139700">
                  <a:schemeClr val="accent3">
                    <a:satMod val="175000"/>
                    <a:alpha val="40000"/>
                  </a:schemeClr>
                </a:glow>
              </a:effectLst>
              <a:latin typeface="Arial Black" panose="020B0A04020102020204" pitchFamily="34" charset="0"/>
            </a:endParaRPr>
          </a:p>
        </p:txBody>
      </p:sp>
      <p:sp>
        <p:nvSpPr>
          <p:cNvPr id="3" name="Content Placeholder 2"/>
          <p:cNvSpPr>
            <a:spLocks noGrp="1"/>
          </p:cNvSpPr>
          <p:nvPr>
            <p:ph idx="1"/>
          </p:nvPr>
        </p:nvSpPr>
        <p:spPr>
          <a:xfrm>
            <a:off x="1141412" y="2249487"/>
            <a:ext cx="3477083" cy="726188"/>
          </a:xfrm>
        </p:spPr>
        <p:txBody>
          <a:bodyPr>
            <a:noAutofit/>
          </a:bodyPr>
          <a:lstStyle/>
          <a:p>
            <a:pPr marL="0" indent="0" algn="ctr">
              <a:buNone/>
            </a:pPr>
            <a:r>
              <a:rPr lang="en-US" sz="2800" b="1" dirty="0" smtClean="0">
                <a:ln w="6600">
                  <a:solidFill>
                    <a:schemeClr val="accent2"/>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What are my needs?</a:t>
            </a:r>
          </a:p>
        </p:txBody>
      </p:sp>
      <p:sp>
        <p:nvSpPr>
          <p:cNvPr id="4" name="TextBox 3"/>
          <p:cNvSpPr txBox="1"/>
          <p:nvPr/>
        </p:nvSpPr>
        <p:spPr>
          <a:xfrm>
            <a:off x="1141412" y="3927968"/>
            <a:ext cx="4835471" cy="954107"/>
          </a:xfrm>
          <a:prstGeom prst="rect">
            <a:avLst/>
          </a:prstGeom>
          <a:noFill/>
        </p:spPr>
        <p:txBody>
          <a:bodyPr wrap="square" rtlCol="0">
            <a:spAutoFit/>
          </a:bodyPr>
          <a:lstStyle/>
          <a:p>
            <a:pPr algn="ctr"/>
            <a:r>
              <a:rPr lang="en-US" sz="28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What am I expecting to do with my computer?</a:t>
            </a:r>
            <a:endParaRPr lang="en-US" sz="28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5" name="TextBox 4"/>
          <p:cNvSpPr txBox="1"/>
          <p:nvPr/>
        </p:nvSpPr>
        <p:spPr>
          <a:xfrm>
            <a:off x="6714344" y="2504722"/>
            <a:ext cx="4045058" cy="1815882"/>
          </a:xfrm>
          <a:prstGeom prst="rect">
            <a:avLst/>
          </a:prstGeom>
          <a:noFill/>
        </p:spPr>
        <p:txBody>
          <a:bodyPr wrap="square" rtlCol="0">
            <a:spAutoFit/>
          </a:bodyPr>
          <a:lstStyle/>
          <a:p>
            <a:pPr algn="ctr"/>
            <a:r>
              <a:rPr lang="en-US" sz="28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Am I on the go at all times or do I work at the comfort of my own home?</a:t>
            </a:r>
            <a:endParaRPr lang="en-US" sz="28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6" name="TextBox 5"/>
          <p:cNvSpPr txBox="1"/>
          <p:nvPr/>
        </p:nvSpPr>
        <p:spPr>
          <a:xfrm>
            <a:off x="5842861" y="5159234"/>
            <a:ext cx="4386020" cy="1384995"/>
          </a:xfrm>
          <a:prstGeom prst="rect">
            <a:avLst/>
          </a:prstGeom>
          <a:noFill/>
        </p:spPr>
        <p:txBody>
          <a:bodyPr wrap="square" rtlCol="0">
            <a:spAutoFit/>
          </a:bodyPr>
          <a:lstStyle/>
          <a:p>
            <a:pPr algn="ctr"/>
            <a:r>
              <a:rPr lang="en-US" sz="28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Do I even have the budget to afford my ideal computer?</a:t>
            </a:r>
            <a:endParaRPr lang="en-US" sz="28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59" y="46495"/>
            <a:ext cx="4224578" cy="1072208"/>
          </a:xfrm>
        </p:spPr>
        <p:style>
          <a:lnRef idx="1">
            <a:schemeClr val="accent5"/>
          </a:lnRef>
          <a:fillRef idx="3">
            <a:schemeClr val="accent5"/>
          </a:fillRef>
          <a:effectRef idx="2">
            <a:schemeClr val="accent5"/>
          </a:effectRef>
          <a:fontRef idx="minor">
            <a:schemeClr val="lt1"/>
          </a:fontRef>
        </p:style>
        <p:txBody>
          <a:bodyPr/>
          <a:lstStyle/>
          <a:p>
            <a:pPr algn="ctr"/>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Desktop? or Laptop?</a:t>
            </a:r>
            <a:endParaRPr lang="en-US"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366" y="321225"/>
            <a:ext cx="2126846" cy="156110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3685" y="332499"/>
            <a:ext cx="2523325" cy="1549831"/>
          </a:xfrm>
          <a:prstGeom prst="rect">
            <a:avLst/>
          </a:prstGeom>
        </p:spPr>
      </p:pic>
      <p:sp>
        <p:nvSpPr>
          <p:cNvPr id="6" name="TextBox 5"/>
          <p:cNvSpPr txBox="1"/>
          <p:nvPr/>
        </p:nvSpPr>
        <p:spPr>
          <a:xfrm>
            <a:off x="402955" y="2179623"/>
            <a:ext cx="4045058" cy="1938992"/>
          </a:xfrm>
          <a:prstGeom prst="rect">
            <a:avLst/>
          </a:prstGeom>
          <a:noFill/>
        </p:spPr>
        <p:txBody>
          <a:bodyPr wrap="square" rtlCol="0">
            <a:spAutoFit/>
          </a:bodyPr>
          <a:lstStyle/>
          <a:p>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Desktops are the behemoths of technology. In my </a:t>
            </a:r>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mind, </a:t>
            </a:r>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these computers are the overall best.</a:t>
            </a:r>
            <a:endParaRPr lang="en-US" sz="24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7" name="TextBox 6"/>
          <p:cNvSpPr txBox="1"/>
          <p:nvPr/>
        </p:nvSpPr>
        <p:spPr>
          <a:xfrm>
            <a:off x="1611824" y="4355024"/>
            <a:ext cx="4138047" cy="1569660"/>
          </a:xfrm>
          <a:prstGeom prst="rect">
            <a:avLst/>
          </a:prstGeom>
          <a:noFill/>
        </p:spPr>
        <p:txBody>
          <a:bodyPr wrap="square" rtlCol="0">
            <a:spAutoFit/>
          </a:bodyPr>
          <a:lstStyle/>
          <a:p>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Desktops generally last longer while being great for anyone who enjoys working at home. </a:t>
            </a:r>
            <a:endParaRPr lang="en-US" sz="24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8" name="TextBox 7"/>
          <p:cNvSpPr txBox="1"/>
          <p:nvPr/>
        </p:nvSpPr>
        <p:spPr>
          <a:xfrm>
            <a:off x="7330698" y="2179623"/>
            <a:ext cx="3936570" cy="1200329"/>
          </a:xfrm>
          <a:prstGeom prst="rect">
            <a:avLst/>
          </a:prstGeom>
          <a:noFill/>
        </p:spPr>
        <p:txBody>
          <a:bodyPr wrap="square" rtlCol="0">
            <a:spAutoFit/>
          </a:bodyPr>
          <a:lstStyle/>
          <a:p>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Laptops are the brave foot soldiers of technology. </a:t>
            </a:r>
            <a:endParaRPr lang="en-US" sz="24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9" name="TextBox 8"/>
          <p:cNvSpPr txBox="1"/>
          <p:nvPr/>
        </p:nvSpPr>
        <p:spPr>
          <a:xfrm>
            <a:off x="6323308" y="4448014"/>
            <a:ext cx="4573702" cy="1569660"/>
          </a:xfrm>
          <a:prstGeom prst="rect">
            <a:avLst/>
          </a:prstGeom>
          <a:noFill/>
        </p:spPr>
        <p:txBody>
          <a:bodyPr wrap="square" rtlCol="0">
            <a:spAutoFit/>
          </a:bodyPr>
          <a:lstStyle/>
          <a:p>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Laptops can be carried around even on your own arms while being practical for almost everyone.</a:t>
            </a:r>
            <a:endParaRPr lang="en-US" sz="24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309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990" y="62622"/>
            <a:ext cx="3431854" cy="844811"/>
          </a:xfrm>
        </p:spPr>
        <p:style>
          <a:lnRef idx="1">
            <a:schemeClr val="accent5"/>
          </a:lnRef>
          <a:fillRef idx="3">
            <a:schemeClr val="accent5"/>
          </a:fillRef>
          <a:effectRef idx="2">
            <a:schemeClr val="accent5"/>
          </a:effectRef>
          <a:fontRef idx="minor">
            <a:schemeClr val="lt1"/>
          </a:fontRef>
        </p:style>
        <p:txBody>
          <a:bodyPr/>
          <a:lstStyle/>
          <a:p>
            <a:pPr algn="ctr"/>
            <a:r>
              <a:rPr lang="en-US"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rPr>
              <a:t>System Specs</a:t>
            </a:r>
            <a:endParaRPr lang="en-US"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0902" y="1059935"/>
            <a:ext cx="3976020" cy="1023103"/>
          </a:xfrm>
        </p:spPr>
        <p:txBody>
          <a:bodyPr>
            <a:noAutofit/>
          </a:bodyPr>
          <a:lstStyle/>
          <a:p>
            <a:pPr marL="0" indent="0">
              <a:buNone/>
            </a:pPr>
            <a:r>
              <a:rPr lang="en-US" b="1" dirty="0" smtClean="0">
                <a:ln w="22225">
                  <a:solidFill>
                    <a:schemeClr val="accent2">
                      <a:lumMod val="75000"/>
                    </a:schemeClr>
                  </a:solidFill>
                  <a:prstDash val="solid"/>
                </a:ln>
                <a:solidFill>
                  <a:schemeClr val="accent2">
                    <a:lumMod val="60000"/>
                    <a:lumOff val="40000"/>
                  </a:schemeClr>
                </a:solidFill>
                <a:latin typeface="Arial" panose="020B0604020202020204" pitchFamily="34" charset="0"/>
                <a:cs typeface="Arial" panose="020B0604020202020204" pitchFamily="34" charset="0"/>
              </a:rPr>
              <a:t>System Specs are like the brains, muscle, and blood of computers.</a:t>
            </a:r>
          </a:p>
        </p:txBody>
      </p:sp>
      <p:sp>
        <p:nvSpPr>
          <p:cNvPr id="4" name="Rectangle 3"/>
          <p:cNvSpPr/>
          <p:nvPr/>
        </p:nvSpPr>
        <p:spPr>
          <a:xfrm>
            <a:off x="7063420" y="1062839"/>
            <a:ext cx="4571999" cy="1200329"/>
          </a:xfrm>
          <a:prstGeom prst="rect">
            <a:avLst/>
          </a:prstGeom>
        </p:spPr>
        <p:txBody>
          <a:bodyPr wrap="square">
            <a:spAutoFit/>
          </a:bodyPr>
          <a:lstStyle/>
          <a:p>
            <a:r>
              <a:rPr lang="en-US" sz="2400" b="1" dirty="0">
                <a:ln w="22225">
                  <a:solidFill>
                    <a:schemeClr val="accent2">
                      <a:lumMod val="75000"/>
                    </a:schemeClr>
                  </a:solidFill>
                  <a:prstDash val="solid"/>
                </a:ln>
                <a:solidFill>
                  <a:schemeClr val="accent2">
                    <a:lumMod val="60000"/>
                    <a:lumOff val="40000"/>
                  </a:schemeClr>
                </a:solidFill>
                <a:latin typeface="Arial" panose="020B0604020202020204" pitchFamily="34" charset="0"/>
                <a:cs typeface="Arial" panose="020B0604020202020204" pitchFamily="34" charset="0"/>
              </a:rPr>
              <a:t>Or in this case the </a:t>
            </a:r>
            <a:r>
              <a:rPr lang="en-US" sz="2400" b="1" dirty="0" smtClean="0">
                <a:ln w="22225">
                  <a:solidFill>
                    <a:schemeClr val="accent2">
                      <a:lumMod val="75000"/>
                    </a:schemeClr>
                  </a:solidFill>
                  <a:prstDash val="solid"/>
                </a:ln>
                <a:solidFill>
                  <a:schemeClr val="accent2">
                    <a:lumMod val="60000"/>
                    <a:lumOff val="40000"/>
                  </a:schemeClr>
                </a:solidFill>
                <a:latin typeface="Arial" panose="020B0604020202020204" pitchFamily="34" charset="0"/>
                <a:cs typeface="Arial" panose="020B0604020202020204" pitchFamily="34" charset="0"/>
              </a:rPr>
              <a:t>Processor (CPU), </a:t>
            </a:r>
            <a:r>
              <a:rPr lang="en-US" sz="2400" b="1" dirty="0">
                <a:ln w="22225">
                  <a:solidFill>
                    <a:schemeClr val="accent2">
                      <a:lumMod val="75000"/>
                    </a:schemeClr>
                  </a:solidFill>
                  <a:prstDash val="solid"/>
                </a:ln>
                <a:solidFill>
                  <a:schemeClr val="accent2">
                    <a:lumMod val="60000"/>
                    <a:lumOff val="40000"/>
                  </a:schemeClr>
                </a:solidFill>
                <a:latin typeface="Arial" panose="020B0604020202020204" pitchFamily="34" charset="0"/>
                <a:cs typeface="Arial" panose="020B0604020202020204" pitchFamily="34" charset="0"/>
              </a:rPr>
              <a:t>the hard drive, and the </a:t>
            </a:r>
            <a:r>
              <a:rPr lang="en-US" sz="2400" b="1" dirty="0" smtClean="0">
                <a:ln w="22225">
                  <a:solidFill>
                    <a:schemeClr val="accent2">
                      <a:lumMod val="75000"/>
                    </a:schemeClr>
                  </a:solidFill>
                  <a:prstDash val="solid"/>
                </a:ln>
                <a:solidFill>
                  <a:schemeClr val="accent2">
                    <a:lumMod val="60000"/>
                    <a:lumOff val="40000"/>
                  </a:schemeClr>
                </a:solidFill>
                <a:latin typeface="Arial" panose="020B0604020202020204" pitchFamily="34" charset="0"/>
                <a:cs typeface="Arial" panose="020B0604020202020204" pitchFamily="34" charset="0"/>
              </a:rPr>
              <a:t>memory (RAM).</a:t>
            </a:r>
            <a:endParaRPr lang="en-US" sz="2400" b="1" dirty="0">
              <a:ln w="22225">
                <a:solidFill>
                  <a:schemeClr val="accent2">
                    <a:lumMod val="75000"/>
                  </a:schemeClr>
                </a:solidFill>
                <a:prstDash val="solid"/>
              </a:ln>
              <a:solidFill>
                <a:schemeClr val="accent2">
                  <a:lumMod val="60000"/>
                  <a:lumOff val="40000"/>
                </a:schemeClr>
              </a:solidFill>
              <a:latin typeface="Arial" panose="020B0604020202020204" pitchFamily="34" charset="0"/>
              <a:cs typeface="Arial" panose="020B0604020202020204" pitchFamily="34" charset="0"/>
            </a:endParaRPr>
          </a:p>
        </p:txBody>
      </p:sp>
      <p:sp>
        <p:nvSpPr>
          <p:cNvPr id="5" name="TextBox 4"/>
          <p:cNvSpPr txBox="1"/>
          <p:nvPr/>
        </p:nvSpPr>
        <p:spPr>
          <a:xfrm>
            <a:off x="555676" y="2418574"/>
            <a:ext cx="3288631" cy="2246769"/>
          </a:xfrm>
          <a:prstGeom prst="rect">
            <a:avLst/>
          </a:prstGeom>
          <a:noFill/>
        </p:spPr>
        <p:txBody>
          <a:bodyPr wrap="square" rtlCol="0">
            <a:spAutoFit/>
          </a:bodyPr>
          <a:lstStyle/>
          <a:p>
            <a:r>
              <a:rPr lang="en-US" sz="20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The processor is the brain of the computer. The processor gives instructions to the computer to tell it what to do whatever the user wants it to do.</a:t>
            </a:r>
            <a:endParaRPr lang="en-US" sz="20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6" name="TextBox 5"/>
          <p:cNvSpPr txBox="1"/>
          <p:nvPr/>
        </p:nvSpPr>
        <p:spPr>
          <a:xfrm>
            <a:off x="4058990" y="2418574"/>
            <a:ext cx="3497179" cy="3416320"/>
          </a:xfrm>
          <a:prstGeom prst="rect">
            <a:avLst/>
          </a:prstGeom>
          <a:noFill/>
        </p:spPr>
        <p:txBody>
          <a:bodyPr wrap="square" rtlCol="0">
            <a:spAutoFit/>
          </a:bodyPr>
          <a:lstStyle/>
          <a:p>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rPr>
              <a:t>The hard drive is the storage unit of the computer. The hard drive stores and receives data, software and files. The minimum hard drive size is 500GB while the maximum size is around 2 TB.</a:t>
            </a:r>
            <a:endParaRPr lang="en-US" sz="24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515" y="4665343"/>
            <a:ext cx="2070684" cy="1218534"/>
          </a:xfrm>
          <a:prstGeom prst="rect">
            <a:avLst/>
          </a:prstGeom>
        </p:spPr>
      </p:pic>
      <p:sp>
        <p:nvSpPr>
          <p:cNvPr id="9" name="TextBox 8"/>
          <p:cNvSpPr txBox="1"/>
          <p:nvPr/>
        </p:nvSpPr>
        <p:spPr>
          <a:xfrm>
            <a:off x="7625166" y="2263168"/>
            <a:ext cx="3843580" cy="4154984"/>
          </a:xfrm>
          <a:prstGeom prst="rect">
            <a:avLst/>
          </a:prstGeom>
          <a:noFill/>
        </p:spPr>
        <p:txBody>
          <a:bodyPr wrap="square" rtlCol="0">
            <a:spAutoFit/>
          </a:bodyPr>
          <a:lstStyle/>
          <a:p>
            <a:r>
              <a:rPr lang="en-US" sz="24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rPr>
              <a:t>The memory or RAM is the capabilities of the computer. The memory determines the effectiveness of the computer. The better the memory, the more effective the computer is while doing multiple tasks at once. The lowest memory is around 4 GB while the highest is around 16 to 32 GB.</a:t>
            </a:r>
            <a:endParaRPr lang="en-US" sz="24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628" y="5530055"/>
            <a:ext cx="1992277" cy="1280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779" y="5907030"/>
            <a:ext cx="1388713" cy="865501"/>
          </a:xfrm>
          <a:prstGeom prst="rect">
            <a:avLst/>
          </a:prstGeom>
        </p:spPr>
      </p:pic>
    </p:spTree>
    <p:extLst>
      <p:ext uri="{BB962C8B-B14F-4D97-AF65-F5344CB8AC3E}">
        <p14:creationId xmlns:p14="http://schemas.microsoft.com/office/powerpoint/2010/main" val="3288077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622" y="122573"/>
            <a:ext cx="3523577" cy="1008804"/>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4000"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Your Budget</a:t>
            </a:r>
            <a:endParaRPr lang="en-US" sz="4000"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endParaRPr>
          </a:p>
        </p:txBody>
      </p:sp>
      <p:sp>
        <p:nvSpPr>
          <p:cNvPr id="3" name="Content Placeholder 2"/>
          <p:cNvSpPr>
            <a:spLocks noGrp="1"/>
          </p:cNvSpPr>
          <p:nvPr>
            <p:ph idx="1"/>
          </p:nvPr>
        </p:nvSpPr>
        <p:spPr>
          <a:xfrm>
            <a:off x="986428" y="1350586"/>
            <a:ext cx="4468976" cy="509212"/>
          </a:xfrm>
        </p:spPr>
        <p:txBody>
          <a:bodyPr>
            <a:noAutofit/>
          </a:bodyPr>
          <a:lstStyle/>
          <a:p>
            <a:pPr marL="0" indent="0">
              <a:buNone/>
            </a:pPr>
            <a:r>
              <a:rPr lang="en-US" sz="28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Because you need money to buy the computer.</a:t>
            </a:r>
            <a:endParaRPr lang="en-US" sz="28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4" name="TextBox 3"/>
          <p:cNvSpPr txBox="1"/>
          <p:nvPr/>
        </p:nvSpPr>
        <p:spPr>
          <a:xfrm>
            <a:off x="4434207" y="1350586"/>
            <a:ext cx="4107051" cy="2677656"/>
          </a:xfrm>
          <a:prstGeom prst="rect">
            <a:avLst/>
          </a:prstGeom>
          <a:noFill/>
        </p:spPr>
        <p:txBody>
          <a:bodyPr wrap="square" rtlCol="0">
            <a:spAutoFit/>
          </a:bodyPr>
          <a:lstStyle/>
          <a:p>
            <a:r>
              <a:rPr lang="en-US" sz="28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Prices may vary depending on the model of the computer, the system specs, and the brand from the company.</a:t>
            </a:r>
            <a:endParaRPr lang="en-US" sz="28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5" name="TextBox 4"/>
          <p:cNvSpPr txBox="1"/>
          <p:nvPr/>
        </p:nvSpPr>
        <p:spPr>
          <a:xfrm>
            <a:off x="8449960" y="1393145"/>
            <a:ext cx="3316637" cy="4832092"/>
          </a:xfrm>
          <a:prstGeom prst="rect">
            <a:avLst/>
          </a:prstGeom>
          <a:noFill/>
        </p:spPr>
        <p:txBody>
          <a:bodyPr wrap="square" rtlCol="0">
            <a:spAutoFit/>
          </a:bodyPr>
          <a:lstStyle/>
          <a:p>
            <a:r>
              <a:rPr lang="en-US" sz="2800" b="1" dirty="0" smtClean="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rPr>
              <a:t>The cheapest from a brand company such as Dell, Asus, and Toshiba range around $500 while the most expensive range around $1000 or $2000 possibly more.</a:t>
            </a:r>
            <a:endParaRPr lang="en-US" sz="2800" b="1" dirty="0">
              <a:ln w="6600">
                <a:solidFill>
                  <a:schemeClr val="accent2">
                    <a:lumMod val="75000"/>
                  </a:schemeClr>
                </a:solidFill>
                <a:prstDash val="solid"/>
              </a:ln>
              <a:solidFill>
                <a:schemeClr val="accent2">
                  <a:lumMod val="50000"/>
                </a:schemeClr>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28" y="3099662"/>
            <a:ext cx="1257542" cy="12575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928" y="4804475"/>
            <a:ext cx="1485900" cy="1485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207" y="4028242"/>
            <a:ext cx="2682929" cy="2682929"/>
          </a:xfrm>
          <a:prstGeom prst="rect">
            <a:avLst/>
          </a:prstGeom>
        </p:spPr>
      </p:pic>
    </p:spTree>
    <p:extLst>
      <p:ext uri="{BB962C8B-B14F-4D97-AF65-F5344CB8AC3E}">
        <p14:creationId xmlns:p14="http://schemas.microsoft.com/office/powerpoint/2010/main" val="3174335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122" y="201477"/>
            <a:ext cx="4956577" cy="919217"/>
          </a:xfrm>
        </p:spPr>
        <p:txBody>
          <a:bodyPr>
            <a:normAutofit/>
          </a:bodyPr>
          <a:lstStyle/>
          <a:p>
            <a:pPr algn="ctr"/>
            <a:r>
              <a:rPr lang="en-US" sz="3200" b="1" cap="none"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rPr>
              <a:t>Just Remember…</a:t>
            </a:r>
            <a:endParaRPr lang="en-US" sz="3200" b="1" cap="none"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0" y="1459074"/>
            <a:ext cx="9905999" cy="3541714"/>
          </a:xfrm>
        </p:spPr>
        <p:txBody>
          <a:bodyPr>
            <a:noAutofit/>
          </a:bodyPr>
          <a:lstStyle/>
          <a:p>
            <a:pPr marL="0" indent="0">
              <a:buNone/>
            </a:pPr>
            <a:r>
              <a:rPr lang="en-US" sz="3200" b="1" dirty="0" smtClean="0">
                <a:ln w="22225">
                  <a:solidFill>
                    <a:schemeClr val="accent2">
                      <a:lumMod val="75000"/>
                    </a:schemeClr>
                  </a:solidFill>
                  <a:prstDash val="solid"/>
                </a:ln>
                <a:solidFill>
                  <a:schemeClr val="accent2">
                    <a:lumMod val="50000"/>
                  </a:schemeClr>
                </a:solidFill>
                <a:latin typeface="Arial" panose="020B0604020202020204" pitchFamily="34" charset="0"/>
                <a:cs typeface="Arial" panose="020B0604020202020204" pitchFamily="34" charset="0"/>
              </a:rPr>
              <a:t>Like people, every computer is different.</a:t>
            </a:r>
          </a:p>
          <a:p>
            <a:pPr marL="0" indent="0">
              <a:buNone/>
            </a:pPr>
            <a:endParaRPr lang="en-US" sz="3200" b="1" dirty="0" smtClean="0">
              <a:ln w="22225">
                <a:solidFill>
                  <a:schemeClr val="accent2">
                    <a:lumMod val="75000"/>
                  </a:schemeClr>
                </a:solidFill>
                <a:prstDash val="solid"/>
              </a:ln>
              <a:solidFill>
                <a:schemeClr val="accent2">
                  <a:lumMod val="50000"/>
                </a:schemeClr>
              </a:solidFill>
              <a:latin typeface="Arial" panose="020B0604020202020204" pitchFamily="34" charset="0"/>
              <a:cs typeface="Arial" panose="020B0604020202020204" pitchFamily="34" charset="0"/>
            </a:endParaRPr>
          </a:p>
          <a:p>
            <a:pPr marL="0" indent="0">
              <a:buNone/>
            </a:pPr>
            <a:r>
              <a:rPr lang="en-US" sz="3200" b="1" dirty="0" smtClean="0">
                <a:ln w="22225">
                  <a:solidFill>
                    <a:schemeClr val="accent2">
                      <a:lumMod val="75000"/>
                    </a:schemeClr>
                  </a:solidFill>
                  <a:prstDash val="solid"/>
                </a:ln>
                <a:solidFill>
                  <a:schemeClr val="accent2">
                    <a:lumMod val="50000"/>
                  </a:schemeClr>
                </a:solidFill>
                <a:latin typeface="Arial" panose="020B0604020202020204" pitchFamily="34" charset="0"/>
                <a:cs typeface="Arial" panose="020B0604020202020204" pitchFamily="34" charset="0"/>
              </a:rPr>
              <a:t>You just need to find the one that is right for you.</a:t>
            </a:r>
          </a:p>
          <a:p>
            <a:pPr marL="0" indent="0">
              <a:buNone/>
            </a:pPr>
            <a:endParaRPr lang="en-US" sz="3200" b="1" dirty="0" smtClean="0">
              <a:ln w="22225">
                <a:solidFill>
                  <a:schemeClr val="accent2">
                    <a:lumMod val="75000"/>
                  </a:schemeClr>
                </a:solidFill>
                <a:prstDash val="solid"/>
              </a:ln>
              <a:solidFill>
                <a:schemeClr val="accent2">
                  <a:lumMod val="50000"/>
                </a:schemeClr>
              </a:solidFill>
              <a:latin typeface="Arial" panose="020B0604020202020204" pitchFamily="34" charset="0"/>
              <a:cs typeface="Arial" panose="020B0604020202020204" pitchFamily="34" charset="0"/>
            </a:endParaRPr>
          </a:p>
          <a:p>
            <a:pPr marL="0" indent="0">
              <a:buNone/>
            </a:pPr>
            <a:r>
              <a:rPr lang="en-US" sz="3200" b="1" dirty="0" smtClean="0">
                <a:ln w="22225">
                  <a:solidFill>
                    <a:schemeClr val="accent2">
                      <a:lumMod val="75000"/>
                    </a:schemeClr>
                  </a:solidFill>
                  <a:prstDash val="solid"/>
                </a:ln>
                <a:solidFill>
                  <a:schemeClr val="accent2">
                    <a:lumMod val="50000"/>
                  </a:schemeClr>
                </a:solidFill>
                <a:latin typeface="Arial" panose="020B0604020202020204" pitchFamily="34" charset="0"/>
                <a:cs typeface="Arial" panose="020B0604020202020204" pitchFamily="34" charset="0"/>
              </a:rPr>
              <a:t>Consider what build you need most, what specs you want in your computer, and would you be able to afford it?</a:t>
            </a:r>
          </a:p>
        </p:txBody>
      </p:sp>
    </p:spTree>
    <p:extLst>
      <p:ext uri="{BB962C8B-B14F-4D97-AF65-F5344CB8AC3E}">
        <p14:creationId xmlns:p14="http://schemas.microsoft.com/office/powerpoint/2010/main" val="3797190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177</TotalTime>
  <Words>532</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Trebuchet MS</vt:lpstr>
      <vt:lpstr>Tw Cen MT</vt:lpstr>
      <vt:lpstr>Circuit</vt:lpstr>
      <vt:lpstr>How to pick the right Computer</vt:lpstr>
      <vt:lpstr>What are the Differences?</vt:lpstr>
      <vt:lpstr>Before anything, consider yourself first.</vt:lpstr>
      <vt:lpstr>Desktop? or Laptop?</vt:lpstr>
      <vt:lpstr>System Specs</vt:lpstr>
      <vt:lpstr>Your Budget</vt:lpstr>
      <vt:lpstr>Just Remember…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pick the right computer</dc:title>
  <dc:creator>Zachary Joshua B. Tomokane</dc:creator>
  <cp:lastModifiedBy>Zachary Joshua B. Tomokane</cp:lastModifiedBy>
  <cp:revision>23</cp:revision>
  <dcterms:created xsi:type="dcterms:W3CDTF">2015-12-15T02:51:38Z</dcterms:created>
  <dcterms:modified xsi:type="dcterms:W3CDTF">2015-12-16T03:05:08Z</dcterms:modified>
</cp:coreProperties>
</file>