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Cabin"/>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Cabin-bold.fntdata"/><Relationship Id="rId25" Type="http://schemas.openxmlformats.org/officeDocument/2006/relationships/font" Target="fonts/Cabin-regular.fntdata"/><Relationship Id="rId28" Type="http://schemas.openxmlformats.org/officeDocument/2006/relationships/font" Target="fonts/Cabin-boldItalic.fntdata"/><Relationship Id="rId27" Type="http://schemas.openxmlformats.org/officeDocument/2006/relationships/font" Target="fonts/Cabin-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1" name="Shape 1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5" name="Shape 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1411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solidFill>
                  <a:srgbClr val="B7B7B7"/>
                </a:solidFill>
              </a:rPr>
              <a:t>Domestic Violence Prevention Awareness</a:t>
            </a:r>
            <a:endParaRPr>
              <a:solidFill>
                <a:srgbClr val="B7B7B7"/>
              </a:solidFill>
            </a:endParaRPr>
          </a:p>
          <a:p>
            <a:pPr indent="0" lvl="0" marL="0">
              <a:spcBef>
                <a:spcPts val="0"/>
              </a:spcBef>
              <a:spcAft>
                <a:spcPts val="0"/>
              </a:spcAft>
              <a:buNone/>
            </a:pPr>
            <a:r>
              <a:rPr lang="en">
                <a:solidFill>
                  <a:srgbClr val="B7B7B7"/>
                </a:solidFill>
              </a:rPr>
              <a:t>(Presentation II)</a:t>
            </a:r>
            <a:endParaRPr>
              <a:solidFill>
                <a:srgbClr val="B7B7B7"/>
              </a:solidFill>
            </a:endParaRPr>
          </a:p>
        </p:txBody>
      </p:sp>
      <p:sp>
        <p:nvSpPr>
          <p:cNvPr id="55" name="Shape 55"/>
          <p:cNvSpPr txBox="1"/>
          <p:nvPr>
            <p:ph idx="1" type="subTitle"/>
          </p:nvPr>
        </p:nvSpPr>
        <p:spPr>
          <a:xfrm>
            <a:off x="311700" y="33869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999999"/>
                </a:solidFill>
              </a:rPr>
              <a:t>By: John David </a:t>
            </a:r>
            <a:r>
              <a:rPr lang="en">
                <a:solidFill>
                  <a:srgbClr val="999999"/>
                </a:solidFill>
              </a:rPr>
              <a:t>Reyes</a:t>
            </a:r>
            <a:endParaRPr>
              <a:solidFill>
                <a:srgbClr val="9999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Findings</a:t>
            </a:r>
            <a:endParaRPr>
              <a:solidFill>
                <a:srgbClr val="CCCCCC"/>
              </a:solidFill>
            </a:endParaRPr>
          </a:p>
        </p:txBody>
      </p:sp>
      <p:sp>
        <p:nvSpPr>
          <p:cNvPr id="111" name="Shape 1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nSpc>
                <a:spcPct val="115000"/>
              </a:lnSpc>
              <a:spcBef>
                <a:spcPts val="0"/>
              </a:spcBef>
              <a:spcAft>
                <a:spcPts val="0"/>
              </a:spcAft>
              <a:buClr>
                <a:srgbClr val="CCCCCC"/>
              </a:buClr>
              <a:buSzPts val="1400"/>
              <a:buChar char="●"/>
            </a:pPr>
            <a:r>
              <a:rPr lang="en" sz="1400">
                <a:solidFill>
                  <a:srgbClr val="CCCCCC"/>
                </a:solidFill>
              </a:rPr>
              <a:t>When asked direct questions about domestic violence towards their personal lives, 8% of the participants chose not to answer while the other 92% proceeded to answer the questions. Due to the anonymity of the survey, participants felt more comfortable to reveal personal experiences with the researcher through the survey.</a:t>
            </a:r>
            <a:endParaRPr sz="1400">
              <a:solidFill>
                <a:srgbClr val="CCCCCC"/>
              </a:solidFill>
            </a:endParaRPr>
          </a:p>
          <a:p>
            <a:pPr indent="-317500" lvl="0" marL="457200" rtl="0">
              <a:lnSpc>
                <a:spcPct val="115000"/>
              </a:lnSpc>
              <a:spcBef>
                <a:spcPts val="0"/>
              </a:spcBef>
              <a:spcAft>
                <a:spcPts val="0"/>
              </a:spcAft>
              <a:buClr>
                <a:srgbClr val="CCCCCC"/>
              </a:buClr>
              <a:buSzPts val="1400"/>
              <a:buChar char="●"/>
            </a:pPr>
            <a:r>
              <a:rPr lang="en" sz="1400">
                <a:solidFill>
                  <a:srgbClr val="CCCCCC"/>
                </a:solidFill>
              </a:rPr>
              <a:t>When asked for a written response as to why the participants feel like women experience rape, physical violence, or stalking more than men, most of the participants wrote mainly on “physical build” or “mental manipulation.”</a:t>
            </a:r>
            <a:endParaRPr sz="1400">
              <a:solidFill>
                <a:srgbClr val="CCCCCC"/>
              </a:solidFill>
            </a:endParaRPr>
          </a:p>
          <a:p>
            <a:pPr indent="-317500" lvl="0" marL="457200" rtl="0">
              <a:lnSpc>
                <a:spcPct val="115000"/>
              </a:lnSpc>
              <a:spcBef>
                <a:spcPts val="0"/>
              </a:spcBef>
              <a:spcAft>
                <a:spcPts val="0"/>
              </a:spcAft>
              <a:buClr>
                <a:srgbClr val="CCCCCC"/>
              </a:buClr>
              <a:buSzPts val="1400"/>
              <a:buChar char="●"/>
            </a:pPr>
            <a:r>
              <a:rPr lang="en" sz="1400">
                <a:solidFill>
                  <a:srgbClr val="CCCCCC"/>
                </a:solidFill>
              </a:rPr>
              <a:t>The participants’ knowledge of domestic violence prevention had a weighted average of correct responses towards domestic violence prevention methods was 62.91%. This number is more than expected from the beginning of the research report with an estimation of ~20%.</a:t>
            </a:r>
            <a:endParaRPr sz="1400">
              <a:solidFill>
                <a:srgbClr val="CCCCC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Shape 1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Findings Cont.</a:t>
            </a:r>
            <a:endParaRPr>
              <a:solidFill>
                <a:srgbClr val="CCCCCC"/>
              </a:solidFill>
            </a:endParaRPr>
          </a:p>
        </p:txBody>
      </p:sp>
      <p:sp>
        <p:nvSpPr>
          <p:cNvPr id="117" name="Shape 1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CCCCCC"/>
              </a:buClr>
              <a:buSzPts val="1800"/>
              <a:buChar char="●"/>
            </a:pPr>
            <a:r>
              <a:rPr lang="en">
                <a:solidFill>
                  <a:srgbClr val="CCCCCC"/>
                </a:solidFill>
              </a:rPr>
              <a:t>After thorough analyzation and evaluation of the results, it can be implied that the people of the CNMI are somewhat aware of ways to prevent domestic violence</a:t>
            </a:r>
            <a:endParaRPr>
              <a:solidFill>
                <a:srgbClr val="CCCCCC"/>
              </a:solidFill>
            </a:endParaRPr>
          </a:p>
          <a:p>
            <a:pPr indent="-342900" lvl="0" marL="457200" rtl="0">
              <a:lnSpc>
                <a:spcPct val="115000"/>
              </a:lnSpc>
              <a:spcBef>
                <a:spcPts val="0"/>
              </a:spcBef>
              <a:spcAft>
                <a:spcPts val="0"/>
              </a:spcAft>
              <a:buClr>
                <a:srgbClr val="CCCCCC"/>
              </a:buClr>
              <a:buSzPts val="1800"/>
              <a:buChar char="●"/>
            </a:pPr>
            <a:r>
              <a:rPr lang="en">
                <a:solidFill>
                  <a:srgbClr val="CCCCCC"/>
                </a:solidFill>
              </a:rPr>
              <a:t>An average of 62.91% of the participants had understood the concept of domestic violence and how to prevent it, however this number could be improved through various future research and policy implementation.</a:t>
            </a:r>
            <a:endParaRPr>
              <a:solidFill>
                <a:srgbClr val="CCCCC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1" name="Shape 121"/>
        <p:cNvGrpSpPr/>
        <p:nvPr/>
      </p:nvGrpSpPr>
      <p:grpSpPr>
        <a:xfrm>
          <a:off x="0" y="0"/>
          <a:ext cx="0" cy="0"/>
          <a:chOff x="0" y="0"/>
          <a:chExt cx="0" cy="0"/>
        </a:xfrm>
      </p:grpSpPr>
      <p:sp>
        <p:nvSpPr>
          <p:cNvPr id="122" name="Shape 1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Analysis</a:t>
            </a:r>
            <a:endParaRPr>
              <a:solidFill>
                <a:srgbClr val="CCCCCC"/>
              </a:solidFill>
            </a:endParaRPr>
          </a:p>
        </p:txBody>
      </p:sp>
      <p:sp>
        <p:nvSpPr>
          <p:cNvPr id="123" name="Shape 1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CCCCCC"/>
              </a:buClr>
              <a:buSzPts val="1800"/>
              <a:buChar char="●"/>
            </a:pPr>
            <a:r>
              <a:rPr lang="en">
                <a:solidFill>
                  <a:srgbClr val="CCCCCC"/>
                </a:solidFill>
              </a:rPr>
              <a:t> In the article, </a:t>
            </a:r>
            <a:r>
              <a:rPr i="1" lang="en">
                <a:solidFill>
                  <a:srgbClr val="CCCCCC"/>
                </a:solidFill>
              </a:rPr>
              <a:t>Preventing Intimate Partner Violence Across the Lifespan: A Technical Package of Programs, Policies, and Practices, </a:t>
            </a:r>
            <a:r>
              <a:rPr lang="en">
                <a:solidFill>
                  <a:srgbClr val="CCCCCC"/>
                </a:solidFill>
              </a:rPr>
              <a:t>written by Phyllis Niolon et al., it strongly emphasizes that the pathway towards domestic violence starts in most cases as a child.</a:t>
            </a:r>
            <a:endParaRPr>
              <a:solidFill>
                <a:srgbClr val="CCCCCC"/>
              </a:solidFill>
            </a:endParaRPr>
          </a:p>
          <a:p>
            <a:pPr indent="-342900" lvl="0" marL="457200" rtl="0">
              <a:lnSpc>
                <a:spcPct val="115000"/>
              </a:lnSpc>
              <a:spcBef>
                <a:spcPts val="0"/>
              </a:spcBef>
              <a:spcAft>
                <a:spcPts val="0"/>
              </a:spcAft>
              <a:buClr>
                <a:srgbClr val="CCCCCC"/>
              </a:buClr>
              <a:buSzPts val="1800"/>
              <a:buChar char="●"/>
            </a:pPr>
            <a:r>
              <a:rPr lang="en">
                <a:solidFill>
                  <a:srgbClr val="CCCCCC"/>
                </a:solidFill>
              </a:rPr>
              <a:t>As seen in the survey, 75% of the participants chose the correct answer which is that the pathways towards domestic violence does indeed start as a child.</a:t>
            </a:r>
            <a:endParaRPr>
              <a:solidFill>
                <a:srgbClr val="CCCCCC"/>
              </a:solidFill>
            </a:endParaRPr>
          </a:p>
        </p:txBody>
      </p:sp>
      <p:pic>
        <p:nvPicPr>
          <p:cNvPr id="124" name="Shape 124"/>
          <p:cNvPicPr preferRelativeResize="0"/>
          <p:nvPr/>
        </p:nvPicPr>
        <p:blipFill rotWithShape="1">
          <a:blip r:embed="rId4">
            <a:alphaModFix/>
          </a:blip>
          <a:srcRect b="0" l="0" r="0" t="85011"/>
          <a:stretch/>
        </p:blipFill>
        <p:spPr>
          <a:xfrm>
            <a:off x="3615975" y="3799226"/>
            <a:ext cx="4844351" cy="5726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Shape 1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Analysis Cont.</a:t>
            </a:r>
            <a:endParaRPr>
              <a:solidFill>
                <a:srgbClr val="CCCCCC"/>
              </a:solidFill>
            </a:endParaRPr>
          </a:p>
        </p:txBody>
      </p:sp>
      <p:sp>
        <p:nvSpPr>
          <p:cNvPr id="130" name="Shape 1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CCCCCC"/>
              </a:buClr>
              <a:buSzPts val="1800"/>
              <a:buChar char="●"/>
            </a:pPr>
            <a:r>
              <a:rPr lang="en">
                <a:solidFill>
                  <a:srgbClr val="CCCCCC"/>
                </a:solidFill>
              </a:rPr>
              <a:t> In the article </a:t>
            </a:r>
            <a:r>
              <a:rPr i="1" lang="en">
                <a:solidFill>
                  <a:srgbClr val="CCCCCC"/>
                </a:solidFill>
              </a:rPr>
              <a:t>Preventing Intimate Partner Violence Across the Lifespan: A Technical Package of Programs, Policies, and Practices, </a:t>
            </a:r>
            <a:r>
              <a:rPr lang="en">
                <a:solidFill>
                  <a:srgbClr val="CCCCCC"/>
                </a:solidFill>
              </a:rPr>
              <a:t>written by Phyllis Niolon et al., it specifically states that all of these factors affects domestic violence EXCEPT for media influences.</a:t>
            </a:r>
            <a:endParaRPr>
              <a:solidFill>
                <a:srgbClr val="CCCCCC"/>
              </a:solidFill>
            </a:endParaRPr>
          </a:p>
          <a:p>
            <a:pPr indent="-342900" lvl="0" marL="457200" rtl="0">
              <a:lnSpc>
                <a:spcPct val="115000"/>
              </a:lnSpc>
              <a:spcBef>
                <a:spcPts val="0"/>
              </a:spcBef>
              <a:spcAft>
                <a:spcPts val="0"/>
              </a:spcAft>
              <a:buClr>
                <a:srgbClr val="CCCCCC"/>
              </a:buClr>
              <a:buSzPts val="1800"/>
              <a:buChar char="●"/>
            </a:pPr>
            <a:r>
              <a:rPr lang="en">
                <a:solidFill>
                  <a:srgbClr val="CCCCCC"/>
                </a:solidFill>
              </a:rPr>
              <a:t>Only 20% of the participants answered this question correctly, most of those answered through workplace/occupation.</a:t>
            </a:r>
            <a:endParaRPr>
              <a:solidFill>
                <a:srgbClr val="CCCCCC"/>
              </a:solidFill>
            </a:endParaRPr>
          </a:p>
        </p:txBody>
      </p:sp>
      <p:pic>
        <p:nvPicPr>
          <p:cNvPr id="131" name="Shape 131"/>
          <p:cNvPicPr preferRelativeResize="0"/>
          <p:nvPr/>
        </p:nvPicPr>
        <p:blipFill rotWithShape="1">
          <a:blip r:embed="rId4">
            <a:alphaModFix/>
          </a:blip>
          <a:srcRect b="4697" l="0" r="0" t="62908"/>
          <a:stretch/>
        </p:blipFill>
        <p:spPr>
          <a:xfrm>
            <a:off x="2455075" y="3331100"/>
            <a:ext cx="5785876" cy="12377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5" name="Shape 135"/>
        <p:cNvGrpSpPr/>
        <p:nvPr/>
      </p:nvGrpSpPr>
      <p:grpSpPr>
        <a:xfrm>
          <a:off x="0" y="0"/>
          <a:ext cx="0" cy="0"/>
          <a:chOff x="0" y="0"/>
          <a:chExt cx="0" cy="0"/>
        </a:xfrm>
      </p:grpSpPr>
      <p:sp>
        <p:nvSpPr>
          <p:cNvPr id="136" name="Shape 1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Analysis Cont.</a:t>
            </a:r>
            <a:endParaRPr>
              <a:solidFill>
                <a:srgbClr val="CCCCCC"/>
              </a:solidFill>
            </a:endParaRPr>
          </a:p>
        </p:txBody>
      </p:sp>
      <p:sp>
        <p:nvSpPr>
          <p:cNvPr id="137" name="Shape 1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15000"/>
              </a:lnSpc>
              <a:spcBef>
                <a:spcPts val="0"/>
              </a:spcBef>
              <a:spcAft>
                <a:spcPts val="0"/>
              </a:spcAft>
              <a:buClr>
                <a:srgbClr val="CCCCCC"/>
              </a:buClr>
              <a:buSzPts val="1800"/>
              <a:buChar char="●"/>
            </a:pPr>
            <a:r>
              <a:rPr lang="en">
                <a:solidFill>
                  <a:srgbClr val="CCCCCC"/>
                </a:solidFill>
              </a:rPr>
              <a:t> In the article written by Constance Massey-Hight, </a:t>
            </a:r>
            <a:r>
              <a:rPr i="1" lang="en">
                <a:solidFill>
                  <a:srgbClr val="CCCCCC"/>
                </a:solidFill>
              </a:rPr>
              <a:t>Characteristics of Domestic Violence: The Controversy over Age or is It Something Else?, </a:t>
            </a:r>
            <a:r>
              <a:rPr lang="en">
                <a:solidFill>
                  <a:srgbClr val="CCCCCC"/>
                </a:solidFill>
              </a:rPr>
              <a:t>it states that those who ignore domestic violence going on in the community will make other feel like it is an okay thing to do.</a:t>
            </a:r>
            <a:endParaRPr>
              <a:solidFill>
                <a:srgbClr val="CCCCCC"/>
              </a:solidFill>
            </a:endParaRPr>
          </a:p>
          <a:p>
            <a:pPr indent="-342900" lvl="0" marL="457200" rtl="0">
              <a:lnSpc>
                <a:spcPct val="115000"/>
              </a:lnSpc>
              <a:spcBef>
                <a:spcPts val="0"/>
              </a:spcBef>
              <a:spcAft>
                <a:spcPts val="0"/>
              </a:spcAft>
              <a:buClr>
                <a:srgbClr val="CCCCCC"/>
              </a:buClr>
              <a:buSzPts val="1800"/>
              <a:buChar char="●"/>
            </a:pPr>
            <a:r>
              <a:rPr lang="en">
                <a:solidFill>
                  <a:srgbClr val="CCCCCC"/>
                </a:solidFill>
              </a:rPr>
              <a:t>The participants answered this question with an average of 70% answering the question correctly.</a:t>
            </a:r>
            <a:endParaRPr>
              <a:solidFill>
                <a:srgbClr val="CCCCCC"/>
              </a:solidFill>
            </a:endParaRPr>
          </a:p>
        </p:txBody>
      </p:sp>
      <p:pic>
        <p:nvPicPr>
          <p:cNvPr id="138" name="Shape 138"/>
          <p:cNvPicPr preferRelativeResize="0"/>
          <p:nvPr/>
        </p:nvPicPr>
        <p:blipFill rotWithShape="1">
          <a:blip r:embed="rId4">
            <a:alphaModFix/>
          </a:blip>
          <a:srcRect b="43468" l="0" r="0" t="33200"/>
          <a:stretch/>
        </p:blipFill>
        <p:spPr>
          <a:xfrm>
            <a:off x="2751400" y="3512475"/>
            <a:ext cx="5785876" cy="89147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2" name="Shape 142"/>
        <p:cNvGrpSpPr/>
        <p:nvPr/>
      </p:nvGrpSpPr>
      <p:grpSpPr>
        <a:xfrm>
          <a:off x="0" y="0"/>
          <a:ext cx="0" cy="0"/>
          <a:chOff x="0" y="0"/>
          <a:chExt cx="0" cy="0"/>
        </a:xfrm>
      </p:grpSpPr>
      <p:sp>
        <p:nvSpPr>
          <p:cNvPr id="143" name="Shape 1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Strength and Weakness of Approach</a:t>
            </a:r>
            <a:endParaRPr>
              <a:solidFill>
                <a:srgbClr val="CCCCCC"/>
              </a:solidFill>
            </a:endParaRPr>
          </a:p>
        </p:txBody>
      </p:sp>
      <p:sp>
        <p:nvSpPr>
          <p:cNvPr id="144" name="Shape 144"/>
          <p:cNvSpPr txBox="1"/>
          <p:nvPr>
            <p:ph idx="1" type="body"/>
          </p:nvPr>
        </p:nvSpPr>
        <p:spPr>
          <a:xfrm>
            <a:off x="311700" y="1152475"/>
            <a:ext cx="42420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Strengths</a:t>
            </a:r>
            <a:endParaRPr>
              <a:solidFill>
                <a:srgbClr val="CCCCCC"/>
              </a:solidFill>
            </a:endParaRPr>
          </a:p>
          <a:p>
            <a:pPr indent="-342900" lvl="0" marL="457200" rtl="0">
              <a:spcBef>
                <a:spcPts val="1600"/>
              </a:spcBef>
              <a:spcAft>
                <a:spcPts val="0"/>
              </a:spcAft>
              <a:buClr>
                <a:srgbClr val="CCCCCC"/>
              </a:buClr>
              <a:buSzPts val="1800"/>
              <a:buChar char="●"/>
            </a:pPr>
            <a:r>
              <a:rPr lang="en">
                <a:solidFill>
                  <a:srgbClr val="CCCCCC"/>
                </a:solidFill>
              </a:rPr>
              <a:t>A lot of data collected</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Very little cost to resources (Money, Time, etc.)</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Easy to get a lot of participants through sharing online</a:t>
            </a:r>
            <a:endParaRPr>
              <a:solidFill>
                <a:srgbClr val="CCCCCC"/>
              </a:solidFill>
            </a:endParaRPr>
          </a:p>
        </p:txBody>
      </p:sp>
      <p:sp>
        <p:nvSpPr>
          <p:cNvPr id="145" name="Shape 145"/>
          <p:cNvSpPr txBox="1"/>
          <p:nvPr/>
        </p:nvSpPr>
        <p:spPr>
          <a:xfrm>
            <a:off x="4553700" y="1152475"/>
            <a:ext cx="3694200" cy="3416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sz="1800">
                <a:solidFill>
                  <a:srgbClr val="CCCCCC"/>
                </a:solidFill>
              </a:rPr>
              <a:t>Weaknesses</a:t>
            </a:r>
            <a:endParaRPr sz="1800">
              <a:solidFill>
                <a:srgbClr val="CCCCCC"/>
              </a:solidFill>
            </a:endParaRPr>
          </a:p>
          <a:p>
            <a:pPr indent="-342900" lvl="0" marL="457200" rtl="0">
              <a:spcBef>
                <a:spcPts val="0"/>
              </a:spcBef>
              <a:spcAft>
                <a:spcPts val="0"/>
              </a:spcAft>
              <a:buClr>
                <a:srgbClr val="CCCCCC"/>
              </a:buClr>
              <a:buSzPts val="1800"/>
              <a:buChar char="●"/>
            </a:pPr>
            <a:r>
              <a:rPr lang="en" sz="1800">
                <a:solidFill>
                  <a:srgbClr val="CCCCCC"/>
                </a:solidFill>
              </a:rPr>
              <a:t>Participants anonymity (Hard to connect data with actual cases)</a:t>
            </a:r>
            <a:endParaRPr sz="1800">
              <a:solidFill>
                <a:srgbClr val="CCCCCC"/>
              </a:solidFill>
            </a:endParaRPr>
          </a:p>
          <a:p>
            <a:pPr indent="-342900" lvl="0" marL="457200">
              <a:spcBef>
                <a:spcPts val="0"/>
              </a:spcBef>
              <a:spcAft>
                <a:spcPts val="0"/>
              </a:spcAft>
              <a:buClr>
                <a:srgbClr val="CCCCCC"/>
              </a:buClr>
              <a:buSzPts val="1800"/>
              <a:buChar char="●"/>
            </a:pPr>
            <a:r>
              <a:rPr lang="en" sz="1800">
                <a:solidFill>
                  <a:srgbClr val="CCCCCC"/>
                </a:solidFill>
              </a:rPr>
              <a:t>Difficult to think of good questions for the survey</a:t>
            </a:r>
            <a:endParaRPr sz="1800">
              <a:solidFill>
                <a:srgbClr val="CCCCC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9" name="Shape 149"/>
        <p:cNvGrpSpPr/>
        <p:nvPr/>
      </p:nvGrpSpPr>
      <p:grpSpPr>
        <a:xfrm>
          <a:off x="0" y="0"/>
          <a:ext cx="0" cy="0"/>
          <a:chOff x="0" y="0"/>
          <a:chExt cx="0" cy="0"/>
        </a:xfrm>
      </p:grpSpPr>
      <p:sp>
        <p:nvSpPr>
          <p:cNvPr id="150" name="Shape 150"/>
          <p:cNvSpPr txBox="1"/>
          <p:nvPr>
            <p:ph type="title"/>
          </p:nvPr>
        </p:nvSpPr>
        <p:spPr>
          <a:xfrm>
            <a:off x="311700" y="1337125"/>
            <a:ext cx="8520600" cy="3444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200">
                <a:solidFill>
                  <a:srgbClr val="CCCCCC"/>
                </a:solidFill>
              </a:rPr>
              <a:t>Post Research Thoughts</a:t>
            </a:r>
            <a:endParaRPr sz="7200">
              <a:solidFill>
                <a:srgbClr val="CCCCC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Suggestions</a:t>
            </a:r>
            <a:endParaRPr>
              <a:solidFill>
                <a:srgbClr val="CCCCCC"/>
              </a:solidFill>
            </a:endParaRPr>
          </a:p>
        </p:txBody>
      </p:sp>
      <p:sp>
        <p:nvSpPr>
          <p:cNvPr id="156" name="Shape 15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CCCCCC"/>
              </a:buClr>
              <a:buSzPts val="1800"/>
              <a:buChar char="●"/>
            </a:pPr>
            <a:r>
              <a:rPr lang="en">
                <a:solidFill>
                  <a:srgbClr val="CCCCCC"/>
                </a:solidFill>
              </a:rPr>
              <a:t>What I would do differently in this research report would be to add more questions on my survey in order to add more data and collect more results</a:t>
            </a:r>
            <a:endParaRPr>
              <a:solidFill>
                <a:srgbClr val="CCCCCC"/>
              </a:solidFill>
            </a:endParaRPr>
          </a:p>
          <a:p>
            <a:pPr indent="-317500" lvl="1" marL="914400" rtl="0">
              <a:spcBef>
                <a:spcPts val="0"/>
              </a:spcBef>
              <a:spcAft>
                <a:spcPts val="0"/>
              </a:spcAft>
              <a:buClr>
                <a:srgbClr val="CCCCCC"/>
              </a:buClr>
              <a:buSzPts val="1400"/>
              <a:buChar char="○"/>
            </a:pPr>
            <a:r>
              <a:rPr lang="en">
                <a:solidFill>
                  <a:srgbClr val="CCCCCC"/>
                </a:solidFill>
              </a:rPr>
              <a:t>Only 5 of my questions were aimed at my actual research questions (Adding more would significantly change the weighted average)</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I would explore into different methods of research on domestic violence</a:t>
            </a:r>
            <a:endParaRPr>
              <a:solidFill>
                <a:srgbClr val="CCCCCC"/>
              </a:solidFill>
            </a:endParaRPr>
          </a:p>
          <a:p>
            <a:pPr indent="-317500" lvl="1" marL="914400" rtl="0">
              <a:spcBef>
                <a:spcPts val="0"/>
              </a:spcBef>
              <a:spcAft>
                <a:spcPts val="0"/>
              </a:spcAft>
              <a:buClr>
                <a:srgbClr val="CCCCCC"/>
              </a:buClr>
              <a:buSzPts val="1400"/>
              <a:buChar char="○"/>
            </a:pPr>
            <a:r>
              <a:rPr lang="en">
                <a:solidFill>
                  <a:srgbClr val="CCCCCC"/>
                </a:solidFill>
              </a:rPr>
              <a:t>Instead of just using a survey it would add more data if I were to conduct interviews with victims or experts in the field of domestic violence</a:t>
            </a:r>
            <a:endParaRPr>
              <a:solidFill>
                <a:srgbClr val="CCCCC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60" name="Shape 160"/>
        <p:cNvGrpSpPr/>
        <p:nvPr/>
      </p:nvGrpSpPr>
      <p:grpSpPr>
        <a:xfrm>
          <a:off x="0" y="0"/>
          <a:ext cx="0" cy="0"/>
          <a:chOff x="0" y="0"/>
          <a:chExt cx="0" cy="0"/>
        </a:xfrm>
      </p:grpSpPr>
      <p:sp>
        <p:nvSpPr>
          <p:cNvPr id="161" name="Shape 1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Learning Experiences</a:t>
            </a:r>
            <a:endParaRPr>
              <a:solidFill>
                <a:srgbClr val="CCCCCC"/>
              </a:solidFill>
            </a:endParaRPr>
          </a:p>
        </p:txBody>
      </p:sp>
      <p:sp>
        <p:nvSpPr>
          <p:cNvPr id="162" name="Shape 16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CCCCCC"/>
              </a:buClr>
              <a:buSzPts val="1800"/>
              <a:buChar char="●"/>
            </a:pPr>
            <a:r>
              <a:rPr lang="en">
                <a:solidFill>
                  <a:srgbClr val="CCCCCC"/>
                </a:solidFill>
              </a:rPr>
              <a:t>Coming into this research project, I had very little knowledge on domestic violence except from personal experience. I learned many different methods to preventing domestic violence and statistics on who has experienced it (Approximately 1 in 4 women)</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After research had been done, I had learned that there should be more than just one way to go into researching a topic. More methods should be used in order to have good qualitative data.</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I had only used APA once before this class, so transitioning from MLA to APA was a bit hard, however the final product looks so much better than in the MLA format.</a:t>
            </a:r>
            <a:endParaRPr>
              <a:solidFill>
                <a:srgbClr val="CCCCCC"/>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66" name="Shape 166"/>
        <p:cNvGrpSpPr/>
        <p:nvPr/>
      </p:nvGrpSpPr>
      <p:grpSpPr>
        <a:xfrm>
          <a:off x="0" y="0"/>
          <a:ext cx="0" cy="0"/>
          <a:chOff x="0" y="0"/>
          <a:chExt cx="0" cy="0"/>
        </a:xfrm>
      </p:grpSpPr>
      <p:sp>
        <p:nvSpPr>
          <p:cNvPr id="167" name="Shape 1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Final Thoughts</a:t>
            </a:r>
            <a:endParaRPr>
              <a:solidFill>
                <a:srgbClr val="CCCCCC"/>
              </a:solidFill>
            </a:endParaRPr>
          </a:p>
        </p:txBody>
      </p:sp>
      <p:sp>
        <p:nvSpPr>
          <p:cNvPr id="168" name="Shape 16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If I were to redo this research project, I would spend more time on researching, collecting data, analyzing results, and organizing my report more properly. I had only ever read articles online to create essays, however in this class you had to create the information yourself which was a very great experience. Analyzing your results and data in order to put it into words was frustrating however, it is key to understand how to do these things for the future.</a:t>
            </a:r>
            <a:endParaRPr>
              <a:solidFill>
                <a:srgbClr val="CCCCCC"/>
              </a:solidFill>
            </a:endParaRPr>
          </a:p>
          <a:p>
            <a:pPr indent="0" lvl="0" marL="0" rtl="0">
              <a:spcBef>
                <a:spcPts val="1600"/>
              </a:spcBef>
              <a:spcAft>
                <a:spcPts val="1600"/>
              </a:spcAft>
              <a:buNone/>
            </a:pPr>
            <a:r>
              <a:rPr lang="en">
                <a:solidFill>
                  <a:srgbClr val="CCCCCC"/>
                </a:solidFill>
              </a:rPr>
              <a:t>Thank you for reading my research report!</a:t>
            </a:r>
            <a:endParaRPr>
              <a:solidFill>
                <a:srgbClr val="CCCC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Primary Research Question</a:t>
            </a:r>
            <a:endParaRPr>
              <a:solidFill>
                <a:srgbClr val="CCCCCC"/>
              </a:solidFill>
            </a:endParaRPr>
          </a:p>
        </p:txBody>
      </p:sp>
      <p:sp>
        <p:nvSpPr>
          <p:cNvPr id="61" name="Shape 61"/>
          <p:cNvSpPr txBox="1"/>
          <p:nvPr>
            <p:ph idx="1" type="body"/>
          </p:nvPr>
        </p:nvSpPr>
        <p:spPr>
          <a:xfrm>
            <a:off x="311700" y="1152475"/>
            <a:ext cx="7897500" cy="2730900"/>
          </a:xfrm>
          <a:prstGeom prst="rect">
            <a:avLst/>
          </a:prstGeom>
        </p:spPr>
        <p:txBody>
          <a:bodyPr anchorCtr="0" anchor="t" bIns="91425" lIns="91425" spcFirstLastPara="1" rIns="91425" wrap="square" tIns="91425">
            <a:noAutofit/>
          </a:bodyPr>
          <a:lstStyle/>
          <a:p>
            <a:pPr indent="-419100" lvl="0" marL="457200" rtl="0">
              <a:lnSpc>
                <a:spcPct val="200000"/>
              </a:lnSpc>
              <a:spcBef>
                <a:spcPts val="0"/>
              </a:spcBef>
              <a:spcAft>
                <a:spcPts val="0"/>
              </a:spcAft>
              <a:buClr>
                <a:srgbClr val="CCCCCC"/>
              </a:buClr>
              <a:buSzPts val="3000"/>
              <a:buChar char="●"/>
            </a:pPr>
            <a:r>
              <a:rPr lang="en" sz="3000">
                <a:solidFill>
                  <a:srgbClr val="CCCCCC"/>
                </a:solidFill>
              </a:rPr>
              <a:t>How well do citizens in the CNMI understand domestic violence and methods in preventing domestic violence?</a:t>
            </a:r>
            <a:endParaRPr sz="3000">
              <a:solidFill>
                <a:srgbClr val="CCCCCC"/>
              </a:solidFill>
            </a:endParaRPr>
          </a:p>
        </p:txBody>
      </p:sp>
      <p:sp>
        <p:nvSpPr>
          <p:cNvPr id="62" name="Shape 62"/>
          <p:cNvSpPr txBox="1"/>
          <p:nvPr/>
        </p:nvSpPr>
        <p:spPr>
          <a:xfrm>
            <a:off x="311700" y="3883375"/>
            <a:ext cx="3694200" cy="5727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Everyone should know how to prevent domestic violence in the community</a:t>
            </a:r>
            <a:endParaRPr>
              <a:solidFill>
                <a:srgbClr val="CCCCCC"/>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72" name="Shape 172"/>
        <p:cNvGrpSpPr/>
        <p:nvPr/>
      </p:nvGrpSpPr>
      <p:grpSpPr>
        <a:xfrm>
          <a:off x="0" y="0"/>
          <a:ext cx="0" cy="0"/>
          <a:chOff x="0" y="0"/>
          <a:chExt cx="0" cy="0"/>
        </a:xfrm>
      </p:grpSpPr>
      <p:sp>
        <p:nvSpPr>
          <p:cNvPr id="173" name="Shape 173"/>
          <p:cNvSpPr txBox="1"/>
          <p:nvPr>
            <p:ph type="title"/>
          </p:nvPr>
        </p:nvSpPr>
        <p:spPr>
          <a:xfrm>
            <a:off x="395075" y="1054025"/>
            <a:ext cx="8520600" cy="5727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en" sz="7200">
                <a:solidFill>
                  <a:srgbClr val="CCCCCC"/>
                </a:solidFill>
              </a:rPr>
              <a:t>THANK YOU!</a:t>
            </a:r>
            <a:endParaRPr sz="7200">
              <a:solidFill>
                <a:srgbClr val="CCCCCC"/>
              </a:solidFill>
            </a:endParaRPr>
          </a:p>
          <a:p>
            <a:pPr indent="0" lvl="0" marL="0" rtl="0" algn="ctr">
              <a:spcBef>
                <a:spcPts val="0"/>
              </a:spcBef>
              <a:spcAft>
                <a:spcPts val="0"/>
              </a:spcAft>
              <a:buNone/>
            </a:pPr>
            <a:r>
              <a:rPr lang="en" sz="7200">
                <a:solidFill>
                  <a:srgbClr val="CCCCCC"/>
                </a:solidFill>
              </a:rPr>
              <a:t>END</a:t>
            </a:r>
            <a:endParaRPr sz="7200">
              <a:solidFill>
                <a:srgbClr val="CCCC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Secondary Research Questions</a:t>
            </a:r>
            <a:endParaRPr>
              <a:solidFill>
                <a:srgbClr val="CCCCCC"/>
              </a:solidFill>
            </a:endParaRPr>
          </a:p>
        </p:txBody>
      </p:sp>
      <p:sp>
        <p:nvSpPr>
          <p:cNvPr id="68" name="Shape 68"/>
          <p:cNvSpPr txBox="1"/>
          <p:nvPr>
            <p:ph idx="1" type="body"/>
          </p:nvPr>
        </p:nvSpPr>
        <p:spPr>
          <a:xfrm>
            <a:off x="311700" y="1152475"/>
            <a:ext cx="5460300" cy="3416400"/>
          </a:xfrm>
          <a:prstGeom prst="rect">
            <a:avLst/>
          </a:prstGeom>
        </p:spPr>
        <p:txBody>
          <a:bodyPr anchorCtr="0" anchor="t" bIns="91425" lIns="91425" spcFirstLastPara="1" rIns="91425" wrap="square" tIns="91425">
            <a:noAutofit/>
          </a:bodyPr>
          <a:lstStyle/>
          <a:p>
            <a:pPr indent="-283464" lvl="0" marL="365760" rtl="0">
              <a:lnSpc>
                <a:spcPct val="100000"/>
              </a:lnSpc>
              <a:spcBef>
                <a:spcPts val="0"/>
              </a:spcBef>
              <a:spcAft>
                <a:spcPts val="0"/>
              </a:spcAft>
              <a:buClr>
                <a:srgbClr val="CCCCCC"/>
              </a:buClr>
              <a:buSzPts val="2240"/>
              <a:buFont typeface="Noto Sans Symbols"/>
              <a:buChar char="●"/>
            </a:pPr>
            <a:r>
              <a:rPr lang="en" sz="2800">
                <a:solidFill>
                  <a:srgbClr val="CCCCCC"/>
                </a:solidFill>
                <a:latin typeface="Cabin"/>
                <a:ea typeface="Cabin"/>
                <a:cs typeface="Cabin"/>
                <a:sym typeface="Cabin"/>
              </a:rPr>
              <a:t>How many households are affected by domestic abuse? Why is domestic abuse not being reported? How long does domestic abuse go on for before being reported?</a:t>
            </a:r>
            <a:endParaRPr>
              <a:solidFill>
                <a:srgbClr val="CCCCCC"/>
              </a:solidFill>
            </a:endParaRPr>
          </a:p>
        </p:txBody>
      </p:sp>
      <p:sp>
        <p:nvSpPr>
          <p:cNvPr id="69" name="Shape 69"/>
          <p:cNvSpPr txBox="1"/>
          <p:nvPr/>
        </p:nvSpPr>
        <p:spPr>
          <a:xfrm>
            <a:off x="311700" y="3999975"/>
            <a:ext cx="8173200" cy="973500"/>
          </a:xfrm>
          <a:prstGeom prst="rect">
            <a:avLst/>
          </a:prstGeom>
          <a:noFill/>
          <a:ln>
            <a:noFill/>
          </a:ln>
        </p:spPr>
        <p:txBody>
          <a:bodyPr anchorCtr="0" anchor="t" bIns="91425" lIns="91425" spcFirstLastPara="1" rIns="91425" wrap="square" tIns="91425">
            <a:noAutofit/>
          </a:bodyPr>
          <a:lstStyle/>
          <a:p>
            <a:pPr indent="-283464" lvl="0" marL="365760" rtl="0">
              <a:spcBef>
                <a:spcPts val="0"/>
              </a:spcBef>
              <a:spcAft>
                <a:spcPts val="0"/>
              </a:spcAft>
              <a:buClr>
                <a:srgbClr val="3891A7"/>
              </a:buClr>
              <a:buSzPts val="1440"/>
              <a:buFont typeface="Noto Sans Symbols"/>
              <a:buNone/>
            </a:pPr>
            <a:r>
              <a:rPr lang="en" sz="1800">
                <a:solidFill>
                  <a:srgbClr val="CCCCCC"/>
                </a:solidFill>
                <a:latin typeface="Cabin"/>
                <a:ea typeface="Cabin"/>
                <a:cs typeface="Cabin"/>
                <a:sym typeface="Cabin"/>
              </a:rPr>
              <a:t>I chose these questions as my secondary questions because they will go further into detail of the topic without straying too far away from the main question.</a:t>
            </a:r>
            <a:endParaRPr>
              <a:solidFill>
                <a:srgbClr val="CCCC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Methodology</a:t>
            </a:r>
            <a:endParaRPr>
              <a:solidFill>
                <a:srgbClr val="CCCCCC"/>
              </a:solidFill>
            </a:endParaRPr>
          </a:p>
        </p:txBody>
      </p:sp>
      <p:sp>
        <p:nvSpPr>
          <p:cNvPr id="75" name="Shape 75"/>
          <p:cNvSpPr txBox="1"/>
          <p:nvPr>
            <p:ph idx="1" type="body"/>
          </p:nvPr>
        </p:nvSpPr>
        <p:spPr>
          <a:xfrm>
            <a:off x="311700" y="1152475"/>
            <a:ext cx="84363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CCCCCC"/>
              </a:buClr>
              <a:buSzPts val="1800"/>
              <a:buChar char="●"/>
            </a:pPr>
            <a:r>
              <a:rPr lang="en">
                <a:solidFill>
                  <a:srgbClr val="CCCCCC"/>
                </a:solidFill>
              </a:rPr>
              <a:t>The main method of research used in this research project was using surveys</a:t>
            </a:r>
            <a:endParaRPr>
              <a:solidFill>
                <a:srgbClr val="CCCCCC"/>
              </a:solidFill>
            </a:endParaRPr>
          </a:p>
          <a:p>
            <a:pPr indent="-317500" lvl="1" marL="914400" rtl="0">
              <a:spcBef>
                <a:spcPts val="0"/>
              </a:spcBef>
              <a:spcAft>
                <a:spcPts val="0"/>
              </a:spcAft>
              <a:buClr>
                <a:srgbClr val="CCCCCC"/>
              </a:buClr>
              <a:buSzPts val="1400"/>
              <a:buChar char="○"/>
            </a:pPr>
            <a:r>
              <a:rPr lang="en">
                <a:solidFill>
                  <a:srgbClr val="CCCCCC"/>
                </a:solidFill>
              </a:rPr>
              <a:t>The survey conducted included 45 participants</a:t>
            </a:r>
            <a:endParaRPr>
              <a:solidFill>
                <a:srgbClr val="CCCCCC"/>
              </a:solidFill>
            </a:endParaRPr>
          </a:p>
          <a:p>
            <a:pPr indent="-317500" lvl="1" marL="914400" rtl="0">
              <a:spcBef>
                <a:spcPts val="0"/>
              </a:spcBef>
              <a:spcAft>
                <a:spcPts val="0"/>
              </a:spcAft>
              <a:buClr>
                <a:srgbClr val="CCCCCC"/>
              </a:buClr>
              <a:buSzPts val="1400"/>
              <a:buChar char="○"/>
            </a:pPr>
            <a:r>
              <a:rPr lang="en">
                <a:solidFill>
                  <a:srgbClr val="CCCCCC"/>
                </a:solidFill>
              </a:rPr>
              <a:t>10 Questions were included in the survey</a:t>
            </a:r>
            <a:endParaRPr>
              <a:solidFill>
                <a:srgbClr val="CCCCCC"/>
              </a:solidFill>
            </a:endParaRPr>
          </a:p>
          <a:p>
            <a:pPr indent="-317500" lvl="1" marL="914400" rtl="0">
              <a:spcBef>
                <a:spcPts val="0"/>
              </a:spcBef>
              <a:spcAft>
                <a:spcPts val="0"/>
              </a:spcAft>
              <a:buClr>
                <a:srgbClr val="CCCCCC"/>
              </a:buClr>
              <a:buSzPts val="1400"/>
              <a:buChar char="○"/>
            </a:pPr>
            <a:r>
              <a:rPr lang="en">
                <a:solidFill>
                  <a:srgbClr val="CCCCCC"/>
                </a:solidFill>
              </a:rPr>
              <a:t>The average time for completion on the survey was 3 minutes and 48 seconds</a:t>
            </a:r>
            <a:endParaRPr>
              <a:solidFill>
                <a:srgbClr val="CCCCCC"/>
              </a:solidFill>
            </a:endParaRPr>
          </a:p>
          <a:p>
            <a:pPr indent="-342900" lvl="0" marL="457200">
              <a:spcBef>
                <a:spcPts val="0"/>
              </a:spcBef>
              <a:spcAft>
                <a:spcPts val="0"/>
              </a:spcAft>
              <a:buClr>
                <a:srgbClr val="CCCCCC"/>
              </a:buClr>
              <a:buSzPts val="1800"/>
              <a:buChar char="●"/>
            </a:pPr>
            <a:r>
              <a:rPr lang="en">
                <a:solidFill>
                  <a:srgbClr val="CCCCCC"/>
                </a:solidFill>
              </a:rPr>
              <a:t>Questions were asked to the participants on the topic of domestic violence and prevention methods to see whether they understood what was the correct thing to do and if they were aware of how domestic violence starts.</a:t>
            </a:r>
            <a:endParaRPr>
              <a:solidFill>
                <a:srgbClr val="CCCCC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solidFill>
                  <a:srgbClr val="CCCCCC"/>
                </a:solidFill>
              </a:rPr>
              <a:t>Question Types</a:t>
            </a:r>
            <a:endParaRPr>
              <a:solidFill>
                <a:srgbClr val="CCCCCC"/>
              </a:solidFill>
            </a:endParaRPr>
          </a:p>
        </p:txBody>
      </p:sp>
      <p:sp>
        <p:nvSpPr>
          <p:cNvPr id="81" name="Shape 8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nSpc>
                <a:spcPct val="150000"/>
              </a:lnSpc>
              <a:spcBef>
                <a:spcPts val="0"/>
              </a:spcBef>
              <a:spcAft>
                <a:spcPts val="0"/>
              </a:spcAft>
              <a:buClr>
                <a:srgbClr val="CCCCCC"/>
              </a:buClr>
              <a:buSzPts val="1800"/>
              <a:buChar char="●"/>
            </a:pPr>
            <a:r>
              <a:rPr lang="en">
                <a:solidFill>
                  <a:srgbClr val="CCCCCC"/>
                </a:solidFill>
              </a:rPr>
              <a:t>There were a total of 10 questions asked on the survey, however one out of the 10 asked for their gender and age.</a:t>
            </a:r>
            <a:endParaRPr>
              <a:solidFill>
                <a:srgbClr val="CCCCCC"/>
              </a:solidFill>
            </a:endParaRPr>
          </a:p>
          <a:p>
            <a:pPr indent="-342900" lvl="0" marL="457200" rtl="0">
              <a:lnSpc>
                <a:spcPct val="150000"/>
              </a:lnSpc>
              <a:spcBef>
                <a:spcPts val="0"/>
              </a:spcBef>
              <a:spcAft>
                <a:spcPts val="0"/>
              </a:spcAft>
              <a:buClr>
                <a:srgbClr val="CCCCCC"/>
              </a:buClr>
              <a:buSzPts val="1800"/>
              <a:buChar char="●"/>
            </a:pPr>
            <a:r>
              <a:rPr lang="en">
                <a:solidFill>
                  <a:srgbClr val="CCCCCC"/>
                </a:solidFill>
              </a:rPr>
              <a:t>Four out of the 10 were focused on domestic violence and whether the participants understood what it was.</a:t>
            </a:r>
            <a:endParaRPr>
              <a:solidFill>
                <a:srgbClr val="CCCCCC"/>
              </a:solidFill>
            </a:endParaRPr>
          </a:p>
          <a:p>
            <a:pPr indent="-342900" lvl="0" marL="457200" rtl="0">
              <a:lnSpc>
                <a:spcPct val="150000"/>
              </a:lnSpc>
              <a:spcBef>
                <a:spcPts val="0"/>
              </a:spcBef>
              <a:spcAft>
                <a:spcPts val="0"/>
              </a:spcAft>
              <a:buClr>
                <a:srgbClr val="CCCCCC"/>
              </a:buClr>
              <a:buSzPts val="1800"/>
              <a:buChar char="●"/>
            </a:pPr>
            <a:r>
              <a:rPr lang="en">
                <a:solidFill>
                  <a:srgbClr val="CCCCCC"/>
                </a:solidFill>
              </a:rPr>
              <a:t>The last five focused on domestic violence prevention and whether the participant understood what starts domestic violence</a:t>
            </a:r>
            <a:endParaRPr>
              <a:solidFill>
                <a:srgbClr val="CCCCCC"/>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CCCCCC"/>
                </a:solidFill>
              </a:rPr>
              <a:t>Survey Questions</a:t>
            </a:r>
            <a:endParaRPr>
              <a:solidFill>
                <a:srgbClr val="CCCCCC"/>
              </a:solidFill>
            </a:endParaRPr>
          </a:p>
        </p:txBody>
      </p:sp>
      <p:pic>
        <p:nvPicPr>
          <p:cNvPr id="87" name="Shape 87"/>
          <p:cNvPicPr preferRelativeResize="0"/>
          <p:nvPr/>
        </p:nvPicPr>
        <p:blipFill>
          <a:blip r:embed="rId4">
            <a:alphaModFix/>
          </a:blip>
          <a:stretch>
            <a:fillRect/>
          </a:stretch>
        </p:blipFill>
        <p:spPr>
          <a:xfrm>
            <a:off x="2213275" y="1017725"/>
            <a:ext cx="4717450" cy="3741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CCCCCC"/>
                </a:solidFill>
              </a:rPr>
              <a:t>Survey Questions Cont.</a:t>
            </a:r>
            <a:endParaRPr>
              <a:solidFill>
                <a:srgbClr val="CCCCCC"/>
              </a:solidFill>
            </a:endParaRPr>
          </a:p>
        </p:txBody>
      </p:sp>
      <p:pic>
        <p:nvPicPr>
          <p:cNvPr id="93" name="Shape 93"/>
          <p:cNvPicPr preferRelativeResize="0"/>
          <p:nvPr/>
        </p:nvPicPr>
        <p:blipFill>
          <a:blip r:embed="rId4">
            <a:alphaModFix/>
          </a:blip>
          <a:stretch>
            <a:fillRect/>
          </a:stretch>
        </p:blipFill>
        <p:spPr>
          <a:xfrm>
            <a:off x="2149813" y="1017725"/>
            <a:ext cx="4844366" cy="38209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CCCCCC"/>
                </a:solidFill>
              </a:rPr>
              <a:t>Survey Questions Cont.</a:t>
            </a:r>
            <a:endParaRPr>
              <a:solidFill>
                <a:srgbClr val="CCCCCC"/>
              </a:solidFill>
            </a:endParaRPr>
          </a:p>
        </p:txBody>
      </p:sp>
      <p:pic>
        <p:nvPicPr>
          <p:cNvPr id="99" name="Shape 99"/>
          <p:cNvPicPr preferRelativeResize="0"/>
          <p:nvPr/>
        </p:nvPicPr>
        <p:blipFill>
          <a:blip r:embed="rId4">
            <a:alphaModFix/>
          </a:blip>
          <a:stretch>
            <a:fillRect/>
          </a:stretch>
        </p:blipFill>
        <p:spPr>
          <a:xfrm>
            <a:off x="1679063" y="1017725"/>
            <a:ext cx="5785883" cy="38209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solidFill>
                  <a:srgbClr val="CCCCCC"/>
                </a:solidFill>
              </a:rPr>
              <a:t>Suggestions</a:t>
            </a:r>
            <a:endParaRPr>
              <a:solidFill>
                <a:srgbClr val="CCCCCC"/>
              </a:solidFill>
            </a:endParaRPr>
          </a:p>
        </p:txBody>
      </p:sp>
      <p:sp>
        <p:nvSpPr>
          <p:cNvPr id="105" name="Shape 10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Clr>
                <a:srgbClr val="CCCCCC"/>
              </a:buClr>
              <a:buSzPts val="1800"/>
              <a:buChar char="●"/>
            </a:pPr>
            <a:r>
              <a:rPr lang="en">
                <a:solidFill>
                  <a:srgbClr val="CCCCCC"/>
                </a:solidFill>
              </a:rPr>
              <a:t>Increase in the number of questions</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Increase variety of questions (Not all secondary questions answered)</a:t>
            </a:r>
            <a:endParaRPr>
              <a:solidFill>
                <a:srgbClr val="CCCCCC"/>
              </a:solidFill>
            </a:endParaRPr>
          </a:p>
          <a:p>
            <a:pPr indent="-342900" lvl="0" marL="457200" rtl="0">
              <a:spcBef>
                <a:spcPts val="0"/>
              </a:spcBef>
              <a:spcAft>
                <a:spcPts val="0"/>
              </a:spcAft>
              <a:buClr>
                <a:srgbClr val="CCCCCC"/>
              </a:buClr>
              <a:buSzPts val="1800"/>
              <a:buChar char="●"/>
            </a:pPr>
            <a:r>
              <a:rPr lang="en">
                <a:solidFill>
                  <a:srgbClr val="CCCCCC"/>
                </a:solidFill>
              </a:rPr>
              <a:t>Use more methods in order to create more data for analyzation</a:t>
            </a:r>
            <a:endParaRPr>
              <a:solidFill>
                <a:srgbClr val="CCCCCC"/>
              </a:solidFill>
            </a:endParaRPr>
          </a:p>
          <a:p>
            <a:pPr indent="-342900" lvl="1" marL="914400" rtl="0">
              <a:spcBef>
                <a:spcPts val="0"/>
              </a:spcBef>
              <a:spcAft>
                <a:spcPts val="0"/>
              </a:spcAft>
              <a:buClr>
                <a:srgbClr val="CCCCCC"/>
              </a:buClr>
              <a:buSzPts val="1800"/>
              <a:buChar char="○"/>
            </a:pPr>
            <a:r>
              <a:rPr lang="en" sz="1800">
                <a:solidFill>
                  <a:srgbClr val="CCCCCC"/>
                </a:solidFill>
              </a:rPr>
              <a:t>Interviews</a:t>
            </a:r>
            <a:endParaRPr sz="1800">
              <a:solidFill>
                <a:srgbClr val="CCCCCC"/>
              </a:solidFill>
            </a:endParaRPr>
          </a:p>
          <a:p>
            <a:pPr indent="-342900" lvl="1" marL="914400" rtl="0">
              <a:spcBef>
                <a:spcPts val="0"/>
              </a:spcBef>
              <a:spcAft>
                <a:spcPts val="0"/>
              </a:spcAft>
              <a:buClr>
                <a:srgbClr val="CCCCCC"/>
              </a:buClr>
              <a:buSzPts val="1800"/>
              <a:buChar char="○"/>
            </a:pPr>
            <a:r>
              <a:rPr lang="en" sz="1800">
                <a:solidFill>
                  <a:srgbClr val="CCCCCC"/>
                </a:solidFill>
              </a:rPr>
              <a:t>Observations</a:t>
            </a:r>
            <a:endParaRPr sz="1800">
              <a:solidFill>
                <a:srgbClr val="CCCCCC"/>
              </a:solidFill>
            </a:endParaRPr>
          </a:p>
          <a:p>
            <a:pPr indent="-342900" lvl="1" marL="914400" rtl="0">
              <a:spcBef>
                <a:spcPts val="0"/>
              </a:spcBef>
              <a:spcAft>
                <a:spcPts val="0"/>
              </a:spcAft>
              <a:buClr>
                <a:srgbClr val="CCCCCC"/>
              </a:buClr>
              <a:buSzPts val="1800"/>
              <a:buChar char="○"/>
            </a:pPr>
            <a:r>
              <a:rPr lang="en" sz="1800">
                <a:solidFill>
                  <a:srgbClr val="CCCCCC"/>
                </a:solidFill>
              </a:rPr>
              <a:t>Letters to experts</a:t>
            </a:r>
            <a:endParaRPr sz="1800">
              <a:solidFill>
                <a:srgbClr val="CCCCCC"/>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