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6" r:id="rId10"/>
    <p:sldId id="262" r:id="rId11"/>
    <p:sldId id="267" r:id="rId12"/>
    <p:sldId id="263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16"/>
    <p:restoredTop sz="94697"/>
  </p:normalViewPr>
  <p:slideViewPr>
    <p:cSldViewPr snapToGrid="0" snapToObjects="1">
      <p:cViewPr varScale="1">
        <p:scale>
          <a:sx n="79" d="100"/>
          <a:sy n="79" d="100"/>
        </p:scale>
        <p:origin x="21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9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04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39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smtClean="0"/>
              <a:t>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37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19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91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75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22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5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35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36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elebritydancestudio.com/new-blog/2018/1/5/how-dancing-benefits-society" TargetMode="External"/><Relationship Id="rId2" Type="http://schemas.openxmlformats.org/officeDocument/2006/relationships/hyperlink" Target="http://www.dancefacts.net/dance-history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firedupdanceacademy.com/classes/why-dance-is-important/" TargetMode="External"/><Relationship Id="rId4" Type="http://schemas.openxmlformats.org/officeDocument/2006/relationships/hyperlink" Target="https://www.britannica.com/art/danc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dfs.semanticscholar.org/2a49/edeb71fec65e60910a075240cf2df12f307b.pdf" TargetMode="External"/><Relationship Id="rId2" Type="http://schemas.openxmlformats.org/officeDocument/2006/relationships/hyperlink" Target="https://www.ncbi.nlm.nih.gov/pubmed/28482703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ontiersin.org/articles/10.3389/fpsyg.2018.01130/ful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9378E-FF2D-9942-BB26-F1F26F264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EN101-06 </a:t>
            </a:r>
            <a:br>
              <a:rPr lang="en-US" dirty="0"/>
            </a:br>
            <a:r>
              <a:rPr lang="en-US" dirty="0"/>
              <a:t>E-Portfolio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87F35A-31FA-F846-8F69-3C8B1B3FE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28463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ReavenJei</a:t>
            </a:r>
            <a:r>
              <a:rPr lang="en-US" dirty="0"/>
              <a:t> T. Cruz</a:t>
            </a:r>
          </a:p>
          <a:p>
            <a:r>
              <a:rPr lang="en-US" dirty="0"/>
              <a:t>Northern Marianas College</a:t>
            </a:r>
          </a:p>
          <a:p>
            <a:r>
              <a:rPr lang="en-US" dirty="0"/>
              <a:t>Kimberly Bunts-Anderson</a:t>
            </a:r>
          </a:p>
        </p:txBody>
      </p:sp>
    </p:spTree>
    <p:extLst>
      <p:ext uri="{BB962C8B-B14F-4D97-AF65-F5344CB8AC3E}">
        <p14:creationId xmlns:p14="http://schemas.microsoft.com/office/powerpoint/2010/main" val="2670307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14E87-234B-B04F-9A70-12DD02356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Hyperlink to All 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443A2-9F00-6148-9527-27AA1A933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9165" y="1540942"/>
            <a:ext cx="4645152" cy="574461"/>
          </a:xfrm>
        </p:spPr>
        <p:txBody>
          <a:bodyPr/>
          <a:lstStyle/>
          <a:p>
            <a:r>
              <a:rPr lang="en-US" dirty="0"/>
              <a:t>Non-Academic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DBE55-CE27-1249-AA88-9C4DFA962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165" y="2224585"/>
            <a:ext cx="9607661" cy="3790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Dance History - Dance Origins. (</a:t>
            </a:r>
            <a:r>
              <a:rPr lang="en-US" sz="1600" dirty="0" err="1"/>
              <a:t>n.d.</a:t>
            </a:r>
            <a:r>
              <a:rPr lang="en-US" sz="1600" dirty="0"/>
              <a:t>). Retrieved from </a:t>
            </a:r>
            <a:r>
              <a:rPr lang="en-US" sz="1600" u="sng" dirty="0">
                <a:hlinkClick r:id="rId2"/>
              </a:rPr>
              <a:t>http://www.dancefacts.net/dance-history/</a:t>
            </a:r>
            <a:endParaRPr lang="en-US" sz="1600" u="sng" dirty="0"/>
          </a:p>
          <a:p>
            <a:pPr marL="0" indent="0">
              <a:buNone/>
            </a:pPr>
            <a:r>
              <a:rPr lang="en-US" sz="1600" dirty="0"/>
              <a:t>How Dancing Benefits Society. (2018, January 5). Retrieved September 21, 2018, from </a:t>
            </a:r>
            <a:r>
              <a:rPr lang="en-US" sz="1600" u="sng" dirty="0">
                <a:hlinkClick r:id="rId3"/>
              </a:rPr>
              <a:t>http://celebritydancestudio.com/new-blog/2018/1/5/how-dancing-benefits-society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Mackrell</a:t>
            </a:r>
            <a:r>
              <a:rPr lang="en-US" sz="1600" dirty="0"/>
              <a:t>, J. R. (2018, June 28). Dance. Retrieved September 20, 2018, from </a:t>
            </a:r>
            <a:r>
              <a:rPr lang="en-US" sz="1600" u="sng" dirty="0">
                <a:hlinkClick r:id="rId4"/>
              </a:rPr>
              <a:t>https://www.britannica.com/art/dance</a:t>
            </a:r>
            <a:endParaRPr lang="en-US" sz="1600" u="sng" dirty="0"/>
          </a:p>
          <a:p>
            <a:pPr marL="0" indent="0">
              <a:buNone/>
            </a:pPr>
            <a:r>
              <a:rPr lang="en-US" sz="1600" dirty="0"/>
              <a:t>Why Dance Is Important. (</a:t>
            </a:r>
            <a:r>
              <a:rPr lang="en-US" sz="1600" dirty="0" err="1"/>
              <a:t>n.d.</a:t>
            </a:r>
            <a:r>
              <a:rPr lang="en-US" sz="1600" dirty="0"/>
              <a:t>). Retrieved October 14, 2018, from </a:t>
            </a:r>
            <a:r>
              <a:rPr lang="en-US" sz="1600" dirty="0">
                <a:hlinkClick r:id="rId5"/>
              </a:rPr>
              <a:t>http://firedupdanceacademy.com/classes/why-dance-is-important/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928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7E57BB-2CFC-C64B-B507-EFBB6101F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9166" y="900485"/>
            <a:ext cx="4645152" cy="801943"/>
          </a:xfrm>
        </p:spPr>
        <p:txBody>
          <a:bodyPr/>
          <a:lstStyle/>
          <a:p>
            <a:r>
              <a:rPr lang="en-US" dirty="0"/>
              <a:t>Academic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A13A59-F2DD-7746-9EE5-4501423EB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166" y="1815152"/>
            <a:ext cx="9557032" cy="399879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600" dirty="0"/>
              <a:t>It Takes Two: Kunkel, D., Robison, J., </a:t>
            </a:r>
            <a:r>
              <a:rPr lang="en-US" sz="2600" dirty="0" err="1"/>
              <a:t>Fitton</a:t>
            </a:r>
            <a:r>
              <a:rPr lang="en-US" sz="2600" dirty="0"/>
              <a:t>, C., Hulbert, S., Roberts, L., Wiles, R., . . . Ashburn, A. (2018). It takes two: the influence of dance partners on the perceived enjoyment and benefits during participation in partnered ballroom dance classes for people with Parkinson's. Retrieved from </a:t>
            </a:r>
            <a:r>
              <a:rPr lang="en-US" sz="2600" dirty="0">
                <a:hlinkClick r:id="rId2"/>
              </a:rPr>
              <a:t>https://www.ncbi.nlm.nih.gov/pubmed/28482703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dirty="0"/>
              <a:t>Ritter, M., &amp; Low, K. G. (</a:t>
            </a:r>
            <a:r>
              <a:rPr lang="en-US" sz="2600" dirty="0" err="1"/>
              <a:t>n.d.</a:t>
            </a:r>
            <a:r>
              <a:rPr lang="en-US" sz="2600" dirty="0"/>
              <a:t>). Effects of Dance/Movement Therapy : A Meta-Analysis. Retrieved October 14, 2018, from </a:t>
            </a:r>
            <a:r>
              <a:rPr lang="en-US" sz="2600" dirty="0">
                <a:hlinkClick r:id="rId3"/>
              </a:rPr>
              <a:t>https://pdfs.semanticscholar.org/2a49/edeb71fec65e60910a075240cf2df12f307b.pdf</a:t>
            </a:r>
            <a:endParaRPr lang="en-US" sz="2600" dirty="0"/>
          </a:p>
          <a:p>
            <a:pPr marL="0" indent="0">
              <a:buNone/>
            </a:pPr>
            <a:r>
              <a:rPr lang="en-US" sz="2600" dirty="0" err="1"/>
              <a:t>Schwender</a:t>
            </a:r>
            <a:r>
              <a:rPr lang="en-US" sz="2600" dirty="0"/>
              <a:t>, T. M., Spengler, S., </a:t>
            </a:r>
            <a:r>
              <a:rPr lang="en-US" sz="2600" dirty="0" err="1"/>
              <a:t>Oedl</a:t>
            </a:r>
            <a:r>
              <a:rPr lang="en-US" sz="2600" dirty="0"/>
              <a:t>, C., &amp; Mess, F. (2018). Effects of Dance Interventions on Aspects of the Participants’ Self: A Systematic Review. </a:t>
            </a:r>
            <a:r>
              <a:rPr lang="en-US" sz="2600" i="1" dirty="0"/>
              <a:t>Frontiers In Psychology</a:t>
            </a:r>
            <a:r>
              <a:rPr lang="en-US" sz="2600" dirty="0"/>
              <a:t>, </a:t>
            </a:r>
            <a:r>
              <a:rPr lang="en-US" sz="2600" i="1" dirty="0"/>
              <a:t>9</a:t>
            </a:r>
            <a:r>
              <a:rPr lang="en-US" sz="2600" dirty="0"/>
              <a:t>, 1130. </a:t>
            </a:r>
            <a:r>
              <a:rPr lang="en-US" sz="2600" dirty="0">
                <a:hlinkClick r:id="rId4"/>
              </a:rPr>
              <a:t>https://www.frontiersin.org/articles/10.3389/fpsyg.2018.01130/full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Strassel, J. K., </a:t>
            </a:r>
            <a:r>
              <a:rPr lang="en-US" sz="2600" dirty="0" err="1"/>
              <a:t>Cherkin</a:t>
            </a:r>
            <a:r>
              <a:rPr lang="en-US" sz="2600" dirty="0"/>
              <a:t>, D. C., </a:t>
            </a:r>
            <a:r>
              <a:rPr lang="en-US" sz="2600" dirty="0" err="1"/>
              <a:t>Steuten</a:t>
            </a:r>
            <a:r>
              <a:rPr lang="en-US" sz="2600" dirty="0"/>
              <a:t>, L., Sherman, K. J., &amp; </a:t>
            </a:r>
            <a:r>
              <a:rPr lang="en-US" sz="2600" dirty="0" err="1"/>
              <a:t>Vrijhoef</a:t>
            </a:r>
            <a:r>
              <a:rPr lang="en-US" sz="2600" dirty="0"/>
              <a:t>, H. J. (2011, May). A Systematic Review of the Evidence for the Effectiveness of Dance Therapy. Retrieved October 14, 2018, from http://</a:t>
            </a:r>
            <a:r>
              <a:rPr lang="en-US" sz="2600" dirty="0" err="1"/>
              <a:t>web.a.ebscohost.com</a:t>
            </a:r>
            <a:r>
              <a:rPr lang="en-US" sz="2600" dirty="0"/>
              <a:t>/</a:t>
            </a:r>
            <a:r>
              <a:rPr lang="en-US" sz="2600" dirty="0" err="1"/>
              <a:t>abstract?site</a:t>
            </a:r>
            <a:r>
              <a:rPr lang="en-US" sz="2600" dirty="0"/>
              <a:t>=</a:t>
            </a:r>
            <a:r>
              <a:rPr lang="en-US" sz="2600" dirty="0" err="1"/>
              <a:t>ehost&amp;scope</a:t>
            </a:r>
            <a:r>
              <a:rPr lang="en-US" sz="2600" dirty="0"/>
              <a:t>=</a:t>
            </a:r>
            <a:r>
              <a:rPr lang="en-US" sz="2600" dirty="0" err="1"/>
              <a:t>site&amp;jrnl</a:t>
            </a:r>
            <a:r>
              <a:rPr lang="en-US" sz="2600" dirty="0"/>
              <a:t>=10786791&amp;asa=Y&amp;AN=66649985&amp;h=1Bk9HVND9cCYZP6hS5qrt7XtR 1NxSCrz bMk8uU5Xm7tIViVxRNJW8/</a:t>
            </a:r>
            <a:r>
              <a:rPr lang="en-US" sz="2600" dirty="0" err="1"/>
              <a:t>KxqXVmIPI</a:t>
            </a:r>
            <a:r>
              <a:rPr lang="en-US" sz="2600" dirty="0"/>
              <a:t> 3yPBCYvEwZwtymzrAtnw==&amp;</a:t>
            </a:r>
            <a:r>
              <a:rPr lang="en-US" sz="2600" dirty="0" err="1"/>
              <a:t>crl</a:t>
            </a:r>
            <a:r>
              <a:rPr lang="en-US" sz="2600" dirty="0"/>
              <a:t>=</a:t>
            </a:r>
            <a:r>
              <a:rPr lang="en-US" sz="2600" dirty="0" err="1"/>
              <a:t>c&amp;resultLocal</a:t>
            </a:r>
            <a:r>
              <a:rPr lang="en-US" sz="2600" dirty="0"/>
              <a:t>=</a:t>
            </a:r>
            <a:r>
              <a:rPr lang="en-US" sz="2600" dirty="0" err="1"/>
              <a:t>ErrCrlNoResults&amp;resultNs</a:t>
            </a:r>
            <a:r>
              <a:rPr lang="en-US" sz="2600" dirty="0"/>
              <a:t>=</a:t>
            </a:r>
            <a:r>
              <a:rPr lang="en-US" sz="2600" dirty="0" err="1"/>
              <a:t>Ehost&amp;crlhashurl</a:t>
            </a:r>
            <a:r>
              <a:rPr lang="en-US" sz="2600" dirty="0"/>
              <a:t>=</a:t>
            </a:r>
            <a:r>
              <a:rPr lang="en-US" sz="2600" dirty="0" err="1"/>
              <a:t>login.aspx?direct</a:t>
            </a:r>
            <a:r>
              <a:rPr lang="en-US" sz="2600" dirty="0"/>
              <a:t>=</a:t>
            </a:r>
            <a:r>
              <a:rPr lang="en-US" sz="2600" dirty="0" err="1"/>
              <a:t>true&amp;profile</a:t>
            </a:r>
            <a:r>
              <a:rPr lang="en-US" sz="2600" dirty="0"/>
              <a:t>=</a:t>
            </a:r>
            <a:r>
              <a:rPr lang="en-US" sz="2600" dirty="0" err="1"/>
              <a:t>ehost&amp;scope</a:t>
            </a:r>
            <a:r>
              <a:rPr lang="en-US" sz="2600" dirty="0"/>
              <a:t>=</a:t>
            </a:r>
            <a:r>
              <a:rPr lang="en-US" sz="2600" dirty="0" err="1"/>
              <a:t>site&amp;authtype</a:t>
            </a:r>
            <a:r>
              <a:rPr lang="en-US" sz="2600" dirty="0"/>
              <a:t>=</a:t>
            </a:r>
            <a:r>
              <a:rPr lang="en-US" sz="2600" dirty="0" err="1"/>
              <a:t>crawler&amp;jrnl</a:t>
            </a:r>
            <a:r>
              <a:rPr lang="en-US" sz="2600" dirty="0"/>
              <a:t>=10786791&amp;asa=Y&amp;AN=66649985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24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78472-8D12-2E46-8D95-9CEF315B7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803423"/>
            <a:ext cx="9603275" cy="1049235"/>
          </a:xfrm>
        </p:spPr>
        <p:txBody>
          <a:bodyPr/>
          <a:lstStyle/>
          <a:p>
            <a:r>
              <a:rPr lang="en-US" dirty="0"/>
              <a:t>Appendices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3C46C-096D-3B47-B67C-2B1DFD39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270" y="1328040"/>
            <a:ext cx="4236209" cy="5329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CC3ECB-BBF0-F94B-A65B-DA64846EB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81" y="938295"/>
            <a:ext cx="5260298" cy="57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35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5B0A12-47D8-D94A-864B-208C2BFAE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35" y="899409"/>
            <a:ext cx="4911870" cy="5733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2BBF65-2FF4-D14D-97D6-4356B7230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606" y="1304144"/>
            <a:ext cx="5258007" cy="456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6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90B46F-CE93-944C-8BAF-CF25B9CE1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34" y="944379"/>
            <a:ext cx="4442988" cy="5636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3242DD-A206-7149-83A0-F05750D0C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735" y="944378"/>
            <a:ext cx="4639339" cy="563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16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8FB49E-9F04-C040-9177-3B326F4CA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005" y="974361"/>
            <a:ext cx="5293990" cy="559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82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1896-1DC9-1247-B24D-DC48DF6A4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599" y="806367"/>
            <a:ext cx="9603275" cy="1049235"/>
          </a:xfrm>
        </p:spPr>
        <p:txBody>
          <a:bodyPr/>
          <a:lstStyle/>
          <a:p>
            <a:r>
              <a:rPr lang="en-US" dirty="0"/>
              <a:t>Abstract Summary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A37BEA-60CA-0A44-8888-409CC206B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975" y="1330984"/>
            <a:ext cx="6272521" cy="524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F9F85-6916-0A4C-BD44-371CEAD5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180" y="804520"/>
            <a:ext cx="9603275" cy="695669"/>
          </a:xfrm>
        </p:spPr>
        <p:txBody>
          <a:bodyPr/>
          <a:lstStyle/>
          <a:p>
            <a:r>
              <a:rPr lang="en-US" dirty="0"/>
              <a:t>Brainstorm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8F974-7536-6B48-9C88-CB33C88A0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704" y="1371600"/>
            <a:ext cx="4355629" cy="5157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05EB98-A6AB-C44C-8689-4F0EB64F2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818" y="928689"/>
            <a:ext cx="4366426" cy="560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8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7E1B-C592-184C-B79D-BA462FD2C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824737"/>
            <a:ext cx="9603275" cy="1049235"/>
          </a:xfrm>
        </p:spPr>
        <p:txBody>
          <a:bodyPr/>
          <a:lstStyle/>
          <a:p>
            <a:r>
              <a:rPr lang="en-US" dirty="0"/>
              <a:t>Essay 1 : Business in the CNMI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38A45-C385-E149-97E8-102723609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270" y="1477941"/>
            <a:ext cx="4401326" cy="525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079715-68E3-1140-B1AD-4B872D830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75" y="1697810"/>
            <a:ext cx="5225089" cy="481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6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CDAC-6F8F-9D4E-86C7-58BABADE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839024"/>
            <a:ext cx="9603275" cy="1049235"/>
          </a:xfrm>
        </p:spPr>
        <p:txBody>
          <a:bodyPr/>
          <a:lstStyle/>
          <a:p>
            <a:r>
              <a:rPr lang="en-US" dirty="0"/>
              <a:t>Essay 2 : Proposal Essay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DC187-5107-6445-863F-2DA78A0A7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784" y="1400175"/>
            <a:ext cx="4111054" cy="5370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694500-7F6B-8D48-A3BC-5D92A1319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854" y="839025"/>
            <a:ext cx="4496028" cy="593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C0BF1D-6542-2948-A2DE-3F9E9CC49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49" y="1019252"/>
            <a:ext cx="4912626" cy="5467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0BDADD-7BFD-5D4F-ADEF-FA4ED8576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05" y="1019252"/>
            <a:ext cx="4581733" cy="546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9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6D74-E570-6645-AA5A-2C0C57240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58" y="846982"/>
            <a:ext cx="9603275" cy="1049235"/>
          </a:xfrm>
        </p:spPr>
        <p:txBody>
          <a:bodyPr/>
          <a:lstStyle/>
          <a:p>
            <a:r>
              <a:rPr lang="en-US" dirty="0"/>
              <a:t>Essay 3 : Literature 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3F8C4A-A906-4A41-A18D-27F5E4658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724" y="1403603"/>
            <a:ext cx="4035949" cy="5340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7829EB-2591-3643-B7EA-4271BB133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368" y="971550"/>
            <a:ext cx="4470132" cy="577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2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2782AA-4B59-AD4A-9CFB-D9E335EB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08" y="971550"/>
            <a:ext cx="4806867" cy="5543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9C2832-AD85-F045-8BB6-4F1409782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411" y="969264"/>
            <a:ext cx="4657652" cy="554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8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1BB7F-A3B8-FD4A-8434-2868F45C2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824736"/>
            <a:ext cx="9603275" cy="1049235"/>
          </a:xfrm>
        </p:spPr>
        <p:txBody>
          <a:bodyPr/>
          <a:lstStyle/>
          <a:p>
            <a:r>
              <a:rPr lang="en-US" dirty="0"/>
              <a:t>Reading Notes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074C8A-9969-7C46-B126-4345539EB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270" y="1314451"/>
            <a:ext cx="4401020" cy="5414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769310-A0CD-DD43-B61D-7B6CBE649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087" y="2335111"/>
            <a:ext cx="5464175" cy="20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4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E79-6F4B-8D40-9031-73B98236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824737"/>
            <a:ext cx="9603275" cy="1049235"/>
          </a:xfrm>
        </p:spPr>
        <p:txBody>
          <a:bodyPr/>
          <a:lstStyle/>
          <a:p>
            <a:r>
              <a:rPr lang="en-US" dirty="0"/>
              <a:t>Reading Notes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E95B6-0484-5B47-AE57-C35F2D8DD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203" y="1349354"/>
            <a:ext cx="4637947" cy="53126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2D40FE-668F-8D44-87C6-5D886A461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908" y="1873972"/>
            <a:ext cx="5536405" cy="337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054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{C3033D6A-C5AB-9548-B465-372F532F1748}tf10001119</Template>
  <TotalTime>126</TotalTime>
  <Words>485</Words>
  <Application>Microsoft Macintosh PowerPoint</Application>
  <PresentationFormat>Widescreen</PresentationFormat>
  <Paragraphs>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Gallery</vt:lpstr>
      <vt:lpstr>EN101-06  E-Portfolio</vt:lpstr>
      <vt:lpstr>Brainstorm</vt:lpstr>
      <vt:lpstr>Essay 1 : Business in the CNMI</vt:lpstr>
      <vt:lpstr>Essay 2 : Proposal Essay</vt:lpstr>
      <vt:lpstr>PowerPoint Presentation</vt:lpstr>
      <vt:lpstr>Essay 3 : Literature Review</vt:lpstr>
      <vt:lpstr>PowerPoint Presentation</vt:lpstr>
      <vt:lpstr>Reading Notes 1</vt:lpstr>
      <vt:lpstr>Reading Notes 2</vt:lpstr>
      <vt:lpstr>Hyperlink to All Sources</vt:lpstr>
      <vt:lpstr>PowerPoint Presentation</vt:lpstr>
      <vt:lpstr>Appendices</vt:lpstr>
      <vt:lpstr>PowerPoint Presentation</vt:lpstr>
      <vt:lpstr>PowerPoint Presentation</vt:lpstr>
      <vt:lpstr>PowerPoint Presentation</vt:lpstr>
      <vt:lpstr>Abstract Summary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EN101-06  E-Portfolio</dc:title>
  <dc:creator>Microsoft Office User</dc:creator>
  <cp:lastModifiedBy>Microsoft Office User</cp:lastModifiedBy>
  <cp:revision>24</cp:revision>
  <dcterms:created xsi:type="dcterms:W3CDTF">2019-02-02T05:20:26Z</dcterms:created>
  <dcterms:modified xsi:type="dcterms:W3CDTF">2019-02-04T12:49:02Z</dcterms:modified>
</cp:coreProperties>
</file>