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Raleway"/>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aleway-regular.fntdata"/><Relationship Id="rId22" Type="http://schemas.openxmlformats.org/officeDocument/2006/relationships/font" Target="fonts/Raleway-italic.fntdata"/><Relationship Id="rId21" Type="http://schemas.openxmlformats.org/officeDocument/2006/relationships/font" Target="fonts/Raleway-bold.fntdata"/><Relationship Id="rId24" Type="http://schemas.openxmlformats.org/officeDocument/2006/relationships/font" Target="fonts/Lato-regular.fntdata"/><Relationship Id="rId23" Type="http://schemas.openxmlformats.org/officeDocument/2006/relationships/font" Target="fonts/Raleway-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Lato-italic.fntdata"/><Relationship Id="rId25" Type="http://schemas.openxmlformats.org/officeDocument/2006/relationships/font" Target="fonts/Lato-bold.fntdata"/><Relationship Id="rId27" Type="http://schemas.openxmlformats.org/officeDocument/2006/relationships/font" Target="fonts/La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Shape 11"/>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Shape 1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Shape 13"/>
          <p:cNvSpPr txBox="1"/>
          <p:nvPr>
            <p:ph type="ctrTitle"/>
          </p:nvPr>
        </p:nvSpPr>
        <p:spPr>
          <a:xfrm>
            <a:off x="2371725" y="630225"/>
            <a:ext cx="6331500" cy="1542000"/>
          </a:xfrm>
          <a:prstGeom prst="rect">
            <a:avLst/>
          </a:prstGeom>
        </p:spPr>
        <p:txBody>
          <a:bodyPr anchorCtr="0" anchor="t" bIns="91425" lIns="91425" spcFirstLastPara="1" rIns="91425" wrap="square" tIns="91425"/>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4" name="Shape 14"/>
          <p:cNvSpPr txBox="1"/>
          <p:nvPr>
            <p:ph idx="1" type="subTitle"/>
          </p:nvPr>
        </p:nvSpPr>
        <p:spPr>
          <a:xfrm>
            <a:off x="2390267" y="3238450"/>
            <a:ext cx="6331500" cy="1241700"/>
          </a:xfrm>
          <a:prstGeom prst="rect">
            <a:avLst/>
          </a:prstGeom>
        </p:spPr>
        <p:txBody>
          <a:bodyPr anchorCtr="0" anchor="b" bIns="91425" lIns="91425" spcFirstLastPara="1" rIns="91425" wrap="square" tIns="91425"/>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5" name="Shape 1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60" name="Shape 60"/>
        <p:cNvGrpSpPr/>
        <p:nvPr/>
      </p:nvGrpSpPr>
      <p:grpSpPr>
        <a:xfrm>
          <a:off x="0" y="0"/>
          <a:ext cx="0" cy="0"/>
          <a:chOff x="0" y="0"/>
          <a:chExt cx="0" cy="0"/>
        </a:xfrm>
      </p:grpSpPr>
      <p:cxnSp>
        <p:nvCxnSpPr>
          <p:cNvPr id="61" name="Shape 6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Shape 62"/>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Shape 63"/>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lstStyle>
            <a:lvl1pPr lvl="0"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Shape 64"/>
          <p:cNvSpPr txBox="1"/>
          <p:nvPr>
            <p:ph idx="1" type="body"/>
          </p:nvPr>
        </p:nvSpPr>
        <p:spPr>
          <a:xfrm>
            <a:off x="853950" y="2919450"/>
            <a:ext cx="7436100" cy="10716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5" name="Shape 6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6" name="Shape 66"/>
        <p:cNvGrpSpPr/>
        <p:nvPr/>
      </p:nvGrpSpPr>
      <p:grpSpPr>
        <a:xfrm>
          <a:off x="0" y="0"/>
          <a:ext cx="0" cy="0"/>
          <a:chOff x="0" y="0"/>
          <a:chExt cx="0" cy="0"/>
        </a:xfrm>
      </p:grpSpPr>
      <p:sp>
        <p:nvSpPr>
          <p:cNvPr id="67" name="Shape 6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Shape 17"/>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Shape 18"/>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Shape 19"/>
          <p:cNvSpPr txBox="1"/>
          <p:nvPr>
            <p:ph type="title"/>
          </p:nvPr>
        </p:nvSpPr>
        <p:spPr>
          <a:xfrm>
            <a:off x="406425" y="1806825"/>
            <a:ext cx="8296800" cy="1542000"/>
          </a:xfrm>
          <a:prstGeom prst="rect">
            <a:avLst/>
          </a:prstGeom>
        </p:spPr>
        <p:txBody>
          <a:bodyPr anchorCtr="0" anchor="ctr" bIns="91425" lIns="91425" spcFirstLastPara="1" rIns="91425" wrap="square" tIns="91425"/>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20" name="Shape 2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1" name="Shape 21"/>
        <p:cNvGrpSpPr/>
        <p:nvPr/>
      </p:nvGrpSpPr>
      <p:grpSpPr>
        <a:xfrm>
          <a:off x="0" y="0"/>
          <a:ext cx="0" cy="0"/>
          <a:chOff x="0" y="0"/>
          <a:chExt cx="0" cy="0"/>
        </a:xfrm>
      </p:grpSpPr>
      <p:cxnSp>
        <p:nvCxnSpPr>
          <p:cNvPr id="22" name="Shape 22"/>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Shape 23"/>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Shape 2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Shape 25"/>
          <p:cNvSpPr txBox="1"/>
          <p:nvPr>
            <p:ph type="title"/>
          </p:nvPr>
        </p:nvSpPr>
        <p:spPr>
          <a:xfrm>
            <a:off x="2400250" y="575950"/>
            <a:ext cx="6321600" cy="6354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6" name="Shape 26"/>
          <p:cNvSpPr txBox="1"/>
          <p:nvPr>
            <p:ph idx="1" type="body"/>
          </p:nvPr>
        </p:nvSpPr>
        <p:spPr>
          <a:xfrm>
            <a:off x="2410112" y="1595776"/>
            <a:ext cx="6321600" cy="3002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Shape 2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cxnSp>
        <p:nvCxnSpPr>
          <p:cNvPr id="29" name="Shape 29"/>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Shape 30"/>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Shape 31"/>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Shape 32"/>
          <p:cNvSpPr txBox="1"/>
          <p:nvPr>
            <p:ph type="title"/>
          </p:nvPr>
        </p:nvSpPr>
        <p:spPr>
          <a:xfrm>
            <a:off x="2400250" y="575950"/>
            <a:ext cx="6321600" cy="6354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3" name="Shape 33"/>
          <p:cNvSpPr txBox="1"/>
          <p:nvPr>
            <p:ph idx="1" type="body"/>
          </p:nvPr>
        </p:nvSpPr>
        <p:spPr>
          <a:xfrm>
            <a:off x="2400303" y="1602675"/>
            <a:ext cx="3071400" cy="3002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Shape 34"/>
          <p:cNvSpPr txBox="1"/>
          <p:nvPr>
            <p:ph idx="2" type="body"/>
          </p:nvPr>
        </p:nvSpPr>
        <p:spPr>
          <a:xfrm>
            <a:off x="5650572" y="1602675"/>
            <a:ext cx="3071400" cy="3002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5" name="Shape 3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6" name="Shape 36"/>
        <p:cNvGrpSpPr/>
        <p:nvPr/>
      </p:nvGrpSpPr>
      <p:grpSpPr>
        <a:xfrm>
          <a:off x="0" y="0"/>
          <a:ext cx="0" cy="0"/>
          <a:chOff x="0" y="0"/>
          <a:chExt cx="0" cy="0"/>
        </a:xfrm>
      </p:grpSpPr>
      <p:sp>
        <p:nvSpPr>
          <p:cNvPr id="37" name="Shape 37"/>
          <p:cNvSpPr txBox="1"/>
          <p:nvPr>
            <p:ph type="title"/>
          </p:nvPr>
        </p:nvSpPr>
        <p:spPr>
          <a:xfrm>
            <a:off x="303300" y="411575"/>
            <a:ext cx="8520600" cy="6396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Shape 3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9" name="Shape 39"/>
        <p:cNvGrpSpPr/>
        <p:nvPr/>
      </p:nvGrpSpPr>
      <p:grpSpPr>
        <a:xfrm>
          <a:off x="0" y="0"/>
          <a:ext cx="0" cy="0"/>
          <a:chOff x="0" y="0"/>
          <a:chExt cx="0" cy="0"/>
        </a:xfrm>
      </p:grpSpPr>
      <p:cxnSp>
        <p:nvCxnSpPr>
          <p:cNvPr id="40" name="Shape 4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Shape 41"/>
          <p:cNvSpPr txBox="1"/>
          <p:nvPr>
            <p:ph type="title"/>
          </p:nvPr>
        </p:nvSpPr>
        <p:spPr>
          <a:xfrm>
            <a:off x="319500" y="936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2" name="Shape 42"/>
          <p:cNvSpPr txBox="1"/>
          <p:nvPr>
            <p:ph idx="1" type="body"/>
          </p:nvPr>
        </p:nvSpPr>
        <p:spPr>
          <a:xfrm>
            <a:off x="319500" y="1846804"/>
            <a:ext cx="2808000" cy="28062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3" name="Shape 4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rgbClr val="353535"/>
        </a:solidFill>
      </p:bgPr>
    </p:bg>
    <p:spTree>
      <p:nvGrpSpPr>
        <p:cNvPr id="44" name="Shape 44"/>
        <p:cNvGrpSpPr/>
        <p:nvPr/>
      </p:nvGrpSpPr>
      <p:grpSpPr>
        <a:xfrm>
          <a:off x="0" y="0"/>
          <a:ext cx="0" cy="0"/>
          <a:chOff x="0" y="0"/>
          <a:chExt cx="0" cy="0"/>
        </a:xfrm>
      </p:grpSpPr>
      <p:cxnSp>
        <p:nvCxnSpPr>
          <p:cNvPr id="45" name="Shape 45"/>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Shape 46"/>
          <p:cNvSpPr txBox="1"/>
          <p:nvPr>
            <p:ph type="title"/>
          </p:nvPr>
        </p:nvSpPr>
        <p:spPr>
          <a:xfrm>
            <a:off x="283103" y="712141"/>
            <a:ext cx="6244200" cy="3835500"/>
          </a:xfrm>
          <a:prstGeom prst="rect">
            <a:avLst/>
          </a:prstGeom>
        </p:spPr>
        <p:txBody>
          <a:bodyPr anchorCtr="0" anchor="ctr" bIns="91425" lIns="91425" spcFirstLastPara="1" rIns="91425" wrap="square" tIns="91425"/>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7" name="Shape 4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8" name="Shape 48"/>
        <p:cNvGrpSpPr/>
        <p:nvPr/>
      </p:nvGrpSpPr>
      <p:grpSpPr>
        <a:xfrm>
          <a:off x="0" y="0"/>
          <a:ext cx="0" cy="0"/>
          <a:chOff x="0" y="0"/>
          <a:chExt cx="0" cy="0"/>
        </a:xfrm>
      </p:grpSpPr>
      <p:sp>
        <p:nvSpPr>
          <p:cNvPr id="49" name="Shape 4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50" name="Shape 50"/>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Shape 51"/>
          <p:cNvSpPr txBox="1"/>
          <p:nvPr>
            <p:ph type="title"/>
          </p:nvPr>
        </p:nvSpPr>
        <p:spPr>
          <a:xfrm>
            <a:off x="265500" y="1397350"/>
            <a:ext cx="4045200" cy="1318200"/>
          </a:xfrm>
          <a:prstGeom prst="rect">
            <a:avLst/>
          </a:prstGeom>
        </p:spPr>
        <p:txBody>
          <a:bodyPr anchorCtr="0" anchor="b" bIns="91425" lIns="91425" spcFirstLastPara="1" rIns="91425" wrap="square" tIns="91425"/>
          <a:lstStyle>
            <a:lvl1pPr lvl="0" rtl="0" algn="ctr">
              <a:spcBef>
                <a:spcPts val="0"/>
              </a:spcBef>
              <a:spcAft>
                <a:spcPts val="0"/>
              </a:spcAft>
              <a:buClr>
                <a:schemeClr val="dk1"/>
              </a:buClr>
              <a:buSzPts val="3600"/>
              <a:buNone/>
              <a:defRPr sz="3600">
                <a:solidFill>
                  <a:schemeClr val="dk1"/>
                </a:solidFill>
              </a:defRPr>
            </a:lvl1pPr>
            <a:lvl2pPr lvl="1" rtl="0" algn="ctr">
              <a:spcBef>
                <a:spcPts val="0"/>
              </a:spcBef>
              <a:spcAft>
                <a:spcPts val="0"/>
              </a:spcAft>
              <a:buClr>
                <a:schemeClr val="dk1"/>
              </a:buClr>
              <a:buSzPts val="3600"/>
              <a:buNone/>
              <a:defRPr sz="3600">
                <a:solidFill>
                  <a:schemeClr val="dk1"/>
                </a:solidFill>
              </a:defRPr>
            </a:lvl2pPr>
            <a:lvl3pPr lvl="2" rtl="0" algn="ctr">
              <a:spcBef>
                <a:spcPts val="0"/>
              </a:spcBef>
              <a:spcAft>
                <a:spcPts val="0"/>
              </a:spcAft>
              <a:buClr>
                <a:schemeClr val="dk1"/>
              </a:buClr>
              <a:buSzPts val="3600"/>
              <a:buNone/>
              <a:defRPr sz="3600">
                <a:solidFill>
                  <a:schemeClr val="dk1"/>
                </a:solidFill>
              </a:defRPr>
            </a:lvl3pPr>
            <a:lvl4pPr lvl="3" rtl="0" algn="ctr">
              <a:spcBef>
                <a:spcPts val="0"/>
              </a:spcBef>
              <a:spcAft>
                <a:spcPts val="0"/>
              </a:spcAft>
              <a:buClr>
                <a:schemeClr val="dk1"/>
              </a:buClr>
              <a:buSzPts val="3600"/>
              <a:buNone/>
              <a:defRPr sz="3600">
                <a:solidFill>
                  <a:schemeClr val="dk1"/>
                </a:solidFill>
              </a:defRPr>
            </a:lvl4pPr>
            <a:lvl5pPr lvl="4" rtl="0" algn="ctr">
              <a:spcBef>
                <a:spcPts val="0"/>
              </a:spcBef>
              <a:spcAft>
                <a:spcPts val="0"/>
              </a:spcAft>
              <a:buClr>
                <a:schemeClr val="dk1"/>
              </a:buClr>
              <a:buSzPts val="3600"/>
              <a:buNone/>
              <a:defRPr sz="3600">
                <a:solidFill>
                  <a:schemeClr val="dk1"/>
                </a:solidFill>
              </a:defRPr>
            </a:lvl5pPr>
            <a:lvl6pPr lvl="5" rtl="0" algn="ctr">
              <a:spcBef>
                <a:spcPts val="0"/>
              </a:spcBef>
              <a:spcAft>
                <a:spcPts val="0"/>
              </a:spcAft>
              <a:buClr>
                <a:schemeClr val="dk1"/>
              </a:buClr>
              <a:buSzPts val="3600"/>
              <a:buNone/>
              <a:defRPr sz="3600">
                <a:solidFill>
                  <a:schemeClr val="dk1"/>
                </a:solidFill>
              </a:defRPr>
            </a:lvl6pPr>
            <a:lvl7pPr lvl="6" rtl="0" algn="ctr">
              <a:spcBef>
                <a:spcPts val="0"/>
              </a:spcBef>
              <a:spcAft>
                <a:spcPts val="0"/>
              </a:spcAft>
              <a:buClr>
                <a:schemeClr val="dk1"/>
              </a:buClr>
              <a:buSzPts val="3600"/>
              <a:buNone/>
              <a:defRPr sz="3600">
                <a:solidFill>
                  <a:schemeClr val="dk1"/>
                </a:solidFill>
              </a:defRPr>
            </a:lvl7pPr>
            <a:lvl8pPr lvl="7" rtl="0" algn="ctr">
              <a:spcBef>
                <a:spcPts val="0"/>
              </a:spcBef>
              <a:spcAft>
                <a:spcPts val="0"/>
              </a:spcAft>
              <a:buClr>
                <a:schemeClr val="dk1"/>
              </a:buClr>
              <a:buSzPts val="3600"/>
              <a:buNone/>
              <a:defRPr sz="3600">
                <a:solidFill>
                  <a:schemeClr val="dk1"/>
                </a:solidFill>
              </a:defRPr>
            </a:lvl8pPr>
            <a:lvl9pPr lvl="8" rtl="0" algn="ctr">
              <a:spcBef>
                <a:spcPts val="0"/>
              </a:spcBef>
              <a:spcAft>
                <a:spcPts val="0"/>
              </a:spcAft>
              <a:buClr>
                <a:schemeClr val="dk1"/>
              </a:buClr>
              <a:buSzPts val="3600"/>
              <a:buNone/>
              <a:defRPr sz="3600">
                <a:solidFill>
                  <a:schemeClr val="dk1"/>
                </a:solidFill>
              </a:defRPr>
            </a:lvl9pPr>
          </a:lstStyle>
          <a:p/>
        </p:txBody>
      </p:sp>
      <p:sp>
        <p:nvSpPr>
          <p:cNvPr id="52" name="Shape 52"/>
          <p:cNvSpPr txBox="1"/>
          <p:nvPr>
            <p:ph idx="1" type="subTitle"/>
          </p:nvPr>
        </p:nvSpPr>
        <p:spPr>
          <a:xfrm>
            <a:off x="265500" y="2735371"/>
            <a:ext cx="4045200" cy="13455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3" name="Shape 53"/>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4" name="Shape 5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5" name="Shape 55"/>
        <p:cNvGrpSpPr/>
        <p:nvPr/>
      </p:nvGrpSpPr>
      <p:grpSpPr>
        <a:xfrm>
          <a:off x="0" y="0"/>
          <a:ext cx="0" cy="0"/>
          <a:chOff x="0" y="0"/>
          <a:chExt cx="0" cy="0"/>
        </a:xfrm>
      </p:grpSpPr>
      <p:cxnSp>
        <p:nvCxnSpPr>
          <p:cNvPr id="56" name="Shape 56"/>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Shape 5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Shape 58"/>
          <p:cNvSpPr txBox="1"/>
          <p:nvPr>
            <p:ph idx="1" type="body"/>
          </p:nvPr>
        </p:nvSpPr>
        <p:spPr>
          <a:xfrm>
            <a:off x="328017" y="4226025"/>
            <a:ext cx="8388600" cy="3936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800"/>
              <a:buNone/>
              <a:defRPr/>
            </a:lvl1pPr>
          </a:lstStyle>
          <a:p/>
        </p:txBody>
      </p:sp>
      <p:sp>
        <p:nvSpPr>
          <p:cNvPr id="59" name="Shape 5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wiss-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Shape 8"/>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E-Portfolio </a:t>
            </a:r>
            <a:endParaRPr/>
          </a:p>
          <a:p>
            <a:pPr indent="0" lvl="0" marL="0" rtl="0">
              <a:spcBef>
                <a:spcPts val="0"/>
              </a:spcBef>
              <a:spcAft>
                <a:spcPts val="0"/>
              </a:spcAft>
              <a:buNone/>
            </a:pPr>
            <a:r>
              <a:rPr lang="en"/>
              <a:t>Support System of Teenage Mothers </a:t>
            </a:r>
            <a:endParaRPr/>
          </a:p>
        </p:txBody>
      </p:sp>
      <p:sp>
        <p:nvSpPr>
          <p:cNvPr id="73" name="Shape 73"/>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2400"/>
              <a:t>Diana Joy S. Aquino</a:t>
            </a:r>
            <a:endParaRPr sz="2400"/>
          </a:p>
          <a:p>
            <a:pPr indent="0" lvl="0" marL="0">
              <a:spcBef>
                <a:spcPts val="0"/>
              </a:spcBef>
              <a:spcAft>
                <a:spcPts val="0"/>
              </a:spcAft>
              <a:buNone/>
            </a:pPr>
            <a:r>
              <a:rPr lang="en" sz="2400"/>
              <a:t>EN101-06</a:t>
            </a:r>
            <a:endParaRPr sz="2400"/>
          </a:p>
          <a:p>
            <a:pPr indent="0" lvl="0" marL="0" rtl="0">
              <a:spcBef>
                <a:spcPts val="0"/>
              </a:spcBef>
              <a:spcAft>
                <a:spcPts val="0"/>
              </a:spcAft>
              <a:buNone/>
            </a:pPr>
            <a:r>
              <a:rPr lang="en" sz="2400"/>
              <a:t>Instructor: Dr. Kimberly Bunts - Anderson</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Shape 137"/>
          <p:cNvSpPr txBox="1"/>
          <p:nvPr>
            <p:ph type="title"/>
          </p:nvPr>
        </p:nvSpPr>
        <p:spPr>
          <a:xfrm>
            <a:off x="283099" y="712150"/>
            <a:ext cx="8425800" cy="38355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n"/>
              <a:t>What type of struggles do teen mothers go through?</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141" name="Shape 141"/>
        <p:cNvGrpSpPr/>
        <p:nvPr/>
      </p:nvGrpSpPr>
      <p:grpSpPr>
        <a:xfrm>
          <a:off x="0" y="0"/>
          <a:ext cx="0" cy="0"/>
          <a:chOff x="0" y="0"/>
          <a:chExt cx="0" cy="0"/>
        </a:xfrm>
      </p:grpSpPr>
      <p:pic>
        <p:nvPicPr>
          <p:cNvPr id="142" name="Shape 142"/>
          <p:cNvPicPr preferRelativeResize="0"/>
          <p:nvPr/>
        </p:nvPicPr>
        <p:blipFill>
          <a:blip r:embed="rId3">
            <a:alphaModFix/>
          </a:blip>
          <a:stretch>
            <a:fillRect/>
          </a:stretch>
        </p:blipFill>
        <p:spPr>
          <a:xfrm>
            <a:off x="1373200" y="162725"/>
            <a:ext cx="6528750" cy="4818049"/>
          </a:xfrm>
          <a:prstGeom prst="rect">
            <a:avLst/>
          </a:prstGeom>
          <a:noFill/>
          <a:ln>
            <a:noFill/>
          </a:ln>
        </p:spPr>
      </p:pic>
      <p:pic>
        <p:nvPicPr>
          <p:cNvPr descr="Piece of duct tape sticking a note to the slide" id="143" name="Shape 143"/>
          <p:cNvPicPr preferRelativeResize="0"/>
          <p:nvPr/>
        </p:nvPicPr>
        <p:blipFill rotWithShape="1">
          <a:blip r:embed="rId4">
            <a:alphaModFix/>
          </a:blip>
          <a:srcRect b="10011" l="9244" r="2118" t="5926"/>
          <a:stretch/>
        </p:blipFill>
        <p:spPr>
          <a:xfrm rot="154828">
            <a:off x="3598619" y="152624"/>
            <a:ext cx="1946763" cy="691554"/>
          </a:xfrm>
          <a:prstGeom prst="rect">
            <a:avLst/>
          </a:prstGeom>
          <a:noFill/>
          <a:ln>
            <a:noFill/>
          </a:ln>
        </p:spPr>
      </p:pic>
      <p:sp>
        <p:nvSpPr>
          <p:cNvPr id="144" name="Shape 144"/>
          <p:cNvSpPr txBox="1"/>
          <p:nvPr/>
        </p:nvSpPr>
        <p:spPr>
          <a:xfrm>
            <a:off x="2553675" y="611200"/>
            <a:ext cx="4384500" cy="76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000">
                <a:solidFill>
                  <a:schemeClr val="lt2"/>
                </a:solidFill>
                <a:latin typeface="Raleway"/>
                <a:ea typeface="Raleway"/>
                <a:cs typeface="Raleway"/>
                <a:sym typeface="Raleway"/>
              </a:rPr>
              <a:t>Conclusion</a:t>
            </a:r>
            <a:endParaRPr b="1" sz="3000">
              <a:solidFill>
                <a:schemeClr val="lt2"/>
              </a:solidFill>
              <a:latin typeface="Raleway"/>
              <a:ea typeface="Raleway"/>
              <a:cs typeface="Raleway"/>
              <a:sym typeface="Raleway"/>
            </a:endParaRPr>
          </a:p>
        </p:txBody>
      </p:sp>
      <p:sp>
        <p:nvSpPr>
          <p:cNvPr id="145" name="Shape 145"/>
          <p:cNvSpPr txBox="1"/>
          <p:nvPr>
            <p:ph idx="4294967295" type="body"/>
          </p:nvPr>
        </p:nvSpPr>
        <p:spPr>
          <a:xfrm>
            <a:off x="1722525" y="1180475"/>
            <a:ext cx="5830200" cy="3296400"/>
          </a:xfrm>
          <a:prstGeom prst="rect">
            <a:avLst/>
          </a:prstGeom>
        </p:spPr>
        <p:txBody>
          <a:bodyPr anchorCtr="0" anchor="t" bIns="91425" lIns="91425" spcFirstLastPara="1" rIns="91425" wrap="square" tIns="91425">
            <a:noAutofit/>
          </a:bodyPr>
          <a:lstStyle/>
          <a:p>
            <a:pPr indent="457200" lvl="0" marL="0" rtl="0" algn="ctr">
              <a:lnSpc>
                <a:spcPct val="100000"/>
              </a:lnSpc>
              <a:spcBef>
                <a:spcPts val="0"/>
              </a:spcBef>
              <a:spcAft>
                <a:spcPts val="0"/>
              </a:spcAft>
              <a:buClr>
                <a:schemeClr val="dk2"/>
              </a:buClr>
              <a:buSzPts val="1100"/>
              <a:buFont typeface="Arial"/>
              <a:buNone/>
            </a:pPr>
            <a:r>
              <a:rPr b="1" lang="en" sz="1600">
                <a:latin typeface="Raleway"/>
                <a:ea typeface="Raleway"/>
                <a:cs typeface="Raleway"/>
                <a:sym typeface="Raleway"/>
              </a:rPr>
              <a:t>Gathering all the information helped answer the research students research question. For the past 10 years there have been </a:t>
            </a:r>
            <a:r>
              <a:rPr b="1" lang="en" sz="1600">
                <a:latin typeface="Raleway"/>
                <a:ea typeface="Raleway"/>
                <a:cs typeface="Raleway"/>
                <a:sym typeface="Raleway"/>
              </a:rPr>
              <a:t>hundreds</a:t>
            </a:r>
            <a:r>
              <a:rPr b="1" lang="en" sz="1600">
                <a:latin typeface="Raleway"/>
                <a:ea typeface="Raleway"/>
                <a:cs typeface="Raleway"/>
                <a:sym typeface="Raleway"/>
              </a:rPr>
              <a:t> of teenage pregnancy recorded. Overall there are many good effects of teen pregnancy not only for the mother of the baby but also the family of the teen. What I have found is that the baby may bring the family closer and make their bond between each other much stronger. Also, teen mothers become more responsible and mature. I also found out that mothers become more motivated to work harder because the mother wants a better future for her baby. Overall there are many positive aspect of teen pregnancy and that will benefit the mother, the baby, and the family of the teen mother.</a:t>
            </a:r>
            <a:endParaRPr b="1" sz="1600">
              <a:latin typeface="Raleway"/>
              <a:ea typeface="Raleway"/>
              <a:cs typeface="Raleway"/>
              <a:sym typeface="Raleway"/>
            </a:endParaRPr>
          </a:p>
          <a:p>
            <a:pPr indent="457200" lvl="0" marL="0" rtl="0" algn="ctr">
              <a:lnSpc>
                <a:spcPct val="100000"/>
              </a:lnSpc>
              <a:spcBef>
                <a:spcPts val="1600"/>
              </a:spcBef>
              <a:spcAft>
                <a:spcPts val="1600"/>
              </a:spcAft>
              <a:buClr>
                <a:schemeClr val="dk2"/>
              </a:buClr>
              <a:buSzPts val="1100"/>
              <a:buFont typeface="Arial"/>
              <a:buNone/>
            </a:pPr>
            <a:r>
              <a:t/>
            </a:r>
            <a:endParaRPr b="1" sz="1600">
              <a:latin typeface="Raleway"/>
              <a:ea typeface="Raleway"/>
              <a:cs typeface="Raleway"/>
              <a:sym typeface="Raleway"/>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265500" y="1625950"/>
            <a:ext cx="4045200" cy="13182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Appendix A</a:t>
            </a:r>
            <a:endParaRPr/>
          </a:p>
        </p:txBody>
      </p:sp>
      <p:sp>
        <p:nvSpPr>
          <p:cNvPr id="151" name="Shape 151"/>
          <p:cNvSpPr/>
          <p:nvPr/>
        </p:nvSpPr>
        <p:spPr>
          <a:xfrm>
            <a:off x="6480575" y="397500"/>
            <a:ext cx="843300" cy="132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pic>
        <p:nvPicPr>
          <p:cNvPr id="152" name="Shape 152"/>
          <p:cNvPicPr preferRelativeResize="0"/>
          <p:nvPr/>
        </p:nvPicPr>
        <p:blipFill>
          <a:blip r:embed="rId3">
            <a:alphaModFix/>
          </a:blip>
          <a:stretch>
            <a:fillRect/>
          </a:stretch>
        </p:blipFill>
        <p:spPr>
          <a:xfrm>
            <a:off x="4806225" y="130750"/>
            <a:ext cx="3950975" cy="4783875"/>
          </a:xfrm>
          <a:prstGeom prst="rect">
            <a:avLst/>
          </a:prstGeom>
          <a:noFill/>
          <a:ln>
            <a:noFill/>
          </a:ln>
        </p:spPr>
      </p:pic>
      <p:sp>
        <p:nvSpPr>
          <p:cNvPr id="153" name="Shape 153"/>
          <p:cNvSpPr/>
          <p:nvPr/>
        </p:nvSpPr>
        <p:spPr>
          <a:xfrm>
            <a:off x="6661250" y="1011825"/>
            <a:ext cx="409500" cy="132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265500" y="1625950"/>
            <a:ext cx="4045200" cy="13182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Appendix B</a:t>
            </a:r>
            <a:endParaRPr/>
          </a:p>
        </p:txBody>
      </p:sp>
      <p:pic>
        <p:nvPicPr>
          <p:cNvPr id="159" name="Shape 159"/>
          <p:cNvPicPr preferRelativeResize="0"/>
          <p:nvPr/>
        </p:nvPicPr>
        <p:blipFill>
          <a:blip r:embed="rId3">
            <a:alphaModFix/>
          </a:blip>
          <a:stretch>
            <a:fillRect/>
          </a:stretch>
        </p:blipFill>
        <p:spPr>
          <a:xfrm>
            <a:off x="4691700" y="0"/>
            <a:ext cx="4282325" cy="5143500"/>
          </a:xfrm>
          <a:prstGeom prst="rect">
            <a:avLst/>
          </a:prstGeom>
          <a:noFill/>
          <a:ln>
            <a:noFill/>
          </a:ln>
        </p:spPr>
      </p:pic>
      <p:sp>
        <p:nvSpPr>
          <p:cNvPr id="160" name="Shape 160"/>
          <p:cNvSpPr/>
          <p:nvPr/>
        </p:nvSpPr>
        <p:spPr>
          <a:xfrm>
            <a:off x="6480575" y="397500"/>
            <a:ext cx="843300" cy="132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283103" y="-888059"/>
            <a:ext cx="6244200" cy="38355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n"/>
              <a:t>Appendix C</a:t>
            </a:r>
            <a:endParaRPr/>
          </a:p>
        </p:txBody>
      </p:sp>
      <p:sp>
        <p:nvSpPr>
          <p:cNvPr id="166" name="Shape 166"/>
          <p:cNvSpPr/>
          <p:nvPr/>
        </p:nvSpPr>
        <p:spPr>
          <a:xfrm>
            <a:off x="6480575" y="397500"/>
            <a:ext cx="843300" cy="132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pic>
        <p:nvPicPr>
          <p:cNvPr id="167" name="Shape 167"/>
          <p:cNvPicPr preferRelativeResize="0"/>
          <p:nvPr/>
        </p:nvPicPr>
        <p:blipFill>
          <a:blip r:embed="rId3">
            <a:alphaModFix/>
          </a:blip>
          <a:stretch>
            <a:fillRect/>
          </a:stretch>
        </p:blipFill>
        <p:spPr>
          <a:xfrm>
            <a:off x="200300" y="1806950"/>
            <a:ext cx="3866676" cy="2652925"/>
          </a:xfrm>
          <a:prstGeom prst="rect">
            <a:avLst/>
          </a:prstGeom>
          <a:noFill/>
          <a:ln>
            <a:noFill/>
          </a:ln>
        </p:spPr>
      </p:pic>
      <p:pic>
        <p:nvPicPr>
          <p:cNvPr id="168" name="Shape 168"/>
          <p:cNvPicPr preferRelativeResize="0"/>
          <p:nvPr/>
        </p:nvPicPr>
        <p:blipFill>
          <a:blip r:embed="rId4">
            <a:alphaModFix/>
          </a:blip>
          <a:stretch>
            <a:fillRect/>
          </a:stretch>
        </p:blipFill>
        <p:spPr>
          <a:xfrm>
            <a:off x="4187400" y="24350"/>
            <a:ext cx="3931375" cy="2373000"/>
          </a:xfrm>
          <a:prstGeom prst="rect">
            <a:avLst/>
          </a:prstGeom>
          <a:noFill/>
          <a:ln>
            <a:noFill/>
          </a:ln>
        </p:spPr>
      </p:pic>
      <p:pic>
        <p:nvPicPr>
          <p:cNvPr id="169" name="Shape 169"/>
          <p:cNvPicPr preferRelativeResize="0"/>
          <p:nvPr/>
        </p:nvPicPr>
        <p:blipFill>
          <a:blip r:embed="rId5">
            <a:alphaModFix/>
          </a:blip>
          <a:stretch>
            <a:fillRect/>
          </a:stretch>
        </p:blipFill>
        <p:spPr>
          <a:xfrm>
            <a:off x="4326613" y="2490575"/>
            <a:ext cx="3652955" cy="26529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2400250" y="423550"/>
            <a:ext cx="6321600" cy="635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References</a:t>
            </a:r>
            <a:endParaRPr/>
          </a:p>
        </p:txBody>
      </p:sp>
      <p:sp>
        <p:nvSpPr>
          <p:cNvPr id="175" name="Shape 175"/>
          <p:cNvSpPr txBox="1"/>
          <p:nvPr>
            <p:ph idx="1" type="body"/>
          </p:nvPr>
        </p:nvSpPr>
        <p:spPr>
          <a:xfrm>
            <a:off x="2410100" y="982750"/>
            <a:ext cx="6321600" cy="3386700"/>
          </a:xfrm>
          <a:prstGeom prst="rect">
            <a:avLst/>
          </a:prstGeom>
        </p:spPr>
        <p:txBody>
          <a:bodyPr anchorCtr="0" anchor="t" bIns="91425" lIns="91425" spcFirstLastPara="1" rIns="91425" wrap="square" tIns="91425">
            <a:noAutofit/>
          </a:bodyPr>
          <a:lstStyle/>
          <a:p>
            <a:pPr indent="-457200" lvl="0" marL="457200" rtl="0">
              <a:lnSpc>
                <a:spcPct val="200000"/>
              </a:lnSpc>
              <a:spcBef>
                <a:spcPts val="0"/>
              </a:spcBef>
              <a:spcAft>
                <a:spcPts val="0"/>
              </a:spcAft>
              <a:buNone/>
            </a:pPr>
            <a:r>
              <a:rPr lang="en" sz="1200">
                <a:highlight>
                  <a:srgbClr val="FFFFFF"/>
                </a:highlight>
                <a:latin typeface="Raleway"/>
                <a:ea typeface="Raleway"/>
                <a:cs typeface="Raleway"/>
                <a:sym typeface="Raleway"/>
              </a:rPr>
              <a:t>Health Research Funding. (2014).  Pros and Cons of Teenage pregnancy, Retrieved from https://healthresearchfunding.org/pros-cons-teenage-pregnancy/</a:t>
            </a:r>
            <a:endParaRPr sz="1200">
              <a:latin typeface="Raleway"/>
              <a:ea typeface="Raleway"/>
              <a:cs typeface="Raleway"/>
              <a:sym typeface="Raleway"/>
            </a:endParaRPr>
          </a:p>
          <a:p>
            <a:pPr indent="-457200" lvl="0" marL="457200" rtl="0">
              <a:lnSpc>
                <a:spcPct val="200000"/>
              </a:lnSpc>
              <a:spcBef>
                <a:spcPts val="0"/>
              </a:spcBef>
              <a:spcAft>
                <a:spcPts val="0"/>
              </a:spcAft>
              <a:buNone/>
            </a:pPr>
            <a:r>
              <a:rPr lang="en" sz="1200">
                <a:highlight>
                  <a:srgbClr val="FFFFFF"/>
                </a:highlight>
                <a:latin typeface="Raleway"/>
                <a:ea typeface="Raleway"/>
                <a:cs typeface="Raleway"/>
                <a:sym typeface="Raleway"/>
              </a:rPr>
              <a:t>Ruddock, V. (2017). Statistics on Teen Pregnancy, Retrieved from http://pregnancy.lovetoknow.com/wiki/Pregnancy_Statistics_Teens</a:t>
            </a:r>
            <a:endParaRPr sz="1200">
              <a:latin typeface="Raleway"/>
              <a:ea typeface="Raleway"/>
              <a:cs typeface="Raleway"/>
              <a:sym typeface="Raleway"/>
            </a:endParaRPr>
          </a:p>
          <a:p>
            <a:pPr indent="-457200" lvl="0" marL="457200" rtl="0">
              <a:lnSpc>
                <a:spcPct val="200000"/>
              </a:lnSpc>
              <a:spcBef>
                <a:spcPts val="0"/>
              </a:spcBef>
              <a:spcAft>
                <a:spcPts val="0"/>
              </a:spcAft>
              <a:buNone/>
            </a:pPr>
            <a:r>
              <a:rPr lang="en" sz="1200">
                <a:latin typeface="Raleway"/>
                <a:ea typeface="Raleway"/>
                <a:cs typeface="Raleway"/>
                <a:sym typeface="Raleway"/>
              </a:rPr>
              <a:t>Teen pregnancy rate remains high. (-0001, November 29). Retrieved February 02, 2018, from https://www.saipantribune.com/index.php/a105b312-1dfb-11e4-aedf-250bc8c9958e/</a:t>
            </a:r>
            <a:r>
              <a:rPr lang="en" sz="1200">
                <a:highlight>
                  <a:srgbClr val="FFFFFF"/>
                </a:highlight>
                <a:latin typeface="Raleway"/>
                <a:ea typeface="Raleway"/>
                <a:cs typeface="Raleway"/>
                <a:sym typeface="Raleway"/>
              </a:rPr>
              <a:t>.</a:t>
            </a:r>
            <a:endParaRPr sz="1200">
              <a:highlight>
                <a:srgbClr val="FFFFFF"/>
              </a:highlight>
              <a:latin typeface="Raleway"/>
              <a:ea typeface="Raleway"/>
              <a:cs typeface="Raleway"/>
              <a:sym typeface="Raleway"/>
            </a:endParaRPr>
          </a:p>
          <a:p>
            <a:pPr indent="0" lvl="0" marL="0" rtl="0">
              <a:lnSpc>
                <a:spcPct val="200000"/>
              </a:lnSpc>
              <a:spcBef>
                <a:spcPts val="0"/>
              </a:spcBef>
              <a:spcAft>
                <a:spcPts val="1600"/>
              </a:spcAft>
              <a:buClr>
                <a:schemeClr val="dk2"/>
              </a:buClr>
              <a:buSzPts val="1100"/>
              <a:buFont typeface="Arial"/>
              <a:buNone/>
            </a:pPr>
            <a:r>
              <a:rPr lang="en" sz="1200">
                <a:latin typeface="Raleway"/>
                <a:ea typeface="Raleway"/>
                <a:cs typeface="Raleway"/>
                <a:sym typeface="Raleway"/>
              </a:rPr>
              <a:t>Woodward, L. J., &amp; Fergusson, D. M. (1999). Early conduct problems and later risk of teenage pregnancy in girls. Development and psychopathology, 11(1), 127-141. </a:t>
            </a:r>
            <a:endParaRPr sz="1200">
              <a:highlight>
                <a:srgbClr val="FFFFFF"/>
              </a:highlight>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idx="4294967295" type="title"/>
          </p:nvPr>
        </p:nvSpPr>
        <p:spPr>
          <a:xfrm>
            <a:off x="535775" y="26350"/>
            <a:ext cx="5197200" cy="7680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sz="3600">
                <a:solidFill>
                  <a:schemeClr val="dk1"/>
                </a:solidFill>
              </a:rPr>
              <a:t>Contents:</a:t>
            </a:r>
            <a:endParaRPr sz="3600">
              <a:solidFill>
                <a:schemeClr val="dk1"/>
              </a:solidFill>
            </a:endParaRPr>
          </a:p>
        </p:txBody>
      </p:sp>
      <p:sp>
        <p:nvSpPr>
          <p:cNvPr id="79" name="Shape 79"/>
          <p:cNvSpPr txBox="1"/>
          <p:nvPr>
            <p:ph idx="4294967295" type="title"/>
          </p:nvPr>
        </p:nvSpPr>
        <p:spPr>
          <a:xfrm>
            <a:off x="535775" y="641950"/>
            <a:ext cx="7221600" cy="4061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chemeClr val="dk2"/>
              </a:buClr>
              <a:buSzPts val="1100"/>
              <a:buFont typeface="Arial"/>
              <a:buNone/>
            </a:pPr>
            <a:r>
              <a:rPr b="0" lang="en" sz="1400">
                <a:latin typeface="Arial"/>
                <a:ea typeface="Arial"/>
                <a:cs typeface="Arial"/>
                <a:sym typeface="Arial"/>
              </a:rPr>
              <a:t>Abstract </a:t>
            </a:r>
            <a:r>
              <a:rPr b="0" lang="en" sz="1400">
                <a:latin typeface="Arial"/>
                <a:ea typeface="Arial"/>
                <a:cs typeface="Arial"/>
                <a:sym typeface="Arial"/>
              </a:rPr>
              <a:t>……………….……………….……………….……………….………………</a:t>
            </a:r>
            <a:r>
              <a:rPr b="0" lang="en" sz="1400">
                <a:latin typeface="Arial"/>
                <a:ea typeface="Arial"/>
                <a:cs typeface="Arial"/>
                <a:sym typeface="Arial"/>
              </a:rPr>
              <a:t>3</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rPr b="0" lang="en" sz="1400">
                <a:latin typeface="Arial"/>
                <a:ea typeface="Arial"/>
                <a:cs typeface="Arial"/>
                <a:sym typeface="Arial"/>
              </a:rPr>
              <a:t>Introduction </a:t>
            </a:r>
            <a:r>
              <a:rPr b="0" lang="en" sz="1400">
                <a:latin typeface="Arial"/>
                <a:ea typeface="Arial"/>
                <a:cs typeface="Arial"/>
                <a:sym typeface="Arial"/>
              </a:rPr>
              <a:t>……………….……………….……………….……………….…………..</a:t>
            </a:r>
            <a:r>
              <a:rPr b="0" lang="en" sz="1400">
                <a:latin typeface="Arial"/>
                <a:ea typeface="Arial"/>
                <a:cs typeface="Arial"/>
                <a:sym typeface="Arial"/>
              </a:rPr>
              <a:t>4</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rPr b="0" lang="en" sz="1400">
                <a:latin typeface="Arial"/>
                <a:ea typeface="Arial"/>
                <a:cs typeface="Arial"/>
                <a:sym typeface="Arial"/>
              </a:rPr>
              <a:t>Literature Review </a:t>
            </a:r>
            <a:r>
              <a:rPr b="0" lang="en" sz="1400">
                <a:latin typeface="Arial"/>
                <a:ea typeface="Arial"/>
                <a:cs typeface="Arial"/>
                <a:sym typeface="Arial"/>
              </a:rPr>
              <a:t>……………….……………….……………….……………….. </a:t>
            </a:r>
            <a:r>
              <a:rPr b="0" lang="en" sz="1400">
                <a:latin typeface="Arial"/>
                <a:ea typeface="Arial"/>
                <a:cs typeface="Arial"/>
                <a:sym typeface="Arial"/>
              </a:rPr>
              <a:t>5 - 6</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rPr b="0" lang="en" sz="1400">
                <a:latin typeface="Arial"/>
                <a:ea typeface="Arial"/>
                <a:cs typeface="Arial"/>
                <a:sym typeface="Arial"/>
              </a:rPr>
              <a:t>Methodology </a:t>
            </a:r>
            <a:r>
              <a:rPr b="0" lang="en" sz="1400">
                <a:latin typeface="Arial"/>
                <a:ea typeface="Arial"/>
                <a:cs typeface="Arial"/>
                <a:sym typeface="Arial"/>
              </a:rPr>
              <a:t>……………….……………….……………….……………….……..7 - 8</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rPr b="0" lang="en" sz="1400">
                <a:latin typeface="Arial"/>
                <a:ea typeface="Arial"/>
                <a:cs typeface="Arial"/>
                <a:sym typeface="Arial"/>
              </a:rPr>
              <a:t>Research Questions ……………….……………….……………….…………... 9 - 10</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rPr b="0" lang="en" sz="1400">
                <a:latin typeface="Arial"/>
                <a:ea typeface="Arial"/>
                <a:cs typeface="Arial"/>
                <a:sym typeface="Arial"/>
              </a:rPr>
              <a:t>Conclusion </a:t>
            </a:r>
            <a:r>
              <a:rPr b="0" lang="en" sz="1400">
                <a:latin typeface="Arial"/>
                <a:ea typeface="Arial"/>
                <a:cs typeface="Arial"/>
                <a:sym typeface="Arial"/>
              </a:rPr>
              <a:t>……………….……………….……………….……………….……..….</a:t>
            </a:r>
            <a:r>
              <a:rPr b="0" lang="en" sz="1400">
                <a:latin typeface="Arial"/>
                <a:ea typeface="Arial"/>
                <a:cs typeface="Arial"/>
                <a:sym typeface="Arial"/>
              </a:rPr>
              <a:t>. 11</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rPr b="0" lang="en" sz="1400">
                <a:latin typeface="Arial"/>
                <a:ea typeface="Arial"/>
                <a:cs typeface="Arial"/>
                <a:sym typeface="Arial"/>
              </a:rPr>
              <a:t>Appendix A </a:t>
            </a:r>
            <a:r>
              <a:rPr b="0" lang="en" sz="1400">
                <a:latin typeface="Arial"/>
                <a:ea typeface="Arial"/>
                <a:cs typeface="Arial"/>
                <a:sym typeface="Arial"/>
              </a:rPr>
              <a:t>……………….……………….……………....……………….………....</a:t>
            </a:r>
            <a:r>
              <a:rPr b="0" lang="en" sz="1400">
                <a:latin typeface="Arial"/>
                <a:ea typeface="Arial"/>
                <a:cs typeface="Arial"/>
                <a:sym typeface="Arial"/>
              </a:rPr>
              <a:t>. 12</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rPr b="0" lang="en" sz="1400">
                <a:latin typeface="Arial"/>
                <a:ea typeface="Arial"/>
                <a:cs typeface="Arial"/>
                <a:sym typeface="Arial"/>
              </a:rPr>
              <a:t>Appendix B </a:t>
            </a:r>
            <a:r>
              <a:rPr b="0" lang="en" sz="1400">
                <a:latin typeface="Arial"/>
                <a:ea typeface="Arial"/>
                <a:cs typeface="Arial"/>
                <a:sym typeface="Arial"/>
              </a:rPr>
              <a:t>……………….……………….……………….……………….………..</a:t>
            </a:r>
            <a:r>
              <a:rPr b="0" lang="en" sz="1400">
                <a:latin typeface="Arial"/>
                <a:ea typeface="Arial"/>
                <a:cs typeface="Arial"/>
                <a:sym typeface="Arial"/>
              </a:rPr>
              <a:t>.. 13</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rPr b="0" lang="en" sz="1400">
                <a:latin typeface="Arial"/>
                <a:ea typeface="Arial"/>
                <a:cs typeface="Arial"/>
                <a:sym typeface="Arial"/>
              </a:rPr>
              <a:t>Appendix C </a:t>
            </a:r>
            <a:r>
              <a:rPr b="0" lang="en" sz="1400">
                <a:latin typeface="Arial"/>
                <a:ea typeface="Arial"/>
                <a:cs typeface="Arial"/>
                <a:sym typeface="Arial"/>
              </a:rPr>
              <a:t>……………….……………….……………….……………….…….....</a:t>
            </a:r>
            <a:r>
              <a:rPr b="0" lang="en" sz="1400">
                <a:latin typeface="Arial"/>
                <a:ea typeface="Arial"/>
                <a:cs typeface="Arial"/>
                <a:sym typeface="Arial"/>
              </a:rPr>
              <a:t>.. 14</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rPr b="0" lang="en" sz="1400">
                <a:latin typeface="Arial"/>
                <a:ea typeface="Arial"/>
                <a:cs typeface="Arial"/>
                <a:sym typeface="Arial"/>
              </a:rPr>
              <a:t>References …..</a:t>
            </a:r>
            <a:r>
              <a:rPr b="0" lang="en" sz="1400">
                <a:latin typeface="Arial"/>
                <a:ea typeface="Arial"/>
                <a:cs typeface="Arial"/>
                <a:sym typeface="Arial"/>
              </a:rPr>
              <a:t>……………….……………….……………….……………….……</a:t>
            </a:r>
            <a:r>
              <a:rPr b="0" lang="en" sz="1400">
                <a:latin typeface="Arial"/>
                <a:ea typeface="Arial"/>
                <a:cs typeface="Arial"/>
                <a:sym typeface="Arial"/>
              </a:rPr>
              <a:t>...15</a:t>
            </a:r>
            <a:endParaRPr b="0" sz="1400">
              <a:latin typeface="Arial"/>
              <a:ea typeface="Arial"/>
              <a:cs typeface="Arial"/>
              <a:sym typeface="Arial"/>
            </a:endParaRPr>
          </a:p>
          <a:p>
            <a:pPr indent="0" lvl="0" marL="0" rtl="0">
              <a:lnSpc>
                <a:spcPct val="100000"/>
              </a:lnSpc>
              <a:spcBef>
                <a:spcPts val="1600"/>
              </a:spcBef>
              <a:spcAft>
                <a:spcPts val="0"/>
              </a:spcAft>
              <a:buClr>
                <a:schemeClr val="dk2"/>
              </a:buClr>
              <a:buSzPts val="1100"/>
              <a:buFont typeface="Arial"/>
              <a:buNone/>
            </a:pPr>
            <a:r>
              <a:t/>
            </a:r>
            <a:endParaRPr sz="1100">
              <a:latin typeface="Arial"/>
              <a:ea typeface="Arial"/>
              <a:cs typeface="Arial"/>
              <a:sym typeface="Arial"/>
            </a:endParaRPr>
          </a:p>
          <a:p>
            <a:pPr indent="0" lvl="0" marL="0" rtl="0">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83"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1373200" y="162725"/>
            <a:ext cx="6528750" cy="4818049"/>
          </a:xfrm>
          <a:prstGeom prst="rect">
            <a:avLst/>
          </a:prstGeom>
          <a:noFill/>
          <a:ln>
            <a:noFill/>
          </a:ln>
        </p:spPr>
      </p:pic>
      <p:pic>
        <p:nvPicPr>
          <p:cNvPr descr="Piece of duct tape sticking a note to the slide" id="85" name="Shape 85"/>
          <p:cNvPicPr preferRelativeResize="0"/>
          <p:nvPr/>
        </p:nvPicPr>
        <p:blipFill rotWithShape="1">
          <a:blip r:embed="rId4">
            <a:alphaModFix/>
          </a:blip>
          <a:srcRect b="10011" l="9244" r="2118" t="5926"/>
          <a:stretch/>
        </p:blipFill>
        <p:spPr>
          <a:xfrm rot="154828">
            <a:off x="3598619" y="152624"/>
            <a:ext cx="1946763" cy="691554"/>
          </a:xfrm>
          <a:prstGeom prst="rect">
            <a:avLst/>
          </a:prstGeom>
          <a:noFill/>
          <a:ln>
            <a:noFill/>
          </a:ln>
        </p:spPr>
      </p:pic>
      <p:sp>
        <p:nvSpPr>
          <p:cNvPr id="86" name="Shape 86"/>
          <p:cNvSpPr txBox="1"/>
          <p:nvPr/>
        </p:nvSpPr>
        <p:spPr>
          <a:xfrm>
            <a:off x="2855550" y="611197"/>
            <a:ext cx="3432900" cy="76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000">
                <a:solidFill>
                  <a:schemeClr val="lt2"/>
                </a:solidFill>
                <a:latin typeface="Raleway"/>
                <a:ea typeface="Raleway"/>
                <a:cs typeface="Raleway"/>
                <a:sym typeface="Raleway"/>
              </a:rPr>
              <a:t>Abstract</a:t>
            </a:r>
            <a:endParaRPr b="1" sz="3000">
              <a:solidFill>
                <a:schemeClr val="lt2"/>
              </a:solidFill>
              <a:latin typeface="Raleway"/>
              <a:ea typeface="Raleway"/>
              <a:cs typeface="Raleway"/>
              <a:sym typeface="Raleway"/>
            </a:endParaRPr>
          </a:p>
        </p:txBody>
      </p:sp>
      <p:sp>
        <p:nvSpPr>
          <p:cNvPr id="87" name="Shape 87"/>
          <p:cNvSpPr txBox="1"/>
          <p:nvPr>
            <p:ph idx="4294967295" type="body"/>
          </p:nvPr>
        </p:nvSpPr>
        <p:spPr>
          <a:xfrm>
            <a:off x="1722525" y="1148875"/>
            <a:ext cx="5830200" cy="3327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Raleway"/>
                <a:ea typeface="Raleway"/>
                <a:cs typeface="Raleway"/>
                <a:sym typeface="Raleway"/>
              </a:rPr>
              <a:t>The research is based on the support system of teenage mothers in the CNMI and how it affects them and their family. The research student used literature resources and methodology to support the research question. The research student conducted several interviews with teenage mothers and their family </a:t>
            </a:r>
            <a:r>
              <a:rPr b="1" lang="en">
                <a:latin typeface="Raleway"/>
                <a:ea typeface="Raleway"/>
                <a:cs typeface="Raleway"/>
                <a:sym typeface="Raleway"/>
              </a:rPr>
              <a:t>members</a:t>
            </a:r>
            <a:r>
              <a:rPr b="1" lang="en">
                <a:latin typeface="Raleway"/>
                <a:ea typeface="Raleway"/>
                <a:cs typeface="Raleway"/>
                <a:sym typeface="Raleway"/>
              </a:rPr>
              <a:t>. The </a:t>
            </a:r>
            <a:r>
              <a:rPr b="1" lang="en">
                <a:latin typeface="Raleway"/>
                <a:ea typeface="Raleway"/>
                <a:cs typeface="Raleway"/>
                <a:sym typeface="Raleway"/>
              </a:rPr>
              <a:t>researcher</a:t>
            </a:r>
            <a:r>
              <a:rPr b="1" lang="en">
                <a:latin typeface="Raleway"/>
                <a:ea typeface="Raleway"/>
                <a:cs typeface="Raleway"/>
                <a:sym typeface="Raleway"/>
              </a:rPr>
              <a:t> also did a survey for  NMC students. Overall the research process took about two months and the writer has enough information to answer the research question</a:t>
            </a:r>
            <a:endParaRPr b="1">
              <a:latin typeface="Raleway"/>
              <a:ea typeface="Raleway"/>
              <a:cs typeface="Raleway"/>
              <a:sym typeface="Raleway"/>
            </a:endParaRPr>
          </a:p>
          <a:p>
            <a:pPr indent="0" lvl="0" marL="0" rtl="0" algn="ctr">
              <a:spcBef>
                <a:spcPts val="1000"/>
              </a:spcBef>
              <a:spcAft>
                <a:spcPts val="1000"/>
              </a:spcAft>
              <a:buNone/>
            </a:pPr>
            <a:r>
              <a:t/>
            </a:r>
            <a:endParaRPr b="1">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91" name="Shape 91"/>
        <p:cNvGrpSpPr/>
        <p:nvPr/>
      </p:nvGrpSpPr>
      <p:grpSpPr>
        <a:xfrm>
          <a:off x="0" y="0"/>
          <a:ext cx="0" cy="0"/>
          <a:chOff x="0" y="0"/>
          <a:chExt cx="0" cy="0"/>
        </a:xfrm>
      </p:grpSpPr>
      <p:pic>
        <p:nvPicPr>
          <p:cNvPr id="92" name="Shape 92"/>
          <p:cNvPicPr preferRelativeResize="0"/>
          <p:nvPr/>
        </p:nvPicPr>
        <p:blipFill>
          <a:blip r:embed="rId3">
            <a:alphaModFix/>
          </a:blip>
          <a:stretch>
            <a:fillRect/>
          </a:stretch>
        </p:blipFill>
        <p:spPr>
          <a:xfrm>
            <a:off x="1373200" y="162725"/>
            <a:ext cx="6528750" cy="4818049"/>
          </a:xfrm>
          <a:prstGeom prst="rect">
            <a:avLst/>
          </a:prstGeom>
          <a:noFill/>
          <a:ln>
            <a:noFill/>
          </a:ln>
        </p:spPr>
      </p:pic>
      <p:pic>
        <p:nvPicPr>
          <p:cNvPr descr="Piece of duct tape sticking a note to the slide" id="93" name="Shape 93"/>
          <p:cNvPicPr preferRelativeResize="0"/>
          <p:nvPr/>
        </p:nvPicPr>
        <p:blipFill rotWithShape="1">
          <a:blip r:embed="rId4">
            <a:alphaModFix/>
          </a:blip>
          <a:srcRect b="10011" l="9244" r="2118" t="5926"/>
          <a:stretch/>
        </p:blipFill>
        <p:spPr>
          <a:xfrm rot="154828">
            <a:off x="3598619" y="152624"/>
            <a:ext cx="1946763" cy="691554"/>
          </a:xfrm>
          <a:prstGeom prst="rect">
            <a:avLst/>
          </a:prstGeom>
          <a:noFill/>
          <a:ln>
            <a:noFill/>
          </a:ln>
        </p:spPr>
      </p:pic>
      <p:sp>
        <p:nvSpPr>
          <p:cNvPr id="94" name="Shape 94"/>
          <p:cNvSpPr txBox="1"/>
          <p:nvPr/>
        </p:nvSpPr>
        <p:spPr>
          <a:xfrm>
            <a:off x="2855550" y="611197"/>
            <a:ext cx="3432900" cy="76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000">
                <a:solidFill>
                  <a:schemeClr val="lt2"/>
                </a:solidFill>
                <a:latin typeface="Raleway"/>
                <a:ea typeface="Raleway"/>
                <a:cs typeface="Raleway"/>
                <a:sym typeface="Raleway"/>
              </a:rPr>
              <a:t>Introduction</a:t>
            </a:r>
            <a:endParaRPr b="1" sz="3000">
              <a:solidFill>
                <a:schemeClr val="lt2"/>
              </a:solidFill>
              <a:latin typeface="Raleway"/>
              <a:ea typeface="Raleway"/>
              <a:cs typeface="Raleway"/>
              <a:sym typeface="Raleway"/>
            </a:endParaRPr>
          </a:p>
        </p:txBody>
      </p:sp>
      <p:sp>
        <p:nvSpPr>
          <p:cNvPr id="95" name="Shape 95"/>
          <p:cNvSpPr txBox="1"/>
          <p:nvPr>
            <p:ph idx="4294967295" type="body"/>
          </p:nvPr>
        </p:nvSpPr>
        <p:spPr>
          <a:xfrm>
            <a:off x="1638200" y="1225075"/>
            <a:ext cx="5986800" cy="34887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a:latin typeface="Raleway"/>
                <a:ea typeface="Raleway"/>
                <a:cs typeface="Raleway"/>
                <a:sym typeface="Raleway"/>
              </a:rPr>
              <a:t>There have been thousands of teenage pregnancies for the past 10 years. Many teen mothers are engaging in unprotected sex which results in being pregnant. Sex education isn’t being taught enough in school, which could be a huge help with educating the teens who are sexually active. The purpose of this study is to look at the struggles of teenage pregnancy and the kind of support they </a:t>
            </a:r>
            <a:r>
              <a:rPr b="1" lang="en">
                <a:latin typeface="Raleway"/>
                <a:ea typeface="Raleway"/>
                <a:cs typeface="Raleway"/>
                <a:sym typeface="Raleway"/>
              </a:rPr>
              <a:t>receive</a:t>
            </a:r>
            <a:r>
              <a:rPr b="1" lang="en">
                <a:latin typeface="Raleway"/>
                <a:ea typeface="Raleway"/>
                <a:cs typeface="Raleway"/>
                <a:sym typeface="Raleway"/>
              </a:rPr>
              <a:t> through conducting an interview and surveys with new teen mothers and previous teen mothers who are now adults. </a:t>
            </a:r>
            <a:endParaRPr b="1">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99" name="Shape 99"/>
        <p:cNvGrpSpPr/>
        <p:nvPr/>
      </p:nvGrpSpPr>
      <p:grpSpPr>
        <a:xfrm>
          <a:off x="0" y="0"/>
          <a:ext cx="0" cy="0"/>
          <a:chOff x="0" y="0"/>
          <a:chExt cx="0" cy="0"/>
        </a:xfrm>
      </p:grpSpPr>
      <p:pic>
        <p:nvPicPr>
          <p:cNvPr id="100" name="Shape 100"/>
          <p:cNvPicPr preferRelativeResize="0"/>
          <p:nvPr/>
        </p:nvPicPr>
        <p:blipFill>
          <a:blip r:embed="rId3">
            <a:alphaModFix/>
          </a:blip>
          <a:stretch>
            <a:fillRect/>
          </a:stretch>
        </p:blipFill>
        <p:spPr>
          <a:xfrm>
            <a:off x="1373200" y="162725"/>
            <a:ext cx="6528750" cy="4818049"/>
          </a:xfrm>
          <a:prstGeom prst="rect">
            <a:avLst/>
          </a:prstGeom>
          <a:noFill/>
          <a:ln>
            <a:noFill/>
          </a:ln>
        </p:spPr>
      </p:pic>
      <p:pic>
        <p:nvPicPr>
          <p:cNvPr descr="Piece of duct tape sticking a note to the slide" id="101" name="Shape 101"/>
          <p:cNvPicPr preferRelativeResize="0"/>
          <p:nvPr/>
        </p:nvPicPr>
        <p:blipFill rotWithShape="1">
          <a:blip r:embed="rId4">
            <a:alphaModFix/>
          </a:blip>
          <a:srcRect b="10011" l="9244" r="2118" t="5926"/>
          <a:stretch/>
        </p:blipFill>
        <p:spPr>
          <a:xfrm rot="154832">
            <a:off x="3857135" y="194653"/>
            <a:ext cx="1429732" cy="507894"/>
          </a:xfrm>
          <a:prstGeom prst="rect">
            <a:avLst/>
          </a:prstGeom>
          <a:noFill/>
          <a:ln>
            <a:noFill/>
          </a:ln>
        </p:spPr>
      </p:pic>
      <p:sp>
        <p:nvSpPr>
          <p:cNvPr id="102" name="Shape 102"/>
          <p:cNvSpPr txBox="1"/>
          <p:nvPr/>
        </p:nvSpPr>
        <p:spPr>
          <a:xfrm>
            <a:off x="2855550" y="458797"/>
            <a:ext cx="3432900" cy="76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000">
                <a:solidFill>
                  <a:schemeClr val="lt2"/>
                </a:solidFill>
                <a:latin typeface="Raleway"/>
                <a:ea typeface="Raleway"/>
                <a:cs typeface="Raleway"/>
                <a:sym typeface="Raleway"/>
              </a:rPr>
              <a:t>Literature Review</a:t>
            </a:r>
            <a:endParaRPr b="1" sz="3000">
              <a:solidFill>
                <a:schemeClr val="lt2"/>
              </a:solidFill>
              <a:latin typeface="Raleway"/>
              <a:ea typeface="Raleway"/>
              <a:cs typeface="Raleway"/>
              <a:sym typeface="Raleway"/>
            </a:endParaRPr>
          </a:p>
        </p:txBody>
      </p:sp>
      <p:sp>
        <p:nvSpPr>
          <p:cNvPr id="103" name="Shape 103"/>
          <p:cNvSpPr txBox="1"/>
          <p:nvPr>
            <p:ph idx="4294967295" type="body"/>
          </p:nvPr>
        </p:nvSpPr>
        <p:spPr>
          <a:xfrm>
            <a:off x="1638200" y="1072675"/>
            <a:ext cx="5986800" cy="3488700"/>
          </a:xfrm>
          <a:prstGeom prst="rect">
            <a:avLst/>
          </a:prstGeom>
        </p:spPr>
        <p:txBody>
          <a:bodyPr anchorCtr="0" anchor="t" bIns="91425" lIns="91425" spcFirstLastPara="1" rIns="91425" wrap="square" tIns="91425">
            <a:noAutofit/>
          </a:bodyPr>
          <a:lstStyle/>
          <a:p>
            <a:pPr indent="457200" lvl="0" marL="0" rtl="0" algn="ctr">
              <a:lnSpc>
                <a:spcPct val="100000"/>
              </a:lnSpc>
              <a:spcBef>
                <a:spcPts val="0"/>
              </a:spcBef>
              <a:spcAft>
                <a:spcPts val="0"/>
              </a:spcAft>
              <a:buNone/>
            </a:pPr>
            <a:r>
              <a:rPr b="1" lang="en" sz="1600">
                <a:latin typeface="Raleway"/>
                <a:ea typeface="Raleway"/>
                <a:cs typeface="Raleway"/>
                <a:sym typeface="Raleway"/>
              </a:rPr>
              <a:t>The list of causes of teenage pregnancy is endless. The list includes drugs and alcohol usage. A number of teens are unaware of the effects of alcohol and drugs, and the actions it causes them to do. According to one online sources, “Teens, however, do not realize the impacts alcohol and drugs have on the functioning of their brain, especially the effects of binge drinking which is consuming large amounts of alcohol during one sitting. Drinking excessively as well as experimenting drugs may lead to unwanted and unintentional pregnancy” (University of British Columbia, April 2016). Another part of the list of causes is, peer pressure. Close friends that teens hang out with everyday may influence them to have sex because it will make them look cooler only because they do it as well. </a:t>
            </a:r>
            <a:endParaRPr b="1" sz="1600">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107" name="Shape 107"/>
        <p:cNvGrpSpPr/>
        <p:nvPr/>
      </p:nvGrpSpPr>
      <p:grpSpPr>
        <a:xfrm>
          <a:off x="0" y="0"/>
          <a:ext cx="0" cy="0"/>
          <a:chOff x="0" y="0"/>
          <a:chExt cx="0" cy="0"/>
        </a:xfrm>
      </p:grpSpPr>
      <p:pic>
        <p:nvPicPr>
          <p:cNvPr id="108" name="Shape 108"/>
          <p:cNvPicPr preferRelativeResize="0"/>
          <p:nvPr/>
        </p:nvPicPr>
        <p:blipFill>
          <a:blip r:embed="rId3">
            <a:alphaModFix/>
          </a:blip>
          <a:stretch>
            <a:fillRect/>
          </a:stretch>
        </p:blipFill>
        <p:spPr>
          <a:xfrm>
            <a:off x="1373200" y="162725"/>
            <a:ext cx="6528750" cy="4818049"/>
          </a:xfrm>
          <a:prstGeom prst="rect">
            <a:avLst/>
          </a:prstGeom>
          <a:noFill/>
          <a:ln>
            <a:noFill/>
          </a:ln>
        </p:spPr>
      </p:pic>
      <p:pic>
        <p:nvPicPr>
          <p:cNvPr descr="Piece of duct tape sticking a note to the slide" id="109" name="Shape 109"/>
          <p:cNvPicPr preferRelativeResize="0"/>
          <p:nvPr/>
        </p:nvPicPr>
        <p:blipFill rotWithShape="1">
          <a:blip r:embed="rId4">
            <a:alphaModFix/>
          </a:blip>
          <a:srcRect b="10011" l="9244" r="2118" t="5926"/>
          <a:stretch/>
        </p:blipFill>
        <p:spPr>
          <a:xfrm rot="154832">
            <a:off x="3857135" y="194653"/>
            <a:ext cx="1429732" cy="507894"/>
          </a:xfrm>
          <a:prstGeom prst="rect">
            <a:avLst/>
          </a:prstGeom>
          <a:noFill/>
          <a:ln>
            <a:noFill/>
          </a:ln>
        </p:spPr>
      </p:pic>
      <p:sp>
        <p:nvSpPr>
          <p:cNvPr id="110" name="Shape 110"/>
          <p:cNvSpPr txBox="1"/>
          <p:nvPr/>
        </p:nvSpPr>
        <p:spPr>
          <a:xfrm>
            <a:off x="2336850" y="458800"/>
            <a:ext cx="4854300" cy="76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000">
                <a:solidFill>
                  <a:schemeClr val="lt2"/>
                </a:solidFill>
                <a:latin typeface="Raleway"/>
                <a:ea typeface="Raleway"/>
                <a:cs typeface="Raleway"/>
                <a:sym typeface="Raleway"/>
              </a:rPr>
              <a:t>Literature Review Cont...</a:t>
            </a:r>
            <a:endParaRPr b="1" sz="3000">
              <a:solidFill>
                <a:schemeClr val="lt2"/>
              </a:solidFill>
              <a:latin typeface="Raleway"/>
              <a:ea typeface="Raleway"/>
              <a:cs typeface="Raleway"/>
              <a:sym typeface="Raleway"/>
            </a:endParaRPr>
          </a:p>
        </p:txBody>
      </p:sp>
      <p:sp>
        <p:nvSpPr>
          <p:cNvPr id="111" name="Shape 111"/>
          <p:cNvSpPr txBox="1"/>
          <p:nvPr>
            <p:ph idx="4294967295" type="body"/>
          </p:nvPr>
        </p:nvSpPr>
        <p:spPr>
          <a:xfrm>
            <a:off x="1638200" y="1072675"/>
            <a:ext cx="5986800" cy="3488700"/>
          </a:xfrm>
          <a:prstGeom prst="rect">
            <a:avLst/>
          </a:prstGeom>
        </p:spPr>
        <p:txBody>
          <a:bodyPr anchorCtr="0" anchor="t" bIns="91425" lIns="91425" spcFirstLastPara="1" rIns="91425" wrap="square" tIns="91425">
            <a:noAutofit/>
          </a:bodyPr>
          <a:lstStyle/>
          <a:p>
            <a:pPr indent="457200" lvl="0" marL="0" rtl="0" algn="ctr">
              <a:lnSpc>
                <a:spcPct val="100000"/>
              </a:lnSpc>
              <a:spcBef>
                <a:spcPts val="0"/>
              </a:spcBef>
              <a:spcAft>
                <a:spcPts val="0"/>
              </a:spcAft>
              <a:buNone/>
            </a:pPr>
            <a:r>
              <a:rPr b="1" lang="en" sz="1500">
                <a:latin typeface="Raleway"/>
                <a:ea typeface="Raleway"/>
                <a:cs typeface="Raleway"/>
                <a:sym typeface="Raleway"/>
              </a:rPr>
              <a:t>“Females may be pressured or forced by an older male partner to engage in sexual activity. These young females out of fear may feel forced to engage in unprotected sex without a choice” (University of British Columbia, April 2016). Last one, is the influence of the media. The media tends to make every pregnancy look easily manageable. They even have shows that showcases teens during the pregnancy and after giving birth. University of British Columbia states, “The media has a large effect on teen pregnancy, especially shows such as "Teen Mom" and "16 and Pregnant". These shows often glamorize pregnancy and hide the true hardships associated with pregnancy which encourages these teens to become pregnant” (University of British Columbia, April 2016). The page also states that teenage girls only get pregnant to dropout of school and to force their partners into a deeper commitment.</a:t>
            </a:r>
            <a:endParaRPr b="1" sz="1500">
              <a:latin typeface="Raleway"/>
              <a:ea typeface="Raleway"/>
              <a:cs typeface="Raleway"/>
              <a:sym typeface="Raleway"/>
            </a:endParaRPr>
          </a:p>
          <a:p>
            <a:pPr indent="0" lvl="0" marL="0" rtl="0" algn="ctr">
              <a:lnSpc>
                <a:spcPct val="100000"/>
              </a:lnSpc>
              <a:spcBef>
                <a:spcPts val="0"/>
              </a:spcBef>
              <a:spcAft>
                <a:spcPts val="0"/>
              </a:spcAft>
              <a:buNone/>
            </a:pPr>
            <a:r>
              <a:t/>
            </a:r>
            <a:endParaRPr b="1" sz="1500">
              <a:latin typeface="Raleway"/>
              <a:ea typeface="Raleway"/>
              <a:cs typeface="Raleway"/>
              <a:sym typeface="Raleway"/>
            </a:endParaRPr>
          </a:p>
          <a:p>
            <a:pPr indent="457200" lvl="0" marL="0" rtl="0" algn="ctr">
              <a:lnSpc>
                <a:spcPct val="100000"/>
              </a:lnSpc>
              <a:spcBef>
                <a:spcPts val="0"/>
              </a:spcBef>
              <a:spcAft>
                <a:spcPts val="0"/>
              </a:spcAft>
              <a:buNone/>
            </a:pPr>
            <a:r>
              <a:t/>
            </a:r>
            <a:endParaRPr b="1" sz="1500">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115" name="Shape 115"/>
        <p:cNvGrpSpPr/>
        <p:nvPr/>
      </p:nvGrpSpPr>
      <p:grpSpPr>
        <a:xfrm>
          <a:off x="0" y="0"/>
          <a:ext cx="0" cy="0"/>
          <a:chOff x="0" y="0"/>
          <a:chExt cx="0" cy="0"/>
        </a:xfrm>
      </p:grpSpPr>
      <p:pic>
        <p:nvPicPr>
          <p:cNvPr id="116" name="Shape 116"/>
          <p:cNvPicPr preferRelativeResize="0"/>
          <p:nvPr/>
        </p:nvPicPr>
        <p:blipFill>
          <a:blip r:embed="rId3">
            <a:alphaModFix/>
          </a:blip>
          <a:stretch>
            <a:fillRect/>
          </a:stretch>
        </p:blipFill>
        <p:spPr>
          <a:xfrm>
            <a:off x="1373200" y="162725"/>
            <a:ext cx="6528750" cy="4818049"/>
          </a:xfrm>
          <a:prstGeom prst="rect">
            <a:avLst/>
          </a:prstGeom>
          <a:noFill/>
          <a:ln>
            <a:noFill/>
          </a:ln>
        </p:spPr>
      </p:pic>
      <p:pic>
        <p:nvPicPr>
          <p:cNvPr descr="Piece of duct tape sticking a note to the slide" id="117" name="Shape 117"/>
          <p:cNvPicPr preferRelativeResize="0"/>
          <p:nvPr/>
        </p:nvPicPr>
        <p:blipFill rotWithShape="1">
          <a:blip r:embed="rId4">
            <a:alphaModFix/>
          </a:blip>
          <a:srcRect b="10011" l="9244" r="2118" t="5926"/>
          <a:stretch/>
        </p:blipFill>
        <p:spPr>
          <a:xfrm rot="154828">
            <a:off x="3598619" y="152624"/>
            <a:ext cx="1946763" cy="691554"/>
          </a:xfrm>
          <a:prstGeom prst="rect">
            <a:avLst/>
          </a:prstGeom>
          <a:noFill/>
          <a:ln>
            <a:noFill/>
          </a:ln>
        </p:spPr>
      </p:pic>
      <p:sp>
        <p:nvSpPr>
          <p:cNvPr id="118" name="Shape 118"/>
          <p:cNvSpPr txBox="1"/>
          <p:nvPr/>
        </p:nvSpPr>
        <p:spPr>
          <a:xfrm>
            <a:off x="2855550" y="611197"/>
            <a:ext cx="3432900" cy="76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000">
                <a:solidFill>
                  <a:schemeClr val="lt2"/>
                </a:solidFill>
                <a:latin typeface="Raleway"/>
                <a:ea typeface="Raleway"/>
                <a:cs typeface="Raleway"/>
                <a:sym typeface="Raleway"/>
              </a:rPr>
              <a:t>Methodology</a:t>
            </a:r>
            <a:endParaRPr b="1" sz="3000">
              <a:solidFill>
                <a:schemeClr val="lt2"/>
              </a:solidFill>
              <a:latin typeface="Raleway"/>
              <a:ea typeface="Raleway"/>
              <a:cs typeface="Raleway"/>
              <a:sym typeface="Raleway"/>
            </a:endParaRPr>
          </a:p>
        </p:txBody>
      </p:sp>
      <p:sp>
        <p:nvSpPr>
          <p:cNvPr id="119" name="Shape 119"/>
          <p:cNvSpPr txBox="1"/>
          <p:nvPr>
            <p:ph idx="4294967295" type="body"/>
          </p:nvPr>
        </p:nvSpPr>
        <p:spPr>
          <a:xfrm>
            <a:off x="1722525" y="1148875"/>
            <a:ext cx="5830200" cy="3327900"/>
          </a:xfrm>
          <a:prstGeom prst="rect">
            <a:avLst/>
          </a:prstGeom>
        </p:spPr>
        <p:txBody>
          <a:bodyPr anchorCtr="0" anchor="t" bIns="91425" lIns="91425" spcFirstLastPara="1" rIns="91425" wrap="square" tIns="91425">
            <a:noAutofit/>
          </a:bodyPr>
          <a:lstStyle/>
          <a:p>
            <a:pPr indent="0" lvl="0" marL="0" rtl="0" algn="ctr">
              <a:spcBef>
                <a:spcPts val="0"/>
              </a:spcBef>
              <a:spcAft>
                <a:spcPts val="1000"/>
              </a:spcAft>
              <a:buNone/>
            </a:pPr>
            <a:r>
              <a:rPr b="1" lang="en" sz="1600">
                <a:latin typeface="Raleway"/>
                <a:ea typeface="Raleway"/>
                <a:cs typeface="Raleway"/>
                <a:sym typeface="Raleway"/>
              </a:rPr>
              <a:t>The research student searched for evidence from a person who is or was a teen mother age (15 - 19). One teen mother said, they had friends and family members who helped them throughout their entire </a:t>
            </a:r>
            <a:r>
              <a:rPr b="1" lang="en" sz="1600">
                <a:latin typeface="Raleway"/>
                <a:ea typeface="Raleway"/>
                <a:cs typeface="Raleway"/>
                <a:sym typeface="Raleway"/>
              </a:rPr>
              <a:t>pregnancy</a:t>
            </a:r>
            <a:r>
              <a:rPr b="1" lang="en" sz="1600">
                <a:latin typeface="Raleway"/>
                <a:ea typeface="Raleway"/>
                <a:cs typeface="Raleway"/>
                <a:sym typeface="Raleway"/>
              </a:rPr>
              <a:t>. (See Appendix A.) “They helped provide some of the necessities that I needed at that time, like buy the diapers and the formula when my baby ran out.” “They also threw a </a:t>
            </a:r>
            <a:r>
              <a:rPr b="1" lang="en" sz="1600">
                <a:latin typeface="Raleway"/>
                <a:ea typeface="Raleway"/>
                <a:cs typeface="Raleway"/>
                <a:sym typeface="Raleway"/>
              </a:rPr>
              <a:t>big</a:t>
            </a:r>
            <a:r>
              <a:rPr b="1" lang="en" sz="1600">
                <a:latin typeface="Raleway"/>
                <a:ea typeface="Raleway"/>
                <a:cs typeface="Raleway"/>
                <a:sym typeface="Raleway"/>
              </a:rPr>
              <a:t> </a:t>
            </a:r>
            <a:r>
              <a:rPr b="1" lang="en" sz="1600">
                <a:latin typeface="Raleway"/>
                <a:ea typeface="Raleway"/>
                <a:cs typeface="Raleway"/>
                <a:sym typeface="Raleway"/>
              </a:rPr>
              <a:t>baby shower</a:t>
            </a:r>
            <a:r>
              <a:rPr b="1" lang="en" sz="1600">
                <a:latin typeface="Raleway"/>
                <a:ea typeface="Raleway"/>
                <a:cs typeface="Raleway"/>
                <a:sym typeface="Raleway"/>
              </a:rPr>
              <a:t> for me, and that helped me get some of the my babies things like, a diaper bag, baby bottles, a lot of clothes, and toys.” The teen mother also mentioned that she had to juggle school and taking care of her </a:t>
            </a:r>
            <a:r>
              <a:rPr b="1" lang="en" sz="1600">
                <a:latin typeface="Raleway"/>
                <a:ea typeface="Raleway"/>
                <a:cs typeface="Raleway"/>
                <a:sym typeface="Raleway"/>
              </a:rPr>
              <a:t>newborn, just so she could help out with providing for what her chil needed. </a:t>
            </a:r>
            <a:r>
              <a:rPr b="1" lang="en" sz="1600">
                <a:latin typeface="Raleway"/>
                <a:ea typeface="Raleway"/>
                <a:cs typeface="Raleway"/>
                <a:sym typeface="Raleway"/>
              </a:rPr>
              <a:t>  </a:t>
            </a:r>
            <a:endParaRPr b="1" sz="1600">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123" name="Shape 123"/>
        <p:cNvGrpSpPr/>
        <p:nvPr/>
      </p:nvGrpSpPr>
      <p:grpSpPr>
        <a:xfrm>
          <a:off x="0" y="0"/>
          <a:ext cx="0" cy="0"/>
          <a:chOff x="0" y="0"/>
          <a:chExt cx="0" cy="0"/>
        </a:xfrm>
      </p:grpSpPr>
      <p:pic>
        <p:nvPicPr>
          <p:cNvPr id="124" name="Shape 124"/>
          <p:cNvPicPr preferRelativeResize="0"/>
          <p:nvPr/>
        </p:nvPicPr>
        <p:blipFill>
          <a:blip r:embed="rId3">
            <a:alphaModFix/>
          </a:blip>
          <a:stretch>
            <a:fillRect/>
          </a:stretch>
        </p:blipFill>
        <p:spPr>
          <a:xfrm>
            <a:off x="1373200" y="162725"/>
            <a:ext cx="6528750" cy="4818049"/>
          </a:xfrm>
          <a:prstGeom prst="rect">
            <a:avLst/>
          </a:prstGeom>
          <a:noFill/>
          <a:ln>
            <a:noFill/>
          </a:ln>
        </p:spPr>
      </p:pic>
      <p:pic>
        <p:nvPicPr>
          <p:cNvPr descr="Piece of duct tape sticking a note to the slide" id="125" name="Shape 125"/>
          <p:cNvPicPr preferRelativeResize="0"/>
          <p:nvPr/>
        </p:nvPicPr>
        <p:blipFill rotWithShape="1">
          <a:blip r:embed="rId4">
            <a:alphaModFix/>
          </a:blip>
          <a:srcRect b="10011" l="9244" r="2118" t="5926"/>
          <a:stretch/>
        </p:blipFill>
        <p:spPr>
          <a:xfrm rot="154828">
            <a:off x="3598619" y="152624"/>
            <a:ext cx="1946763" cy="691554"/>
          </a:xfrm>
          <a:prstGeom prst="rect">
            <a:avLst/>
          </a:prstGeom>
          <a:noFill/>
          <a:ln>
            <a:noFill/>
          </a:ln>
        </p:spPr>
      </p:pic>
      <p:sp>
        <p:nvSpPr>
          <p:cNvPr id="126" name="Shape 126"/>
          <p:cNvSpPr txBox="1"/>
          <p:nvPr/>
        </p:nvSpPr>
        <p:spPr>
          <a:xfrm>
            <a:off x="2553675" y="611200"/>
            <a:ext cx="4384500" cy="76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000">
                <a:solidFill>
                  <a:schemeClr val="lt2"/>
                </a:solidFill>
                <a:latin typeface="Raleway"/>
                <a:ea typeface="Raleway"/>
                <a:cs typeface="Raleway"/>
                <a:sym typeface="Raleway"/>
              </a:rPr>
              <a:t>Methodology Cont...</a:t>
            </a:r>
            <a:endParaRPr b="1" sz="3000">
              <a:solidFill>
                <a:schemeClr val="lt2"/>
              </a:solidFill>
              <a:latin typeface="Raleway"/>
              <a:ea typeface="Raleway"/>
              <a:cs typeface="Raleway"/>
              <a:sym typeface="Raleway"/>
            </a:endParaRPr>
          </a:p>
        </p:txBody>
      </p:sp>
      <p:sp>
        <p:nvSpPr>
          <p:cNvPr id="127" name="Shape 127"/>
          <p:cNvSpPr txBox="1"/>
          <p:nvPr>
            <p:ph idx="4294967295" type="body"/>
          </p:nvPr>
        </p:nvSpPr>
        <p:spPr>
          <a:xfrm>
            <a:off x="1722525" y="1180475"/>
            <a:ext cx="5830200" cy="3296400"/>
          </a:xfrm>
          <a:prstGeom prst="rect">
            <a:avLst/>
          </a:prstGeom>
        </p:spPr>
        <p:txBody>
          <a:bodyPr anchorCtr="0" anchor="t" bIns="91425" lIns="91425" spcFirstLastPara="1" rIns="91425" wrap="square" tIns="91425">
            <a:noAutofit/>
          </a:bodyPr>
          <a:lstStyle/>
          <a:p>
            <a:pPr indent="457200" lvl="0" marL="0" rtl="0" algn="ctr">
              <a:lnSpc>
                <a:spcPct val="100000"/>
              </a:lnSpc>
              <a:spcBef>
                <a:spcPts val="0"/>
              </a:spcBef>
              <a:spcAft>
                <a:spcPts val="1600"/>
              </a:spcAft>
              <a:buNone/>
            </a:pPr>
            <a:r>
              <a:rPr b="1" lang="en" sz="1700">
                <a:latin typeface="Raleway"/>
                <a:ea typeface="Raleway"/>
                <a:cs typeface="Raleway"/>
                <a:sym typeface="Raleway"/>
              </a:rPr>
              <a:t>In the US alone 3 out of 10 teenage girls will get pregnant at least once in their teenage life. According to the statistics provided by the Department of Public Health, a total of 513 pregnancies have been recorded in the years 2000 -2003. The research student interviewed a teen mother who mentioned that her parents wanted her to take full responsibility and continue going to school and working full time to fully provide for her newborn. </a:t>
            </a:r>
            <a:endParaRPr b="1" sz="1700">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283099" y="712150"/>
            <a:ext cx="8425800" cy="38355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What type of support do teen mothers receive from their family or friends?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