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87" r:id="rId4"/>
    <p:sldId id="288" r:id="rId5"/>
    <p:sldId id="289" r:id="rId6"/>
    <p:sldId id="291" r:id="rId7"/>
    <p:sldId id="292" r:id="rId8"/>
    <p:sldId id="290" r:id="rId9"/>
    <p:sldId id="296" r:id="rId10"/>
    <p:sldId id="293" r:id="rId11"/>
    <p:sldId id="294" r:id="rId12"/>
    <p:sldId id="260" r:id="rId13"/>
    <p:sldId id="259" r:id="rId14"/>
    <p:sldId id="295" r:id="rId15"/>
  </p:sldIdLst>
  <p:sldSz cx="9144000" cy="5143500" type="screen16x9"/>
  <p:notesSz cx="6858000" cy="9144000"/>
  <p:embeddedFontLst>
    <p:embeddedFont>
      <p:font typeface="Lora" panose="020B0604020202020204" charset="0"/>
      <p:regular r:id="rId17"/>
      <p:bold r:id="rId18"/>
      <p:italic r:id="rId19"/>
      <p:boldItalic r:id="rId20"/>
    </p:embeddedFont>
    <p:embeddedFont>
      <p:font typeface="Quattrocento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AFEA46-31B8-4BF0-AFFC-20C4507B9501}">
  <a:tblStyle styleId="{53AFEA46-31B8-4BF0-AFFC-20C4507B9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044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29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95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51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68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82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62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01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56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589940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E-Portfolio</a:t>
            </a:r>
            <a:br>
              <a:rPr lang="en-US" dirty="0"/>
            </a:br>
            <a:r>
              <a:rPr lang="en-US" dirty="0"/>
              <a:t>EN202-01 </a:t>
            </a:r>
            <a:r>
              <a:rPr lang="en-US" dirty="0">
                <a:highlight>
                  <a:srgbClr val="FFB600"/>
                </a:highlight>
              </a:rPr>
              <a:t>Joanne </a:t>
            </a:r>
            <a:r>
              <a:rPr lang="en-US" dirty="0" err="1">
                <a:highlight>
                  <a:srgbClr val="FFB600"/>
                </a:highlight>
              </a:rPr>
              <a:t>Orosco</a:t>
            </a:r>
            <a:br>
              <a:rPr lang="en-US" dirty="0">
                <a:highlight>
                  <a:srgbClr val="FFB6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Academic Research</a:t>
            </a:r>
            <a:endParaRPr dirty="0">
              <a:highlight>
                <a:srgbClr val="FFFF00"/>
              </a:highlight>
            </a:endParaRPr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>
            <a:spLocks noGrp="1"/>
          </p:cNvSpPr>
          <p:nvPr>
            <p:ph type="ctrTitle" idx="4294967295"/>
          </p:nvPr>
        </p:nvSpPr>
        <p:spPr>
          <a:xfrm>
            <a:off x="749657" y="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highlight>
                  <a:srgbClr val="FFCD00"/>
                </a:highlight>
              </a:rPr>
              <a:t>Survey Questions</a:t>
            </a:r>
            <a:endParaRPr sz="3600" dirty="0">
              <a:highlight>
                <a:srgbClr val="FFCD00"/>
              </a:highlight>
            </a:endParaRPr>
          </a:p>
        </p:txBody>
      </p:sp>
      <p:grpSp>
        <p:nvGrpSpPr>
          <p:cNvPr id="292" name="Google Shape;292;p27"/>
          <p:cNvGrpSpPr/>
          <p:nvPr/>
        </p:nvGrpSpPr>
        <p:grpSpPr>
          <a:xfrm>
            <a:off x="4433048" y="4413425"/>
            <a:ext cx="277859" cy="201655"/>
            <a:chOff x="3932350" y="3714775"/>
            <a:chExt cx="439650" cy="319075"/>
          </a:xfrm>
        </p:grpSpPr>
        <p:sp>
          <p:nvSpPr>
            <p:cNvPr id="293" name="Google Shape;293;p27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4B058-ACB5-485F-9716-D2C508DD3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433" y="885702"/>
            <a:ext cx="3078314" cy="398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F416AE-768B-4FCE-9455-CE657C0A6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208" y="885702"/>
            <a:ext cx="3078314" cy="3983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Subtitle 6">
            <a:extLst>
              <a:ext uri="{FF2B5EF4-FFF2-40B4-BE49-F238E27FC236}">
                <a16:creationId xmlns:a16="http://schemas.microsoft.com/office/drawing/2014/main" id="{98DD5BC6-0692-4C77-8E0F-943226569961}"/>
              </a:ext>
            </a:extLst>
          </p:cNvPr>
          <p:cNvSpPr txBox="1">
            <a:spLocks/>
          </p:cNvSpPr>
          <p:nvPr/>
        </p:nvSpPr>
        <p:spPr>
          <a:xfrm>
            <a:off x="8706903" y="2074848"/>
            <a:ext cx="358075" cy="4134040"/>
          </a:xfrm>
          <a:prstGeom prst="rect">
            <a:avLst/>
          </a:prstGeom>
        </p:spPr>
        <p:txBody>
          <a:bodyPr vert="wordArtVer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ighlight>
                  <a:srgbClr val="FFB600"/>
                </a:highlight>
              </a:rPr>
              <a:t>Appendix A</a:t>
            </a:r>
          </a:p>
        </p:txBody>
      </p:sp>
    </p:spTree>
    <p:extLst>
      <p:ext uri="{BB962C8B-B14F-4D97-AF65-F5344CB8AC3E}">
        <p14:creationId xmlns:p14="http://schemas.microsoft.com/office/powerpoint/2010/main" val="422815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>
            <a:spLocks noGrp="1"/>
          </p:cNvSpPr>
          <p:nvPr>
            <p:ph type="ctrTitle" idx="4294967295"/>
          </p:nvPr>
        </p:nvSpPr>
        <p:spPr>
          <a:xfrm>
            <a:off x="749657" y="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highlight>
                  <a:srgbClr val="FFCD00"/>
                </a:highlight>
              </a:rPr>
              <a:t>Survey Analysis</a:t>
            </a:r>
            <a:endParaRPr sz="3600" dirty="0">
              <a:highlight>
                <a:srgbClr val="FFCD00"/>
              </a:highlight>
            </a:endParaRPr>
          </a:p>
        </p:txBody>
      </p:sp>
      <p:grpSp>
        <p:nvGrpSpPr>
          <p:cNvPr id="292" name="Google Shape;292;p27"/>
          <p:cNvGrpSpPr/>
          <p:nvPr/>
        </p:nvGrpSpPr>
        <p:grpSpPr>
          <a:xfrm>
            <a:off x="4433048" y="4413425"/>
            <a:ext cx="277859" cy="201655"/>
            <a:chOff x="3932350" y="3714775"/>
            <a:chExt cx="439650" cy="319075"/>
          </a:xfrm>
        </p:grpSpPr>
        <p:sp>
          <p:nvSpPr>
            <p:cNvPr id="293" name="Google Shape;293;p27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27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067A2-DB31-4F0E-A115-2015F61F2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" y="895110"/>
            <a:ext cx="3189832" cy="4128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C865B-05D1-4F72-99E2-97E4AADB9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826" y="863628"/>
            <a:ext cx="3214159" cy="4159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928E64-7442-4041-B9D3-CFCBA1EC3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946" y="847392"/>
            <a:ext cx="3239251" cy="4191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Subtitle 6">
            <a:extLst>
              <a:ext uri="{FF2B5EF4-FFF2-40B4-BE49-F238E27FC236}">
                <a16:creationId xmlns:a16="http://schemas.microsoft.com/office/drawing/2014/main" id="{CAC7A947-5F68-4762-83C3-87F546D1195D}"/>
              </a:ext>
            </a:extLst>
          </p:cNvPr>
          <p:cNvSpPr txBox="1">
            <a:spLocks/>
          </p:cNvSpPr>
          <p:nvPr/>
        </p:nvSpPr>
        <p:spPr>
          <a:xfrm>
            <a:off x="8711067" y="2571750"/>
            <a:ext cx="358075" cy="4134040"/>
          </a:xfrm>
          <a:prstGeom prst="rect">
            <a:avLst/>
          </a:prstGeom>
        </p:spPr>
        <p:txBody>
          <a:bodyPr vert="wordArtVer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ighlight>
                  <a:srgbClr val="FFB600"/>
                </a:highlight>
              </a:rPr>
              <a:t>Appendix B</a:t>
            </a:r>
          </a:p>
        </p:txBody>
      </p:sp>
    </p:spTree>
    <p:extLst>
      <p:ext uri="{BB962C8B-B14F-4D97-AF65-F5344CB8AC3E}">
        <p14:creationId xmlns:p14="http://schemas.microsoft.com/office/powerpoint/2010/main" val="429138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2443774" y="119274"/>
            <a:ext cx="4256451" cy="7073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Letters to </a:t>
            </a:r>
            <a:r>
              <a:rPr lang="en" dirty="0">
                <a:highlight>
                  <a:srgbClr val="FFCD00"/>
                </a:highlight>
              </a:rPr>
              <a:t>Experts</a:t>
            </a: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372978" y="54037"/>
            <a:ext cx="473371" cy="339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D978F-290F-4C99-B741-17B65505F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91" y="826612"/>
            <a:ext cx="3049368" cy="39462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F6122-5A8E-43BD-AF93-5F20FF011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375" y="826612"/>
            <a:ext cx="3049368" cy="39462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0B45D4-A477-46FF-B5EA-146A80BCF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941" y="826612"/>
            <a:ext cx="3049368" cy="39462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oogle Shape;506;p39">
            <a:extLst>
              <a:ext uri="{FF2B5EF4-FFF2-40B4-BE49-F238E27FC236}">
                <a16:creationId xmlns:a16="http://schemas.microsoft.com/office/drawing/2014/main" id="{C0904AD0-8E27-432D-9039-6D02AB41BC63}"/>
              </a:ext>
            </a:extLst>
          </p:cNvPr>
          <p:cNvGrpSpPr/>
          <p:nvPr/>
        </p:nvGrpSpPr>
        <p:grpSpPr>
          <a:xfrm>
            <a:off x="2694437" y="326824"/>
            <a:ext cx="502754" cy="339564"/>
            <a:chOff x="564675" y="1700625"/>
            <a:chExt cx="465200" cy="314200"/>
          </a:xfrm>
        </p:grpSpPr>
        <p:sp>
          <p:nvSpPr>
            <p:cNvPr id="11" name="Google Shape;507;p39">
              <a:extLst>
                <a:ext uri="{FF2B5EF4-FFF2-40B4-BE49-F238E27FC236}">
                  <a16:creationId xmlns:a16="http://schemas.microsoft.com/office/drawing/2014/main" id="{68A96A2A-78C2-4B86-A14F-51C22581D933}"/>
                </a:ext>
              </a:extLst>
            </p:cNvPr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highlight>
                  <a:srgbClr val="FFB600"/>
                </a:highlight>
              </a:endParaRPr>
            </a:p>
          </p:txBody>
        </p:sp>
        <p:sp>
          <p:nvSpPr>
            <p:cNvPr id="12" name="Google Shape;508;p39">
              <a:extLst>
                <a:ext uri="{FF2B5EF4-FFF2-40B4-BE49-F238E27FC236}">
                  <a16:creationId xmlns:a16="http://schemas.microsoft.com/office/drawing/2014/main" id="{266D05B2-9888-4D46-BCCA-20687281614C}"/>
                </a:ext>
              </a:extLst>
            </p:cNvPr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highlight>
                  <a:srgbClr val="FFB600"/>
                </a:highlight>
              </a:endParaRPr>
            </a:p>
          </p:txBody>
        </p:sp>
        <p:sp>
          <p:nvSpPr>
            <p:cNvPr id="13" name="Google Shape;509;p39">
              <a:extLst>
                <a:ext uri="{FF2B5EF4-FFF2-40B4-BE49-F238E27FC236}">
                  <a16:creationId xmlns:a16="http://schemas.microsoft.com/office/drawing/2014/main" id="{4A6A47BA-CF34-4C62-966F-63D5B5751056}"/>
                </a:ext>
              </a:extLst>
            </p:cNvPr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0000"/>
                </a:solidFill>
                <a:highlight>
                  <a:srgbClr val="FFB600"/>
                </a:highlight>
              </a:endParaRPr>
            </a:p>
          </p:txBody>
        </p:sp>
      </p:grpSp>
      <p:sp>
        <p:nvSpPr>
          <p:cNvPr id="14" name="Subtitle 6">
            <a:extLst>
              <a:ext uri="{FF2B5EF4-FFF2-40B4-BE49-F238E27FC236}">
                <a16:creationId xmlns:a16="http://schemas.microsoft.com/office/drawing/2014/main" id="{579BC197-BE60-45DC-A912-0480967543E3}"/>
              </a:ext>
            </a:extLst>
          </p:cNvPr>
          <p:cNvSpPr txBox="1">
            <a:spLocks/>
          </p:cNvSpPr>
          <p:nvPr/>
        </p:nvSpPr>
        <p:spPr>
          <a:xfrm>
            <a:off x="7849194" y="4772853"/>
            <a:ext cx="4218629" cy="270932"/>
          </a:xfrm>
          <a:prstGeom prst="rect">
            <a:avLst/>
          </a:prstGeom>
        </p:spPr>
        <p:txBody>
          <a:bodyPr vert="horz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ighlight>
                  <a:srgbClr val="FFB600"/>
                </a:highlight>
              </a:rPr>
              <a:t>Appendix 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678100" y="-543324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Sleep Diaries</a:t>
            </a: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3713C-BFBB-43B6-AD7D-E1205D10D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64" y="731521"/>
            <a:ext cx="2946227" cy="416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6B792-5C74-45E1-83A9-53EB80962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614" y="731520"/>
            <a:ext cx="2946228" cy="41689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Subtitle 6">
            <a:extLst>
              <a:ext uri="{FF2B5EF4-FFF2-40B4-BE49-F238E27FC236}">
                <a16:creationId xmlns:a16="http://schemas.microsoft.com/office/drawing/2014/main" id="{B3E56851-6A41-402C-AD56-B1639122B434}"/>
              </a:ext>
            </a:extLst>
          </p:cNvPr>
          <p:cNvSpPr txBox="1">
            <a:spLocks/>
          </p:cNvSpPr>
          <p:nvPr/>
        </p:nvSpPr>
        <p:spPr>
          <a:xfrm>
            <a:off x="7815327" y="4772853"/>
            <a:ext cx="4218629" cy="270932"/>
          </a:xfrm>
          <a:prstGeom prst="rect">
            <a:avLst/>
          </a:prstGeom>
        </p:spPr>
        <p:txBody>
          <a:bodyPr vert="horz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ighlight>
                  <a:srgbClr val="FFB600"/>
                </a:highlight>
              </a:rPr>
              <a:t>Appendix 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678100" y="-579900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3083F-ED80-4F7B-ACE8-2DFB754E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422" y="749808"/>
            <a:ext cx="2981173" cy="42183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E3253-8690-4BEF-987E-9530C2AEE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324" y="749808"/>
            <a:ext cx="2981173" cy="42183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63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659550" y="84549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Proposal Essay</a:t>
            </a:r>
            <a:endParaRPr sz="2400" dirty="0"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675650" y="4134525"/>
            <a:ext cx="78462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6C142-5333-454B-8EB3-70053B42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752436"/>
            <a:ext cx="2886387" cy="37353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3B778A-7512-45AB-833C-D62C1FA99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529" y="752436"/>
            <a:ext cx="2886388" cy="37353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FB72F-8DAD-4EAA-AFA2-FE5FFA637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126" y="752436"/>
            <a:ext cx="2886388" cy="3735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675650" y="4134525"/>
            <a:ext cx="78462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CE4CD-5137-4AA1-8E72-5D231D8E9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92" y="602233"/>
            <a:ext cx="3020688" cy="39091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20EA6-2ED6-46F8-86DA-3ABE20E87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718" y="638650"/>
            <a:ext cx="3020688" cy="39091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4688575-D113-4347-BBF3-6F2B2FDE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222" y="225400"/>
            <a:ext cx="3878400" cy="435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7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675650" y="4134525"/>
            <a:ext cx="78462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688575-D113-4347-BBF3-6F2B2FDE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00" y="4217800"/>
            <a:ext cx="3878400" cy="435600"/>
          </a:xfrm>
        </p:spPr>
        <p:txBody>
          <a:bodyPr/>
          <a:lstStyle/>
          <a:p>
            <a:pPr algn="ctr"/>
            <a:r>
              <a:rPr lang="en-US" sz="3200" dirty="0"/>
              <a:t>Reading Notes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512E9-0B97-415C-ACF0-B1167B108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551" y="321541"/>
            <a:ext cx="3017519" cy="3905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5F1B0-5C28-4752-AD67-BCD484475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1541"/>
            <a:ext cx="3017520" cy="3905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53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675650" y="4134525"/>
            <a:ext cx="78462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688575-D113-4347-BBF3-6F2B2FDE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222" y="225400"/>
            <a:ext cx="3878400" cy="43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9DB15-167B-4B1D-A694-18EDA4D4F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9" y="777340"/>
            <a:ext cx="2773179" cy="358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B3F052-6035-4A05-B19C-34510B537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067" y="825689"/>
            <a:ext cx="2773179" cy="358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6582FC-020F-4EEA-9FFD-9CEDD9427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365" y="825689"/>
            <a:ext cx="2773179" cy="358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89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675650" y="4134525"/>
            <a:ext cx="78462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688575-D113-4347-BBF3-6F2B2FDE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222" y="225400"/>
            <a:ext cx="3878400" cy="43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CB1A0-A8E2-47A8-9787-22C5ABD74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94" y="942849"/>
            <a:ext cx="2831863" cy="3664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BF471-0C41-4B12-A6E7-9098433F8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448" y="942849"/>
            <a:ext cx="2831863" cy="3664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4F895-8FFE-4BC1-B395-2C72DE33B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502" y="936651"/>
            <a:ext cx="2831863" cy="3664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71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675650" y="4134525"/>
            <a:ext cx="78462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688575-D113-4347-BBF3-6F2B2FDE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222" y="225400"/>
            <a:ext cx="3878400" cy="43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331AD-F098-4E00-8C06-C6A95E564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875" y="866951"/>
            <a:ext cx="2884763" cy="3733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69BA3-245E-49D1-9A2E-F0D2785CB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627" y="844475"/>
            <a:ext cx="2884763" cy="3733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4D5E4-5A61-45A8-B3A4-A4ABFFA4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12" y="866800"/>
            <a:ext cx="2884763" cy="3733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845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675650" y="4134525"/>
            <a:ext cx="78462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4688575-D113-4347-BBF3-6F2B2FDE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222" y="225400"/>
            <a:ext cx="3878400" cy="435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BDC73-8F60-499D-B7C6-2CFAC510D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09" y="686115"/>
            <a:ext cx="2949555" cy="38170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C3CA5E-91C7-4861-BFA4-09E30A3B4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236" y="711564"/>
            <a:ext cx="2949555" cy="38170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65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722D79B0-F510-485D-9691-A21061113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2300" y="2925651"/>
            <a:ext cx="5591400" cy="784800"/>
          </a:xfrm>
        </p:spPr>
        <p:txBody>
          <a:bodyPr/>
          <a:lstStyle/>
          <a:p>
            <a:r>
              <a:rPr lang="en-US" sz="2400" dirty="0"/>
              <a:t>Appendix A-D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92280-8596-4DD9-85F0-4CE08FF00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225" y="1803251"/>
            <a:ext cx="3787800" cy="1159800"/>
          </a:xfrm>
        </p:spPr>
        <p:txBody>
          <a:bodyPr/>
          <a:lstStyle/>
          <a:p>
            <a:r>
              <a:rPr lang="en-US" sz="4400" dirty="0"/>
              <a:t>Appendices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44CAE-0FDF-466B-B841-08E730900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6855837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</Words>
  <Application>Microsoft Office PowerPoint</Application>
  <PresentationFormat>On-screen Show (16:9)</PresentationFormat>
  <Paragraphs>26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Quattrocento Sans</vt:lpstr>
      <vt:lpstr>Arial</vt:lpstr>
      <vt:lpstr>Lora</vt:lpstr>
      <vt:lpstr>Viola template</vt:lpstr>
      <vt:lpstr>E-Portfolio EN202-01 Joanne Orosco Academic Research</vt:lpstr>
      <vt:lpstr>Proposal Essay</vt:lpstr>
      <vt:lpstr>PowerPoint Presentation</vt:lpstr>
      <vt:lpstr>Reading Notes</vt:lpstr>
      <vt:lpstr>PowerPoint Presentation</vt:lpstr>
      <vt:lpstr>PowerPoint Presentation</vt:lpstr>
      <vt:lpstr>PowerPoint Presentation</vt:lpstr>
      <vt:lpstr>PowerPoint Presentation</vt:lpstr>
      <vt:lpstr>Appendices</vt:lpstr>
      <vt:lpstr>Survey Questions</vt:lpstr>
      <vt:lpstr>Survey Analysis</vt:lpstr>
      <vt:lpstr>PowerPoint Presentation</vt:lpstr>
      <vt:lpstr>Sleep Diaries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lenovo</dc:creator>
  <cp:lastModifiedBy>lenovo</cp:lastModifiedBy>
  <cp:revision>11</cp:revision>
  <dcterms:modified xsi:type="dcterms:W3CDTF">2019-03-17T17:25:35Z</dcterms:modified>
</cp:coreProperties>
</file>