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64" r:id="rId5"/>
    <p:sldId id="276" r:id="rId6"/>
    <p:sldId id="281" r:id="rId7"/>
    <p:sldId id="283" r:id="rId8"/>
    <p:sldId id="282" r:id="rId9"/>
    <p:sldId id="278" r:id="rId10"/>
    <p:sldId id="279" r:id="rId11"/>
    <p:sldId id="269" r:id="rId12"/>
    <p:sldId id="266"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howGuides="1">
      <p:cViewPr>
        <p:scale>
          <a:sx n="64" d="100"/>
          <a:sy n="64" d="100"/>
        </p:scale>
        <p:origin x="978" y="41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9/27/2018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9/27/2018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9/27/2018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9/27/2018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9/27/2018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Education &amp; Modern Technology</a:t>
            </a:r>
            <a:endParaRPr lang="en-US" dirty="0"/>
          </a:p>
        </p:txBody>
      </p:sp>
      <p:sp>
        <p:nvSpPr>
          <p:cNvPr id="3" name="Subtitle 2"/>
          <p:cNvSpPr>
            <a:spLocks noGrp="1"/>
          </p:cNvSpPr>
          <p:nvPr>
            <p:ph type="subTitle" idx="1"/>
          </p:nvPr>
        </p:nvSpPr>
        <p:spPr/>
        <p:txBody>
          <a:bodyPr>
            <a:normAutofit lnSpcReduction="10000"/>
          </a:bodyPr>
          <a:lstStyle/>
          <a:p>
            <a:r>
              <a:rPr lang="en-US" dirty="0" smtClean="0"/>
              <a:t>The impact technology has on students and teachers in </a:t>
            </a:r>
          </a:p>
          <a:p>
            <a:r>
              <a:rPr lang="en-US" dirty="0" smtClean="0"/>
              <a:t>Saipan Southern High School </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Research Question </a:t>
            </a:r>
            <a:endParaRPr lang="en-US" dirty="0"/>
          </a:p>
        </p:txBody>
      </p:sp>
      <p:sp>
        <p:nvSpPr>
          <p:cNvPr id="14" name="Content Placeholder 13"/>
          <p:cNvSpPr>
            <a:spLocks noGrp="1"/>
          </p:cNvSpPr>
          <p:nvPr>
            <p:ph idx="1"/>
          </p:nvPr>
        </p:nvSpPr>
        <p:spPr/>
        <p:txBody>
          <a:bodyPr>
            <a:normAutofit/>
          </a:bodyPr>
          <a:lstStyle/>
          <a:p>
            <a:r>
              <a:rPr lang="en-US" sz="4400" dirty="0" smtClean="0"/>
              <a:t>How does modern technology impact student learning and teaching strategies on the high school level? </a:t>
            </a:r>
          </a:p>
          <a:p>
            <a:pPr marL="0" indent="0">
              <a:buNone/>
            </a:pPr>
            <a:r>
              <a:rPr lang="en-US" sz="4400" dirty="0"/>
              <a:t>	</a:t>
            </a:r>
            <a:r>
              <a:rPr lang="en-US" sz="4400" dirty="0" smtClean="0"/>
              <a:t> </a:t>
            </a:r>
            <a:endParaRPr lang="en-US" sz="4400"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t>
            </a:r>
            <a:endParaRPr lang="en-US" dirty="0"/>
          </a:p>
        </p:txBody>
      </p:sp>
      <p:sp>
        <p:nvSpPr>
          <p:cNvPr id="3" name="Content Placeholder 2"/>
          <p:cNvSpPr>
            <a:spLocks noGrp="1"/>
          </p:cNvSpPr>
          <p:nvPr>
            <p:ph idx="1"/>
          </p:nvPr>
        </p:nvSpPr>
        <p:spPr>
          <a:xfrm>
            <a:off x="1117309" y="1701800"/>
            <a:ext cx="10157354" cy="2717800"/>
          </a:xfrm>
        </p:spPr>
        <p:txBody>
          <a:bodyPr>
            <a:normAutofit/>
          </a:bodyPr>
          <a:lstStyle/>
          <a:p>
            <a:r>
              <a:rPr lang="en-US" dirty="0" smtClean="0"/>
              <a:t>2016 &amp; 2017 report from the United States Department of Education and the office of Educational Technology </a:t>
            </a:r>
          </a:p>
          <a:p>
            <a:pPr marL="0" indent="0">
              <a:buNone/>
            </a:pPr>
            <a:r>
              <a:rPr lang="en-US" sz="2000" dirty="0" smtClean="0"/>
              <a:t>- </a:t>
            </a:r>
            <a:r>
              <a:rPr lang="en-US" sz="2000" dirty="0" smtClean="0"/>
              <a:t>Details the national educational technology plan that will integrate modern technology into classrooms across the country. </a:t>
            </a:r>
          </a:p>
          <a:p>
            <a:pPr marL="0" indent="0">
              <a:buNone/>
            </a:pPr>
            <a:r>
              <a:rPr lang="en-US" sz="2000" dirty="0" smtClean="0"/>
              <a:t>-This </a:t>
            </a:r>
            <a:r>
              <a:rPr lang="en-US" sz="2000" dirty="0" smtClean="0"/>
              <a:t>source will be helpful for comparing data with the CNMI PSS Technology Plan. </a:t>
            </a:r>
          </a:p>
        </p:txBody>
      </p:sp>
      <p:sp>
        <p:nvSpPr>
          <p:cNvPr id="4" name="Content Placeholder 2"/>
          <p:cNvSpPr txBox="1">
            <a:spLocks/>
          </p:cNvSpPr>
          <p:nvPr/>
        </p:nvSpPr>
        <p:spPr>
          <a:xfrm>
            <a:off x="1674812" y="4648200"/>
            <a:ext cx="10157354" cy="18034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None/>
            </a:pPr>
            <a:endParaRPr lang="en-US" dirty="0" smtClean="0"/>
          </a:p>
        </p:txBody>
      </p:sp>
      <p:sp>
        <p:nvSpPr>
          <p:cNvPr id="5" name="Content Placeholder 2"/>
          <p:cNvSpPr txBox="1">
            <a:spLocks/>
          </p:cNvSpPr>
          <p:nvPr/>
        </p:nvSpPr>
        <p:spPr>
          <a:xfrm>
            <a:off x="1117309" y="4419600"/>
            <a:ext cx="7415503" cy="27178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57200" indent="-457200">
              <a:buNone/>
            </a:pPr>
            <a:r>
              <a:rPr lang="en-US" sz="1100" dirty="0" smtClean="0"/>
              <a:t>References:</a:t>
            </a:r>
          </a:p>
          <a:p>
            <a:pPr marL="457200" indent="-457200">
              <a:buNone/>
            </a:pPr>
            <a:r>
              <a:rPr lang="en-US" sz="1100" dirty="0" smtClean="0"/>
              <a:t>Department </a:t>
            </a:r>
            <a:r>
              <a:rPr lang="en-US" sz="1100" dirty="0"/>
              <a:t>of Education, E. O. of E. T. (2017). Reimagining the Role of Technology in Education: 2017 </a:t>
            </a:r>
            <a:r>
              <a:rPr lang="en-US" sz="1100" dirty="0" smtClean="0"/>
              <a:t>                 National </a:t>
            </a:r>
            <a:r>
              <a:rPr lang="en-US" sz="1100" dirty="0"/>
              <a:t>Education Technology Plan Update. Office of Educational Technology, US Department </a:t>
            </a:r>
            <a:r>
              <a:rPr lang="en-US" sz="1100" dirty="0" smtClean="0"/>
              <a:t>of Education</a:t>
            </a:r>
            <a:r>
              <a:rPr lang="en-US" sz="1100" dirty="0"/>
              <a:t>. Office of Educational Technology, US Department of Education. Retrieved from http://search.ebscohost.com/login.aspx?direct=true&amp;db=eric&amp;AN=ED577592&amp;site=ehost-live </a:t>
            </a:r>
            <a:endParaRPr lang="en-US" sz="1100" dirty="0" smtClean="0"/>
          </a:p>
          <a:p>
            <a:pPr marL="457200" indent="-457200">
              <a:buNone/>
            </a:pPr>
            <a:r>
              <a:rPr lang="en-US" sz="1100" dirty="0"/>
              <a:t>Thomas, S., Department of Education, E. O. of E. T., &amp; American Institutes for Research (AIR). (2016). Future Ready Learning: Reimagining the Role of Technology in Education. 2016 National Education Technology Plan. Office of Educational Technology, US Department of Education. Office of Educational Technology, US Department of Education. Retrieved from http://search.ebscohost.com/login.aspx?direct=true&amp;db=eric&amp;AN=ED571884&amp;site=ehost-live </a:t>
            </a:r>
            <a:br>
              <a:rPr lang="en-US" sz="1100" dirty="0"/>
            </a:br>
            <a:r>
              <a:rPr lang="en-US" sz="1100" dirty="0"/>
              <a:t/>
            </a:r>
            <a:br>
              <a:rPr lang="en-US" sz="1100" dirty="0"/>
            </a:br>
            <a:endParaRPr lang="en-US" sz="1100" dirty="0" smtClean="0"/>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t>
            </a:r>
            <a:endParaRPr lang="en-US" dirty="0"/>
          </a:p>
        </p:txBody>
      </p:sp>
      <p:sp>
        <p:nvSpPr>
          <p:cNvPr id="3" name="Content Placeholder 2"/>
          <p:cNvSpPr>
            <a:spLocks noGrp="1"/>
          </p:cNvSpPr>
          <p:nvPr>
            <p:ph idx="1"/>
          </p:nvPr>
        </p:nvSpPr>
        <p:spPr/>
        <p:txBody>
          <a:bodyPr>
            <a:normAutofit/>
          </a:bodyPr>
          <a:lstStyle/>
          <a:p>
            <a:r>
              <a:rPr lang="en-US" dirty="0" smtClean="0"/>
              <a:t>CNMI State Board of Education Public School System Technology Plan: 2012-2015</a:t>
            </a:r>
          </a:p>
          <a:p>
            <a:pPr marL="0" indent="0">
              <a:buNone/>
            </a:pPr>
            <a:r>
              <a:rPr lang="en-US" sz="2000" dirty="0" smtClean="0"/>
              <a:t>-</a:t>
            </a:r>
            <a:r>
              <a:rPr lang="en-US" sz="2000" dirty="0" smtClean="0"/>
              <a:t>Details the Technology Plan 2012-2015  for the CNMI Public School System</a:t>
            </a:r>
          </a:p>
          <a:p>
            <a:pPr marL="0" indent="0">
              <a:buNone/>
            </a:pPr>
            <a:r>
              <a:rPr lang="en-US" sz="2000" dirty="0" smtClean="0"/>
              <a:t>-This </a:t>
            </a:r>
            <a:r>
              <a:rPr lang="en-US" sz="2000" dirty="0" smtClean="0"/>
              <a:t>source will be useful for comparing data with the National Educational Technology Plan by the United States Department of Education. </a:t>
            </a:r>
          </a:p>
        </p:txBody>
      </p:sp>
    </p:spTree>
    <p:extLst>
      <p:ext uri="{BB962C8B-B14F-4D97-AF65-F5344CB8AC3E}">
        <p14:creationId xmlns:p14="http://schemas.microsoft.com/office/powerpoint/2010/main" val="37079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t>
            </a:r>
            <a:endParaRPr lang="en-US" dirty="0"/>
          </a:p>
        </p:txBody>
      </p:sp>
      <p:sp>
        <p:nvSpPr>
          <p:cNvPr id="3" name="Content Placeholder 2"/>
          <p:cNvSpPr>
            <a:spLocks noGrp="1"/>
          </p:cNvSpPr>
          <p:nvPr>
            <p:ph idx="1"/>
          </p:nvPr>
        </p:nvSpPr>
        <p:spPr/>
        <p:txBody>
          <a:bodyPr>
            <a:normAutofit/>
          </a:bodyPr>
          <a:lstStyle/>
          <a:p>
            <a:r>
              <a:rPr lang="en-US" dirty="0"/>
              <a:t>Academic Journal: Implementing Large Scale Technology in Kenya: Changing Instructional Practice and Developing Accountability in the National Education System</a:t>
            </a:r>
          </a:p>
          <a:p>
            <a:pPr marL="0" indent="0">
              <a:buNone/>
            </a:pPr>
            <a:r>
              <a:rPr lang="en-US" sz="2000" dirty="0" smtClean="0"/>
              <a:t>- </a:t>
            </a:r>
            <a:r>
              <a:rPr lang="en-US" sz="2000" dirty="0"/>
              <a:t>Information and communication technologies </a:t>
            </a:r>
            <a:r>
              <a:rPr lang="en-US" sz="2000" dirty="0" smtClean="0"/>
              <a:t>on  </a:t>
            </a:r>
            <a:r>
              <a:rPr lang="en-US" sz="2000" dirty="0"/>
              <a:t>education in Kenya. </a:t>
            </a:r>
          </a:p>
          <a:p>
            <a:pPr marL="0" indent="0">
              <a:buNone/>
            </a:pPr>
            <a:r>
              <a:rPr lang="en-US" sz="2000" dirty="0" smtClean="0"/>
              <a:t>-</a:t>
            </a:r>
            <a:r>
              <a:rPr lang="en-US" sz="2000" dirty="0"/>
              <a:t>The National Tablets Program </a:t>
            </a:r>
          </a:p>
          <a:p>
            <a:endParaRPr lang="en-US" dirty="0" smtClean="0"/>
          </a:p>
        </p:txBody>
      </p:sp>
      <p:sp>
        <p:nvSpPr>
          <p:cNvPr id="4" name="Content Placeholder 2"/>
          <p:cNvSpPr txBox="1">
            <a:spLocks/>
          </p:cNvSpPr>
          <p:nvPr/>
        </p:nvSpPr>
        <p:spPr>
          <a:xfrm>
            <a:off x="1117309" y="4572000"/>
            <a:ext cx="8177503" cy="12192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None/>
            </a:pPr>
            <a:r>
              <a:rPr lang="en-US" sz="1100" dirty="0" smtClean="0"/>
              <a:t>Reference:</a:t>
            </a:r>
            <a:endParaRPr lang="en-US" sz="1100" dirty="0"/>
          </a:p>
          <a:p>
            <a:pPr marL="457200" indent="-457200" fontAlgn="base">
              <a:buNone/>
            </a:pPr>
            <a:r>
              <a:rPr lang="en-US" sz="1100" dirty="0"/>
              <a:t>Piper, B., </a:t>
            </a:r>
            <a:r>
              <a:rPr lang="en-US" sz="1100" dirty="0" err="1"/>
              <a:t>Oyanga</a:t>
            </a:r>
            <a:r>
              <a:rPr lang="en-US" sz="1100" dirty="0"/>
              <a:t>, A., Mejia, J., &amp; </a:t>
            </a:r>
            <a:r>
              <a:rPr lang="en-US" sz="1100" dirty="0" err="1"/>
              <a:t>Pouezevara</a:t>
            </a:r>
            <a:r>
              <a:rPr lang="en-US" sz="1100" dirty="0"/>
              <a:t>, S. (2017). Implementing Large-Scale Instructional Technology in Kenya: Changing Instructional Practice and Developing Accountability in a National Education System. </a:t>
            </a:r>
            <a:r>
              <a:rPr lang="en-US" sz="1100" i="1" dirty="0"/>
              <a:t>International Journal of Education and Development Using Information and Communication Technology</a:t>
            </a:r>
            <a:r>
              <a:rPr lang="en-US" sz="1100" dirty="0"/>
              <a:t>, </a:t>
            </a:r>
            <a:r>
              <a:rPr lang="en-US" sz="1100" i="1" dirty="0"/>
              <a:t>13</a:t>
            </a:r>
            <a:r>
              <a:rPr lang="en-US" sz="1100" dirty="0"/>
              <a:t>(3), 57–79. Retrieved from http://search.ebscohost.com/login.aspx?direct=true&amp;db=eric&amp;AN=EJ1166622&amp;site=ehost-live</a:t>
            </a:r>
          </a:p>
          <a:p>
            <a:endParaRPr lang="en-US" sz="1200" dirty="0" smtClean="0"/>
          </a:p>
        </p:txBody>
      </p:sp>
    </p:spTree>
    <p:extLst>
      <p:ext uri="{BB962C8B-B14F-4D97-AF65-F5344CB8AC3E}">
        <p14:creationId xmlns:p14="http://schemas.microsoft.com/office/powerpoint/2010/main" val="29932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5" name="Content Placeholder 4"/>
          <p:cNvSpPr>
            <a:spLocks noGrp="1"/>
          </p:cNvSpPr>
          <p:nvPr>
            <p:ph sz="half" idx="1"/>
          </p:nvPr>
        </p:nvSpPr>
        <p:spPr>
          <a:xfrm>
            <a:off x="1117309" y="1701800"/>
            <a:ext cx="10157354" cy="4470400"/>
          </a:xfrm>
        </p:spPr>
        <p:txBody>
          <a:bodyPr>
            <a:normAutofit fontScale="92500" lnSpcReduction="10000"/>
          </a:bodyPr>
          <a:lstStyle/>
          <a:p>
            <a:r>
              <a:rPr lang="en-US" dirty="0" smtClean="0"/>
              <a:t>NMC </a:t>
            </a:r>
            <a:r>
              <a:rPr lang="en-US" dirty="0" smtClean="0"/>
              <a:t>Student Surveys </a:t>
            </a:r>
            <a:endParaRPr lang="en-US" dirty="0" smtClean="0"/>
          </a:p>
          <a:p>
            <a:pPr marL="426645" lvl="1" indent="0">
              <a:buNone/>
            </a:pPr>
            <a:r>
              <a:rPr lang="en-US" dirty="0" smtClean="0"/>
              <a:t>-The </a:t>
            </a:r>
            <a:r>
              <a:rPr lang="en-US" dirty="0" smtClean="0"/>
              <a:t>impact technology had on them when they were in high </a:t>
            </a:r>
            <a:r>
              <a:rPr lang="en-US" dirty="0" smtClean="0"/>
              <a:t>school. </a:t>
            </a:r>
          </a:p>
          <a:p>
            <a:pPr marL="426645" lvl="1" indent="0">
              <a:buNone/>
            </a:pPr>
            <a:r>
              <a:rPr lang="en-US" dirty="0"/>
              <a:t>-</a:t>
            </a:r>
            <a:r>
              <a:rPr lang="en-US" dirty="0" smtClean="0"/>
              <a:t>How did it benefit them on the college level?</a:t>
            </a:r>
            <a:endParaRPr lang="en-US" dirty="0"/>
          </a:p>
          <a:p>
            <a:r>
              <a:rPr lang="en-US" dirty="0" smtClean="0"/>
              <a:t>Student &amp; Teacher Surveys at Saipan Southern High School </a:t>
            </a:r>
            <a:endParaRPr lang="en-US" dirty="0" smtClean="0"/>
          </a:p>
          <a:p>
            <a:pPr marL="426645" lvl="1" indent="0">
              <a:buNone/>
            </a:pPr>
            <a:r>
              <a:rPr lang="en-US" dirty="0" smtClean="0"/>
              <a:t>-How does technology impact student learning and productivity? </a:t>
            </a:r>
          </a:p>
          <a:p>
            <a:pPr marL="426645" lvl="1" indent="0">
              <a:buNone/>
            </a:pPr>
            <a:r>
              <a:rPr lang="en-US" dirty="0" smtClean="0"/>
              <a:t>-How does technology impact the instructor’s teaching strategies/capabilities? </a:t>
            </a:r>
            <a:endParaRPr lang="en-US" dirty="0" smtClean="0"/>
          </a:p>
          <a:p>
            <a:r>
              <a:rPr lang="en-US" dirty="0" smtClean="0"/>
              <a:t>SSHS </a:t>
            </a:r>
            <a:r>
              <a:rPr lang="en-US" dirty="0" smtClean="0"/>
              <a:t>Alumni Interviews </a:t>
            </a:r>
          </a:p>
          <a:p>
            <a:r>
              <a:rPr lang="en-US" dirty="0" smtClean="0"/>
              <a:t>Classroom Observations </a:t>
            </a:r>
            <a:endParaRPr lang="en-US" dirty="0" smtClean="0"/>
          </a:p>
          <a:p>
            <a:pPr marL="426645" lvl="1" indent="0">
              <a:buNone/>
            </a:pPr>
            <a:r>
              <a:rPr lang="en-US" dirty="0" smtClean="0"/>
              <a:t>- Classes with an abundance of modern technology vs. classes without it</a:t>
            </a:r>
            <a:endParaRPr lang="en-US" dirty="0" smtClean="0"/>
          </a:p>
          <a:p>
            <a:pPr marL="0" indent="0">
              <a:buNone/>
            </a:pPr>
            <a:r>
              <a:rPr lang="en-US" dirty="0"/>
              <a:t> </a:t>
            </a:r>
            <a:endParaRPr lang="en-US" dirty="0" smtClean="0"/>
          </a:p>
          <a:p>
            <a:endParaRPr lang="en-US" dirty="0" smtClean="0"/>
          </a:p>
          <a:p>
            <a:endParaRPr lang="en-US" dirty="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Data Collection</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338115441"/>
              </p:ext>
            </p:extLst>
          </p:nvPr>
        </p:nvGraphicFramePr>
        <p:xfrm>
          <a:off x="1137492" y="1600200"/>
          <a:ext cx="9681319" cy="3229065"/>
        </p:xfrm>
        <a:graphic>
          <a:graphicData uri="http://schemas.openxmlformats.org/drawingml/2006/table">
            <a:tbl>
              <a:tblPr/>
              <a:tblGrid>
                <a:gridCol w="1921706"/>
                <a:gridCol w="2620507"/>
                <a:gridCol w="2416690"/>
                <a:gridCol w="2722416"/>
              </a:tblGrid>
              <a:tr h="418984">
                <a:tc>
                  <a:txBody>
                    <a:bodyPr/>
                    <a:lstStyle/>
                    <a:p>
                      <a:pPr algn="ctr" rtl="0" fontAlgn="t">
                        <a:spcBef>
                          <a:spcPts val="0"/>
                        </a:spcBef>
                        <a:spcAft>
                          <a:spcPts val="0"/>
                        </a:spcAft>
                      </a:pPr>
                      <a:r>
                        <a:rPr lang="en-US" sz="1600" b="1" i="0" u="none" strike="noStrike" dirty="0" smtClean="0">
                          <a:solidFill>
                            <a:srgbClr val="222222"/>
                          </a:solidFill>
                          <a:effectLst/>
                          <a:latin typeface="+mn-lt"/>
                        </a:rPr>
                        <a:t>Week</a:t>
                      </a:r>
                      <a:r>
                        <a:rPr lang="en-US" sz="1600" b="1" i="0" u="none" strike="noStrike" baseline="0" dirty="0" smtClean="0">
                          <a:solidFill>
                            <a:srgbClr val="222222"/>
                          </a:solidFill>
                          <a:effectLst/>
                          <a:latin typeface="+mn-lt"/>
                        </a:rPr>
                        <a:t> of: </a:t>
                      </a:r>
                      <a:r>
                        <a:rPr lang="en-US" sz="1600" b="1" i="0" u="none" strike="noStrike" baseline="0" dirty="0" err="1" smtClean="0">
                          <a:solidFill>
                            <a:srgbClr val="222222"/>
                          </a:solidFill>
                          <a:effectLst/>
                          <a:latin typeface="+mn-lt"/>
                        </a:rPr>
                        <a:t>Th</a:t>
                      </a:r>
                      <a:r>
                        <a:rPr lang="en-US" sz="1600" b="1" i="0" u="none" strike="noStrike" baseline="0" dirty="0" smtClean="0">
                          <a:solidFill>
                            <a:srgbClr val="222222"/>
                          </a:solidFill>
                          <a:effectLst/>
                          <a:latin typeface="+mn-lt"/>
                        </a:rPr>
                        <a:t>/F</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a:solidFill>
                            <a:srgbClr val="222222"/>
                          </a:solidFill>
                          <a:effectLst/>
                          <a:latin typeface="+mn-lt"/>
                        </a:rPr>
                        <a:t>Time </a:t>
                      </a:r>
                      <a:endParaRPr lang="en-US" sz="36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a:solidFill>
                            <a:srgbClr val="222222"/>
                          </a:solidFill>
                          <a:effectLst/>
                          <a:latin typeface="+mn-lt"/>
                        </a:rPr>
                        <a:t>Method </a:t>
                      </a:r>
                      <a:endParaRPr lang="en-US" sz="36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a:solidFill>
                            <a:srgbClr val="222222"/>
                          </a:solidFill>
                          <a:effectLst/>
                          <a:latin typeface="+mn-lt"/>
                        </a:rPr>
                        <a:t>Location </a:t>
                      </a:r>
                      <a:endParaRPr lang="en-US" sz="36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371">
                <a:tc>
                  <a:txBody>
                    <a:bodyPr/>
                    <a:lstStyle/>
                    <a:p>
                      <a:pPr rtl="0" fontAlgn="t">
                        <a:spcBef>
                          <a:spcPts val="0"/>
                        </a:spcBef>
                        <a:spcAft>
                          <a:spcPts val="0"/>
                        </a:spcAft>
                      </a:pPr>
                      <a:r>
                        <a:rPr lang="en-US" sz="1600" b="0" i="0" u="none" strike="noStrike" dirty="0">
                          <a:solidFill>
                            <a:srgbClr val="222222"/>
                          </a:solidFill>
                          <a:effectLst/>
                          <a:latin typeface="+mn-lt"/>
                        </a:rPr>
                        <a:t>October </a:t>
                      </a:r>
                      <a:r>
                        <a:rPr lang="en-US" sz="1600" b="0" i="0" u="none" strike="noStrike" dirty="0" smtClean="0">
                          <a:solidFill>
                            <a:srgbClr val="222222"/>
                          </a:solidFill>
                          <a:effectLst/>
                          <a:latin typeface="+mn-lt"/>
                        </a:rPr>
                        <a:t>01, </a:t>
                      </a:r>
                      <a:r>
                        <a:rPr lang="en-US" sz="1600" b="0" i="0" u="none" strike="noStrike" dirty="0">
                          <a:solidFill>
                            <a:srgbClr val="222222"/>
                          </a:solidFill>
                          <a:effectLst/>
                          <a:latin typeface="+mn-lt"/>
                        </a:rPr>
                        <a:t>2018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8:00 AM - 1:00 PM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Teacher Survey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Survey will be administered online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371">
                <a:tc>
                  <a:txBody>
                    <a:bodyPr/>
                    <a:lstStyle/>
                    <a:p>
                      <a:pPr rtl="0" fontAlgn="t">
                        <a:spcBef>
                          <a:spcPts val="0"/>
                        </a:spcBef>
                        <a:spcAft>
                          <a:spcPts val="0"/>
                        </a:spcAft>
                      </a:pPr>
                      <a:r>
                        <a:rPr lang="en-US" sz="1600" b="0" i="0" u="none" strike="noStrike" dirty="0">
                          <a:solidFill>
                            <a:srgbClr val="222222"/>
                          </a:solidFill>
                          <a:effectLst/>
                          <a:latin typeface="+mn-lt"/>
                        </a:rPr>
                        <a:t>October </a:t>
                      </a:r>
                      <a:r>
                        <a:rPr lang="en-US" sz="1600" b="0" i="0" u="none" strike="noStrike" dirty="0" smtClean="0">
                          <a:solidFill>
                            <a:srgbClr val="222222"/>
                          </a:solidFill>
                          <a:effectLst/>
                          <a:latin typeface="+mn-lt"/>
                        </a:rPr>
                        <a:t>08, </a:t>
                      </a:r>
                      <a:r>
                        <a:rPr lang="en-US" sz="1600" b="0" i="0" u="none" strike="noStrike" dirty="0">
                          <a:solidFill>
                            <a:srgbClr val="222222"/>
                          </a:solidFill>
                          <a:effectLst/>
                          <a:latin typeface="+mn-lt"/>
                        </a:rPr>
                        <a:t>2018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8:00 AM - 3:00 PM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Student Survey</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Room #</a:t>
                      </a:r>
                      <a:r>
                        <a:rPr lang="en-US" sz="1600" b="0" i="0" u="none" strike="noStrike" dirty="0" smtClean="0">
                          <a:solidFill>
                            <a:srgbClr val="222222"/>
                          </a:solidFill>
                          <a:effectLst/>
                          <a:latin typeface="+mn-lt"/>
                        </a:rPr>
                        <a:t>D103</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84">
                <a:tc>
                  <a:txBody>
                    <a:bodyPr/>
                    <a:lstStyle/>
                    <a:p>
                      <a:pPr rtl="0" fontAlgn="t">
                        <a:spcBef>
                          <a:spcPts val="0"/>
                        </a:spcBef>
                        <a:spcAft>
                          <a:spcPts val="0"/>
                        </a:spcAft>
                      </a:pPr>
                      <a:r>
                        <a:rPr lang="en-US" sz="1600" b="0" i="0" u="none" strike="noStrike" dirty="0">
                          <a:solidFill>
                            <a:srgbClr val="222222"/>
                          </a:solidFill>
                          <a:effectLst/>
                          <a:latin typeface="+mn-lt"/>
                        </a:rPr>
                        <a:t>October </a:t>
                      </a:r>
                      <a:r>
                        <a:rPr lang="en-US" sz="1600" b="0" i="0" u="none" strike="noStrike" dirty="0" smtClean="0">
                          <a:solidFill>
                            <a:srgbClr val="222222"/>
                          </a:solidFill>
                          <a:effectLst/>
                          <a:latin typeface="+mn-lt"/>
                        </a:rPr>
                        <a:t>15, </a:t>
                      </a:r>
                      <a:r>
                        <a:rPr lang="en-US" sz="1600" b="0" i="0" u="none" strike="noStrike" dirty="0">
                          <a:solidFill>
                            <a:srgbClr val="222222"/>
                          </a:solidFill>
                          <a:effectLst/>
                          <a:latin typeface="+mn-lt"/>
                        </a:rPr>
                        <a:t>2018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8:30 AM - 1:00 PM</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Student Survey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222222"/>
                          </a:solidFill>
                          <a:effectLst/>
                          <a:latin typeface="+mn-lt"/>
                        </a:rPr>
                        <a:t>Room #D103 </a:t>
                      </a:r>
                      <a:endParaRPr lang="en-US" sz="36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984">
                <a:tc>
                  <a:txBody>
                    <a:bodyPr/>
                    <a:lstStyle/>
                    <a:p>
                      <a:pPr rtl="0" fontAlgn="t">
                        <a:spcBef>
                          <a:spcPts val="0"/>
                        </a:spcBef>
                        <a:spcAft>
                          <a:spcPts val="0"/>
                        </a:spcAft>
                      </a:pPr>
                      <a:r>
                        <a:rPr lang="en-US" sz="1600" b="0" i="0" u="none" strike="noStrike" dirty="0">
                          <a:solidFill>
                            <a:srgbClr val="222222"/>
                          </a:solidFill>
                          <a:effectLst/>
                          <a:latin typeface="+mn-lt"/>
                        </a:rPr>
                        <a:t>October </a:t>
                      </a:r>
                      <a:r>
                        <a:rPr lang="en-US" sz="1600" b="0" i="0" u="none" strike="noStrike" dirty="0" smtClean="0">
                          <a:solidFill>
                            <a:srgbClr val="222222"/>
                          </a:solidFill>
                          <a:effectLst/>
                          <a:latin typeface="+mn-lt"/>
                        </a:rPr>
                        <a:t>22, </a:t>
                      </a:r>
                      <a:r>
                        <a:rPr lang="en-US" sz="1600" b="0" i="0" u="none" strike="noStrike" dirty="0">
                          <a:solidFill>
                            <a:srgbClr val="222222"/>
                          </a:solidFill>
                          <a:effectLst/>
                          <a:latin typeface="+mn-lt"/>
                        </a:rPr>
                        <a:t>2018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222222"/>
                          </a:solidFill>
                          <a:effectLst/>
                          <a:latin typeface="+mn-lt"/>
                        </a:rPr>
                        <a:t>8:30 AM - 3:00 PM</a:t>
                      </a:r>
                      <a:endParaRPr lang="en-US" sz="36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baseline="0" dirty="0" smtClean="0">
                          <a:solidFill>
                            <a:srgbClr val="222222"/>
                          </a:solidFill>
                          <a:effectLst/>
                          <a:latin typeface="+mn-lt"/>
                        </a:rPr>
                        <a:t> Class Observations </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rgbClr val="222222"/>
                          </a:solidFill>
                          <a:effectLst/>
                          <a:latin typeface="+mn-lt"/>
                        </a:rPr>
                        <a:t>Room #D103</a:t>
                      </a:r>
                      <a:endParaRPr lang="en-US" sz="36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371">
                <a:tc>
                  <a:txBody>
                    <a:bodyPr/>
                    <a:lstStyle/>
                    <a:p>
                      <a:pPr rtl="0" fontAlgn="t">
                        <a:spcBef>
                          <a:spcPts val="0"/>
                        </a:spcBef>
                        <a:spcAft>
                          <a:spcPts val="0"/>
                        </a:spcAft>
                      </a:pPr>
                      <a:r>
                        <a:rPr lang="en-US" sz="1600" b="0" i="0" u="none" strike="noStrike" dirty="0">
                          <a:solidFill>
                            <a:schemeClr val="tx2"/>
                          </a:solidFill>
                          <a:effectLst/>
                          <a:latin typeface="+mn-lt"/>
                        </a:rPr>
                        <a:t>October </a:t>
                      </a:r>
                      <a:r>
                        <a:rPr lang="en-US" sz="1600" b="0" i="0" u="none" strike="noStrike" dirty="0" smtClean="0">
                          <a:solidFill>
                            <a:schemeClr val="tx2"/>
                          </a:solidFill>
                          <a:effectLst/>
                          <a:latin typeface="+mn-lt"/>
                        </a:rPr>
                        <a:t>29, </a:t>
                      </a:r>
                      <a:r>
                        <a:rPr lang="en-US" sz="1600" b="0" i="0" u="none" strike="noStrike" dirty="0">
                          <a:solidFill>
                            <a:schemeClr val="tx2"/>
                          </a:solidFill>
                          <a:effectLst/>
                          <a:latin typeface="+mn-lt"/>
                        </a:rPr>
                        <a:t>2018 </a:t>
                      </a:r>
                      <a:endParaRPr lang="en-US" sz="1600" dirty="0">
                        <a:solidFill>
                          <a:schemeClr val="tx2"/>
                        </a:solidFill>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chemeClr val="tx2"/>
                          </a:solidFill>
                          <a:effectLst/>
                          <a:latin typeface="+mn-lt"/>
                        </a:rPr>
                        <a:t>8:30 AM - 10:00 AM</a:t>
                      </a:r>
                      <a:endParaRPr lang="en-US" sz="1600" dirty="0">
                        <a:solidFill>
                          <a:schemeClr val="tx2"/>
                        </a:solidFill>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n-lt"/>
                        </a:rPr>
                        <a:t>Interviews</a:t>
                      </a:r>
                      <a:r>
                        <a:rPr lang="en-US" sz="1600" baseline="0" dirty="0" smtClean="0">
                          <a:solidFill>
                            <a:schemeClr val="tx2"/>
                          </a:solidFill>
                          <a:effectLst/>
                          <a:latin typeface="+mn-lt"/>
                        </a:rPr>
                        <a:t> </a:t>
                      </a:r>
                      <a:endParaRPr lang="en-US" sz="1600" dirty="0">
                        <a:solidFill>
                          <a:schemeClr val="tx2"/>
                        </a:solidFill>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a:solidFill>
                            <a:schemeClr val="tx2"/>
                          </a:solidFill>
                          <a:effectLst/>
                          <a:latin typeface="+mn-lt"/>
                        </a:rPr>
                        <a:t>Room #D103 </a:t>
                      </a:r>
                      <a:endParaRPr lang="en-US" sz="1600" dirty="0">
                        <a:solidFill>
                          <a:schemeClr val="tx2"/>
                        </a:solidFill>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&amp; Writing</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266953293"/>
              </p:ext>
            </p:extLst>
          </p:nvPr>
        </p:nvGraphicFramePr>
        <p:xfrm>
          <a:off x="1137492" y="1600200"/>
          <a:ext cx="9452719" cy="4650505"/>
        </p:xfrm>
        <a:graphic>
          <a:graphicData uri="http://schemas.openxmlformats.org/drawingml/2006/table">
            <a:tbl>
              <a:tblPr/>
              <a:tblGrid>
                <a:gridCol w="2386738"/>
                <a:gridCol w="3254642"/>
                <a:gridCol w="3811339"/>
              </a:tblGrid>
              <a:tr h="536172">
                <a:tc>
                  <a:txBody>
                    <a:bodyPr/>
                    <a:lstStyle/>
                    <a:p>
                      <a:pPr algn="ctr" rtl="0" fontAlgn="t">
                        <a:spcBef>
                          <a:spcPts val="0"/>
                        </a:spcBef>
                        <a:spcAft>
                          <a:spcPts val="0"/>
                        </a:spcAft>
                      </a:pPr>
                      <a:r>
                        <a:rPr lang="en-US" sz="1600" b="1" i="0" u="none" strike="noStrike" dirty="0" smtClean="0">
                          <a:solidFill>
                            <a:schemeClr val="tx2"/>
                          </a:solidFill>
                          <a:effectLst/>
                          <a:latin typeface="+mj-lt"/>
                        </a:rPr>
                        <a:t>Week</a:t>
                      </a:r>
                      <a:r>
                        <a:rPr lang="en-US" sz="1600" b="1" i="0" u="none" strike="noStrike" baseline="0" dirty="0" smtClean="0">
                          <a:solidFill>
                            <a:schemeClr val="tx2"/>
                          </a:solidFill>
                          <a:effectLst/>
                          <a:latin typeface="+mj-lt"/>
                        </a:rPr>
                        <a:t> Of: MTW</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chemeClr val="tx2"/>
                          </a:solidFill>
                          <a:effectLst/>
                          <a:latin typeface="+mj-lt"/>
                        </a:rPr>
                        <a:t>Time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smtClean="0">
                          <a:solidFill>
                            <a:schemeClr val="tx2"/>
                          </a:solidFill>
                          <a:effectLst/>
                          <a:latin typeface="+mj-lt"/>
                        </a:rPr>
                        <a:t>Reading</a:t>
                      </a:r>
                      <a:r>
                        <a:rPr lang="en-US" sz="1600" b="1" i="0" u="none" strike="noStrike" baseline="0" dirty="0" smtClean="0">
                          <a:solidFill>
                            <a:schemeClr val="tx2"/>
                          </a:solidFill>
                          <a:effectLst/>
                          <a:latin typeface="+mj-lt"/>
                        </a:rPr>
                        <a:t>/Writing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45">
                <a:tc>
                  <a:txBody>
                    <a:bodyPr/>
                    <a:lstStyle/>
                    <a:p>
                      <a:pPr rtl="0" fontAlgn="t">
                        <a:spcBef>
                          <a:spcPts val="0"/>
                        </a:spcBef>
                        <a:spcAft>
                          <a:spcPts val="0"/>
                        </a:spcAft>
                      </a:pPr>
                      <a:r>
                        <a:rPr lang="en-US" sz="1600" b="0" i="0" u="none" strike="noStrike" dirty="0">
                          <a:solidFill>
                            <a:schemeClr val="tx2"/>
                          </a:solidFill>
                          <a:effectLst/>
                          <a:latin typeface="+mj-lt"/>
                        </a:rPr>
                        <a:t>October </a:t>
                      </a:r>
                      <a:r>
                        <a:rPr lang="en-US" sz="1600" b="0" i="0" u="none" strike="noStrike" dirty="0" smtClean="0">
                          <a:solidFill>
                            <a:schemeClr val="tx2"/>
                          </a:solidFill>
                          <a:effectLst/>
                          <a:latin typeface="+mj-lt"/>
                        </a:rPr>
                        <a:t>01, </a:t>
                      </a:r>
                      <a:r>
                        <a:rPr lang="en-US" sz="1600" b="0" i="0" u="none" strike="noStrike" dirty="0">
                          <a:solidFill>
                            <a:schemeClr val="tx2"/>
                          </a:solidFill>
                          <a:effectLst/>
                          <a:latin typeface="+mj-lt"/>
                        </a:rPr>
                        <a:t>2018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j-lt"/>
                        </a:rPr>
                        <a:t>7:00</a:t>
                      </a:r>
                      <a:r>
                        <a:rPr lang="en-US" sz="1600" baseline="0" dirty="0" smtClean="0">
                          <a:solidFill>
                            <a:schemeClr val="tx2"/>
                          </a:solidFill>
                          <a:effectLst/>
                          <a:latin typeface="+mj-lt"/>
                        </a:rPr>
                        <a:t> PM</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chemeClr val="tx2"/>
                          </a:solidFill>
                          <a:effectLst/>
                          <a:latin typeface="+mj-lt"/>
                        </a:rPr>
                        <a:t>Reading</a:t>
                      </a:r>
                      <a:r>
                        <a:rPr lang="en-US" sz="1600" b="0" i="0" u="none" strike="noStrike" baseline="0" dirty="0" smtClean="0">
                          <a:solidFill>
                            <a:schemeClr val="tx2"/>
                          </a:solidFill>
                          <a:effectLst/>
                          <a:latin typeface="+mj-lt"/>
                        </a:rPr>
                        <a:t> Academic Sources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931">
                <a:tc>
                  <a:txBody>
                    <a:bodyPr/>
                    <a:lstStyle/>
                    <a:p>
                      <a:pPr rtl="0" fontAlgn="t">
                        <a:spcBef>
                          <a:spcPts val="0"/>
                        </a:spcBef>
                        <a:spcAft>
                          <a:spcPts val="0"/>
                        </a:spcAft>
                      </a:pPr>
                      <a:r>
                        <a:rPr lang="en-US" sz="1600" dirty="0" smtClean="0">
                          <a:solidFill>
                            <a:schemeClr val="tx2"/>
                          </a:solidFill>
                          <a:effectLst/>
                          <a:latin typeface="+mj-lt"/>
                        </a:rPr>
                        <a:t>October</a:t>
                      </a:r>
                      <a:r>
                        <a:rPr lang="en-US" sz="1600" baseline="0" dirty="0" smtClean="0">
                          <a:solidFill>
                            <a:schemeClr val="tx2"/>
                          </a:solidFill>
                          <a:effectLst/>
                          <a:latin typeface="+mj-lt"/>
                        </a:rPr>
                        <a:t> 08, 2018</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chemeClr val="tx2"/>
                          </a:solidFill>
                          <a:effectLst/>
                          <a:latin typeface="+mj-lt"/>
                        </a:rPr>
                        <a:t>7:00</a:t>
                      </a:r>
                      <a:r>
                        <a:rPr lang="en-US" sz="1600" b="0" i="0" u="none" strike="noStrike" baseline="0" dirty="0" smtClean="0">
                          <a:solidFill>
                            <a:schemeClr val="tx2"/>
                          </a:solidFill>
                          <a:effectLst/>
                          <a:latin typeface="+mj-lt"/>
                        </a:rPr>
                        <a:t> PM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chemeClr val="tx2"/>
                          </a:solidFill>
                          <a:effectLst/>
                          <a:latin typeface="+mj-lt"/>
                        </a:rPr>
                        <a:t>Reading</a:t>
                      </a:r>
                      <a:r>
                        <a:rPr lang="en-US" sz="1600" b="0" i="0" u="none" strike="noStrike" baseline="0" dirty="0" smtClean="0">
                          <a:solidFill>
                            <a:schemeClr val="tx2"/>
                          </a:solidFill>
                          <a:effectLst/>
                          <a:latin typeface="+mj-lt"/>
                        </a:rPr>
                        <a:t>  Academic Sources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172">
                <a:tc>
                  <a:txBody>
                    <a:bodyPr/>
                    <a:lstStyle/>
                    <a:p>
                      <a:pPr rtl="0" fontAlgn="t">
                        <a:spcBef>
                          <a:spcPts val="0"/>
                        </a:spcBef>
                        <a:spcAft>
                          <a:spcPts val="0"/>
                        </a:spcAft>
                      </a:pPr>
                      <a:r>
                        <a:rPr lang="en-US" sz="1600" b="0" i="0" u="none" strike="noStrike" dirty="0">
                          <a:solidFill>
                            <a:schemeClr val="tx2"/>
                          </a:solidFill>
                          <a:effectLst/>
                          <a:latin typeface="+mj-lt"/>
                        </a:rPr>
                        <a:t>October </a:t>
                      </a:r>
                      <a:r>
                        <a:rPr lang="en-US" sz="1600" b="0" i="0" u="none" strike="noStrike" dirty="0" smtClean="0">
                          <a:solidFill>
                            <a:schemeClr val="tx2"/>
                          </a:solidFill>
                          <a:effectLst/>
                          <a:latin typeface="+mj-lt"/>
                        </a:rPr>
                        <a:t>15,2018</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chemeClr val="tx2"/>
                          </a:solidFill>
                          <a:effectLst/>
                          <a:latin typeface="+mj-lt"/>
                        </a:rPr>
                        <a:t>7:00</a:t>
                      </a:r>
                      <a:r>
                        <a:rPr lang="en-US" sz="1600" b="0" i="0" u="none" strike="noStrike" baseline="0" dirty="0" smtClean="0">
                          <a:solidFill>
                            <a:schemeClr val="tx2"/>
                          </a:solidFill>
                          <a:effectLst/>
                          <a:latin typeface="+mj-lt"/>
                        </a:rPr>
                        <a:t> PM</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chemeClr val="tx2"/>
                          </a:solidFill>
                          <a:effectLst/>
                          <a:latin typeface="+mj-lt"/>
                        </a:rPr>
                        <a:t>Reading</a:t>
                      </a:r>
                      <a:r>
                        <a:rPr lang="en-US" sz="1600" b="0" i="0" u="none" strike="noStrike" baseline="0" dirty="0" smtClean="0">
                          <a:solidFill>
                            <a:schemeClr val="tx2"/>
                          </a:solidFill>
                          <a:effectLst/>
                          <a:latin typeface="+mj-lt"/>
                        </a:rPr>
                        <a:t> Non-Academic Sources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172">
                <a:tc>
                  <a:txBody>
                    <a:bodyPr/>
                    <a:lstStyle/>
                    <a:p>
                      <a:pPr rtl="0" fontAlgn="t">
                        <a:spcBef>
                          <a:spcPts val="0"/>
                        </a:spcBef>
                        <a:spcAft>
                          <a:spcPts val="0"/>
                        </a:spcAft>
                      </a:pPr>
                      <a:r>
                        <a:rPr lang="en-US" sz="1600" b="0" i="0" u="none" strike="noStrike" dirty="0">
                          <a:solidFill>
                            <a:schemeClr val="tx2"/>
                          </a:solidFill>
                          <a:effectLst/>
                          <a:latin typeface="+mj-lt"/>
                        </a:rPr>
                        <a:t>October </a:t>
                      </a:r>
                      <a:r>
                        <a:rPr lang="en-US" sz="1600" b="0" i="0" u="none" strike="noStrike" dirty="0" smtClean="0">
                          <a:solidFill>
                            <a:schemeClr val="tx2"/>
                          </a:solidFill>
                          <a:effectLst/>
                          <a:latin typeface="+mj-lt"/>
                        </a:rPr>
                        <a:t>22,</a:t>
                      </a:r>
                      <a:r>
                        <a:rPr lang="en-US" sz="1600" b="0" i="0" u="none" strike="noStrike" baseline="0" dirty="0" smtClean="0">
                          <a:solidFill>
                            <a:schemeClr val="tx2"/>
                          </a:solidFill>
                          <a:effectLst/>
                          <a:latin typeface="+mj-lt"/>
                        </a:rPr>
                        <a:t> 2018</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chemeClr val="tx2"/>
                          </a:solidFill>
                          <a:effectLst/>
                          <a:latin typeface="+mj-lt"/>
                        </a:rPr>
                        <a:t>7:00</a:t>
                      </a:r>
                      <a:r>
                        <a:rPr lang="en-US" sz="1600" b="0" i="0" u="none" strike="noStrike" baseline="0" dirty="0" smtClean="0">
                          <a:solidFill>
                            <a:schemeClr val="tx2"/>
                          </a:solidFill>
                          <a:effectLst/>
                          <a:latin typeface="+mj-lt"/>
                        </a:rPr>
                        <a:t> PM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chemeClr val="tx2"/>
                          </a:solidFill>
                          <a:effectLst/>
                          <a:latin typeface="+mj-lt"/>
                        </a:rPr>
                        <a:t>Reading</a:t>
                      </a:r>
                      <a:r>
                        <a:rPr lang="en-US" sz="1600" b="0" i="0" u="none" strike="noStrike" baseline="0" dirty="0" smtClean="0">
                          <a:solidFill>
                            <a:schemeClr val="tx2"/>
                          </a:solidFill>
                          <a:effectLst/>
                          <a:latin typeface="+mj-lt"/>
                        </a:rPr>
                        <a:t> Non-Academic Sources/ Original Data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655">
                <a:tc>
                  <a:txBody>
                    <a:bodyPr/>
                    <a:lstStyle/>
                    <a:p>
                      <a:pPr rtl="0" fontAlgn="t">
                        <a:spcBef>
                          <a:spcPts val="0"/>
                        </a:spcBef>
                        <a:spcAft>
                          <a:spcPts val="0"/>
                        </a:spcAft>
                      </a:pPr>
                      <a:r>
                        <a:rPr lang="en-US" sz="1600" b="0" i="0" u="none" strike="noStrike" dirty="0">
                          <a:solidFill>
                            <a:schemeClr val="tx2"/>
                          </a:solidFill>
                          <a:effectLst/>
                          <a:latin typeface="+mj-lt"/>
                        </a:rPr>
                        <a:t>October </a:t>
                      </a:r>
                      <a:r>
                        <a:rPr lang="en-US" sz="1600" b="0" i="0" u="none" strike="noStrike" dirty="0" smtClean="0">
                          <a:solidFill>
                            <a:schemeClr val="tx2"/>
                          </a:solidFill>
                          <a:effectLst/>
                          <a:latin typeface="+mj-lt"/>
                        </a:rPr>
                        <a:t>29,</a:t>
                      </a:r>
                      <a:r>
                        <a:rPr lang="en-US" sz="1600" b="0" i="0" u="none" strike="noStrike" baseline="0" dirty="0" smtClean="0">
                          <a:solidFill>
                            <a:schemeClr val="tx2"/>
                          </a:solidFill>
                          <a:effectLst/>
                          <a:latin typeface="+mj-lt"/>
                        </a:rPr>
                        <a:t> 2018</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j-lt"/>
                        </a:rPr>
                        <a:t>7:00</a:t>
                      </a:r>
                      <a:r>
                        <a:rPr lang="en-US" sz="1600" baseline="0" dirty="0" smtClean="0">
                          <a:solidFill>
                            <a:schemeClr val="tx2"/>
                          </a:solidFill>
                          <a:effectLst/>
                          <a:latin typeface="+mj-lt"/>
                        </a:rPr>
                        <a:t> PM</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j-lt"/>
                        </a:rPr>
                        <a:t>Writing</a:t>
                      </a:r>
                      <a:r>
                        <a:rPr lang="en-US" sz="1600" baseline="0" dirty="0" smtClean="0">
                          <a:solidFill>
                            <a:schemeClr val="tx2"/>
                          </a:solidFill>
                          <a:effectLst/>
                          <a:latin typeface="+mj-lt"/>
                        </a:rPr>
                        <a:t>/Review Original Data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06">
                <a:tc>
                  <a:txBody>
                    <a:bodyPr/>
                    <a:lstStyle/>
                    <a:p>
                      <a:pPr rtl="0" fontAlgn="t">
                        <a:spcBef>
                          <a:spcPts val="0"/>
                        </a:spcBef>
                        <a:spcAft>
                          <a:spcPts val="0"/>
                        </a:spcAft>
                      </a:pPr>
                      <a:r>
                        <a:rPr lang="en-US" sz="1600" b="0" i="0" u="none" strike="noStrike" dirty="0" smtClean="0">
                          <a:solidFill>
                            <a:schemeClr val="tx2"/>
                          </a:solidFill>
                          <a:effectLst/>
                          <a:latin typeface="+mj-lt"/>
                        </a:rPr>
                        <a:t>November</a:t>
                      </a:r>
                      <a:r>
                        <a:rPr lang="en-US" sz="1600" b="0" i="0" u="none" strike="noStrike" baseline="0" dirty="0" smtClean="0">
                          <a:solidFill>
                            <a:schemeClr val="tx2"/>
                          </a:solidFill>
                          <a:effectLst/>
                          <a:latin typeface="+mj-lt"/>
                        </a:rPr>
                        <a:t> 05, 2018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dirty="0" smtClean="0">
                          <a:solidFill>
                            <a:schemeClr val="tx2"/>
                          </a:solidFill>
                          <a:effectLst/>
                          <a:latin typeface="+mj-lt"/>
                        </a:rPr>
                        <a:t>7:00</a:t>
                      </a:r>
                      <a:r>
                        <a:rPr lang="en-US" sz="1600" b="0" i="0" u="none" strike="noStrike" baseline="0" dirty="0" smtClean="0">
                          <a:solidFill>
                            <a:schemeClr val="tx2"/>
                          </a:solidFill>
                          <a:effectLst/>
                          <a:latin typeface="+mj-lt"/>
                        </a:rPr>
                        <a:t> PM</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j-lt"/>
                        </a:rPr>
                        <a:t>Writing</a:t>
                      </a:r>
                      <a:r>
                        <a:rPr lang="en-US" sz="1600" baseline="0" dirty="0" smtClean="0">
                          <a:solidFill>
                            <a:schemeClr val="tx2"/>
                          </a:solidFill>
                          <a:effectLst/>
                          <a:latin typeface="+mj-lt"/>
                        </a:rPr>
                        <a:t>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172">
                <a:tc>
                  <a:txBody>
                    <a:bodyPr/>
                    <a:lstStyle/>
                    <a:p>
                      <a:pPr rtl="0" fontAlgn="t">
                        <a:spcBef>
                          <a:spcPts val="0"/>
                        </a:spcBef>
                        <a:spcAft>
                          <a:spcPts val="0"/>
                        </a:spcAft>
                      </a:pPr>
                      <a:r>
                        <a:rPr lang="en-US" sz="1600" dirty="0" smtClean="0">
                          <a:solidFill>
                            <a:schemeClr val="tx2"/>
                          </a:solidFill>
                          <a:effectLst/>
                          <a:latin typeface="+mj-lt"/>
                        </a:rPr>
                        <a:t>November</a:t>
                      </a:r>
                      <a:r>
                        <a:rPr lang="en-US" sz="1600" baseline="0" dirty="0" smtClean="0">
                          <a:solidFill>
                            <a:schemeClr val="tx2"/>
                          </a:solidFill>
                          <a:effectLst/>
                          <a:latin typeface="+mj-lt"/>
                        </a:rPr>
                        <a:t> 12, 2018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j-lt"/>
                        </a:rPr>
                        <a:t>5:30</a:t>
                      </a:r>
                      <a:r>
                        <a:rPr lang="en-US" sz="1600" baseline="0" dirty="0" smtClean="0">
                          <a:solidFill>
                            <a:schemeClr val="tx2"/>
                          </a:solidFill>
                          <a:effectLst/>
                          <a:latin typeface="+mj-lt"/>
                        </a:rPr>
                        <a:t> PM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j-lt"/>
                        </a:rPr>
                        <a:t>Peer</a:t>
                      </a:r>
                      <a:r>
                        <a:rPr lang="en-US" sz="1600" baseline="0" dirty="0" smtClean="0">
                          <a:solidFill>
                            <a:schemeClr val="tx2"/>
                          </a:solidFill>
                          <a:effectLst/>
                          <a:latin typeface="+mj-lt"/>
                        </a:rPr>
                        <a:t> Review (PROA) &amp; Final Edit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172">
                <a:tc>
                  <a:txBody>
                    <a:bodyPr/>
                    <a:lstStyle/>
                    <a:p>
                      <a:pPr rtl="0" fontAlgn="t">
                        <a:spcBef>
                          <a:spcPts val="0"/>
                        </a:spcBef>
                        <a:spcAft>
                          <a:spcPts val="0"/>
                        </a:spcAft>
                      </a:pPr>
                      <a:r>
                        <a:rPr lang="en-US" sz="1600" b="0" i="0" u="none" strike="noStrike" dirty="0" smtClean="0">
                          <a:solidFill>
                            <a:schemeClr val="tx2"/>
                          </a:solidFill>
                          <a:effectLst/>
                          <a:latin typeface="+mj-lt"/>
                        </a:rPr>
                        <a:t>November</a:t>
                      </a:r>
                      <a:r>
                        <a:rPr lang="en-US" sz="1600" b="0" i="0" u="none" strike="noStrike" baseline="0" dirty="0" smtClean="0">
                          <a:solidFill>
                            <a:schemeClr val="tx2"/>
                          </a:solidFill>
                          <a:effectLst/>
                          <a:latin typeface="+mj-lt"/>
                        </a:rPr>
                        <a:t> 15, 2018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j-lt"/>
                        </a:rPr>
                        <a:t>2:00</a:t>
                      </a:r>
                      <a:r>
                        <a:rPr lang="en-US" sz="1600" baseline="0" dirty="0" smtClean="0">
                          <a:solidFill>
                            <a:schemeClr val="tx2"/>
                          </a:solidFill>
                          <a:effectLst/>
                          <a:latin typeface="+mj-lt"/>
                        </a:rPr>
                        <a:t> PM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smtClean="0">
                          <a:solidFill>
                            <a:schemeClr val="tx2"/>
                          </a:solidFill>
                          <a:effectLst/>
                          <a:latin typeface="+mj-lt"/>
                        </a:rPr>
                        <a:t>Submission</a:t>
                      </a:r>
                      <a:r>
                        <a:rPr lang="en-US" sz="1600" baseline="0" dirty="0" smtClean="0">
                          <a:solidFill>
                            <a:schemeClr val="tx2"/>
                          </a:solidFill>
                          <a:effectLst/>
                          <a:latin typeface="+mj-lt"/>
                        </a:rPr>
                        <a:t> </a:t>
                      </a:r>
                      <a:endParaRPr lang="en-US" sz="1600" dirty="0">
                        <a:solidFill>
                          <a:schemeClr val="tx2"/>
                        </a:solidFill>
                        <a:effectLst/>
                        <a:latin typeface="+mj-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Thank-you!</a:t>
            </a:r>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100</TotalTime>
  <Words>590</Words>
  <Application>Microsoft Office PowerPoint</Application>
  <PresentationFormat>Custom</PresentationFormat>
  <Paragraphs>89</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Books 16x9</vt:lpstr>
      <vt:lpstr>Education &amp; Modern Technology</vt:lpstr>
      <vt:lpstr>Research Question </vt:lpstr>
      <vt:lpstr>Literature: </vt:lpstr>
      <vt:lpstr>Literature: </vt:lpstr>
      <vt:lpstr>Literature: </vt:lpstr>
      <vt:lpstr>Methods </vt:lpstr>
      <vt:lpstr>Original Data Collection</vt:lpstr>
      <vt:lpstr>Reading &amp; Writing</vt:lpstr>
      <vt:lpstr>Thank-you!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&amp; Modern Technology</dc:title>
  <dc:creator>Johnson Atalig</dc:creator>
  <cp:lastModifiedBy>Johnson Atalig</cp:lastModifiedBy>
  <cp:revision>10</cp:revision>
  <dcterms:created xsi:type="dcterms:W3CDTF">2018-09-27T02:00:31Z</dcterms:created>
  <dcterms:modified xsi:type="dcterms:W3CDTF">2018-09-27T03:53:08Z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