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4" r:id="rId8"/>
    <p:sldId id="266" r:id="rId9"/>
    <p:sldId id="267" r:id="rId10"/>
    <p:sldId id="265" r:id="rId11"/>
    <p:sldId id="270" r:id="rId12"/>
    <p:sldId id="271" r:id="rId13"/>
    <p:sldId id="273" r:id="rId14"/>
    <p:sldId id="269" r:id="rId15"/>
    <p:sldId id="272" r:id="rId16"/>
    <p:sldId id="275" r:id="rId17"/>
    <p:sldId id="274" r:id="rId18"/>
    <p:sldId id="276" r:id="rId19"/>
    <p:sldId id="280" r:id="rId20"/>
    <p:sldId id="278" r:id="rId21"/>
    <p:sldId id="308" r:id="rId22"/>
    <p:sldId id="279" r:id="rId23"/>
    <p:sldId id="281" r:id="rId24"/>
    <p:sldId id="286" r:id="rId25"/>
    <p:sldId id="284" r:id="rId26"/>
    <p:sldId id="287" r:id="rId27"/>
    <p:sldId id="285" r:id="rId28"/>
    <p:sldId id="289" r:id="rId29"/>
    <p:sldId id="296" r:id="rId30"/>
    <p:sldId id="297" r:id="rId31"/>
    <p:sldId id="288" r:id="rId32"/>
    <p:sldId id="290" r:id="rId33"/>
    <p:sldId id="298" r:id="rId34"/>
    <p:sldId id="291" r:id="rId35"/>
    <p:sldId id="299" r:id="rId36"/>
    <p:sldId id="300" r:id="rId37"/>
    <p:sldId id="307" r:id="rId38"/>
    <p:sldId id="301" r:id="rId39"/>
    <p:sldId id="302" r:id="rId40"/>
    <p:sldId id="293" r:id="rId41"/>
    <p:sldId id="294" r:id="rId42"/>
    <p:sldId id="306" r:id="rId43"/>
    <p:sldId id="295" r:id="rId44"/>
    <p:sldId id="305" r:id="rId45"/>
    <p:sldId id="309" r:id="rId46"/>
    <p:sldId id="26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86" d="100"/>
          <a:sy n="86" d="100"/>
        </p:scale>
        <p:origin x="3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1692772-96AE-4FB8-8991-CB7DC2D3721C}"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7E9F2-B881-4B3F-A870-85260D4BBDF3}"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79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266412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7E9F2-B881-4B3F-A870-85260D4BBDF3}"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90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39201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A7E9F2-B881-4B3F-A870-85260D4BBDF3}"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39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348421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322252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274055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10691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7E9F2-B881-4B3F-A870-85260D4BBDF3}" type="slidenum">
              <a:rPr lang="en-US" smtClean="0"/>
              <a:t>‹#›</a:t>
            </a:fld>
            <a:endParaRPr lang="en-US" dirty="0"/>
          </a:p>
        </p:txBody>
      </p:sp>
    </p:spTree>
    <p:extLst>
      <p:ext uri="{BB962C8B-B14F-4D97-AF65-F5344CB8AC3E}">
        <p14:creationId xmlns:p14="http://schemas.microsoft.com/office/powerpoint/2010/main" val="143692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692772-96AE-4FB8-8991-CB7DC2D3721C}"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A7E9F2-B881-4B3F-A870-85260D4BBDF3}"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77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1692772-96AE-4FB8-8991-CB7DC2D3721C}" type="datetimeFigureOut">
              <a:rPr lang="en-US" smtClean="0"/>
              <a:t>12/2/2019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4A7E9F2-B881-4B3F-A870-85260D4BBDF3}"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497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Psychological Effects of Video Gaming and Violence and Violent Behavior </a:t>
            </a:r>
          </a:p>
        </p:txBody>
      </p:sp>
      <p:sp>
        <p:nvSpPr>
          <p:cNvPr id="3" name="Subtitle 2"/>
          <p:cNvSpPr>
            <a:spLocks noGrp="1"/>
          </p:cNvSpPr>
          <p:nvPr>
            <p:ph type="subTitle" idx="1"/>
          </p:nvPr>
        </p:nvSpPr>
        <p:spPr/>
        <p:txBody>
          <a:bodyPr/>
          <a:lstStyle/>
          <a:p>
            <a:r>
              <a:rPr lang="en-US" dirty="0"/>
              <a:t>By John Fabian</a:t>
            </a:r>
          </a:p>
        </p:txBody>
      </p:sp>
      <p:pic>
        <p:nvPicPr>
          <p:cNvPr id="1026" name="Picture 2" descr="Image result for video gam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93" y="467028"/>
            <a:ext cx="7087914" cy="3988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78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2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pic>
        <p:nvPicPr>
          <p:cNvPr id="3074" name="Picture 2" descr="DISC personality test profile">
            <a:extLst>
              <a:ext uri="{FF2B5EF4-FFF2-40B4-BE49-F238E27FC236}">
                <a16:creationId xmlns:a16="http://schemas.microsoft.com/office/drawing/2014/main" id="{CCDC19A4-4749-48E3-984F-1C175F308D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extLst>
              <p:ext uri="{D42A27DB-BD31-4B8C-83A1-F6EECF244321}">
                <p14:modId xmlns:p14="http://schemas.microsoft.com/office/powerpoint/2010/main" val="1488977838"/>
              </p:ext>
            </p:extLst>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spTree>
    <p:extLst>
      <p:ext uri="{BB962C8B-B14F-4D97-AF65-F5344CB8AC3E}">
        <p14:creationId xmlns:p14="http://schemas.microsoft.com/office/powerpoint/2010/main" val="339445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2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0.22</a:t>
            </a:r>
          </a:p>
          <a:p>
            <a:r>
              <a:rPr lang="en-US" dirty="0"/>
              <a:t>Verbal aggression: 0.32</a:t>
            </a:r>
          </a:p>
          <a:p>
            <a:r>
              <a:rPr lang="en-US" dirty="0"/>
              <a:t>Hostility: 0.15</a:t>
            </a:r>
          </a:p>
          <a:p>
            <a:r>
              <a:rPr lang="en-US" dirty="0"/>
              <a:t>Anger: 0.31</a:t>
            </a:r>
          </a:p>
          <a:p>
            <a:endParaRPr lang="en-MP" dirty="0"/>
          </a:p>
        </p:txBody>
      </p:sp>
    </p:spTree>
    <p:extLst>
      <p:ext uri="{BB962C8B-B14F-4D97-AF65-F5344CB8AC3E}">
        <p14:creationId xmlns:p14="http://schemas.microsoft.com/office/powerpoint/2010/main" val="104630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3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0.26</a:t>
            </a:r>
          </a:p>
          <a:p>
            <a:r>
              <a:rPr lang="en-US" dirty="0"/>
              <a:t>Verbal aggression: 0.25</a:t>
            </a:r>
          </a:p>
          <a:p>
            <a:r>
              <a:rPr lang="en-US" dirty="0"/>
              <a:t>Hostility: 0.18</a:t>
            </a:r>
          </a:p>
          <a:p>
            <a:r>
              <a:rPr lang="en-US" dirty="0"/>
              <a:t>Anger: 0.22</a:t>
            </a:r>
          </a:p>
          <a:p>
            <a:endParaRPr lang="en-MP" dirty="0"/>
          </a:p>
        </p:txBody>
      </p:sp>
    </p:spTree>
    <p:extLst>
      <p:ext uri="{BB962C8B-B14F-4D97-AF65-F5344CB8AC3E}">
        <p14:creationId xmlns:p14="http://schemas.microsoft.com/office/powerpoint/2010/main" val="11993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3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5122" name="Picture 2" descr="DISC personality test profile">
            <a:extLst>
              <a:ext uri="{FF2B5EF4-FFF2-40B4-BE49-F238E27FC236}">
                <a16:creationId xmlns:a16="http://schemas.microsoft.com/office/drawing/2014/main" id="{F56861E4-0FC7-4D4D-9E7F-BA12BB6F4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011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3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5122" name="Picture 2" descr="DISC personality test profile">
            <a:extLst>
              <a:ext uri="{FF2B5EF4-FFF2-40B4-BE49-F238E27FC236}">
                <a16:creationId xmlns:a16="http://schemas.microsoft.com/office/drawing/2014/main" id="{F56861E4-0FC7-4D4D-9E7F-BA12BB6F4B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95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3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0.27</a:t>
            </a:r>
          </a:p>
          <a:p>
            <a:r>
              <a:rPr lang="en-US" dirty="0"/>
              <a:t>Verbal aggression: 0.38</a:t>
            </a:r>
          </a:p>
          <a:p>
            <a:r>
              <a:rPr lang="en-US" dirty="0"/>
              <a:t>Hostility: 0.14</a:t>
            </a:r>
          </a:p>
          <a:p>
            <a:r>
              <a:rPr lang="en-US" dirty="0"/>
              <a:t>Anger: 0.37</a:t>
            </a:r>
          </a:p>
          <a:p>
            <a:endParaRPr lang="en-MP" dirty="0"/>
          </a:p>
        </p:txBody>
      </p:sp>
    </p:spTree>
    <p:extLst>
      <p:ext uri="{BB962C8B-B14F-4D97-AF65-F5344CB8AC3E}">
        <p14:creationId xmlns:p14="http://schemas.microsoft.com/office/powerpoint/2010/main" val="319860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4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21</a:t>
            </a:r>
          </a:p>
          <a:p>
            <a:r>
              <a:rPr lang="en-US" dirty="0"/>
              <a:t>Gender Female</a:t>
            </a:r>
          </a:p>
          <a:p>
            <a:r>
              <a:rPr lang="en-US" dirty="0"/>
              <a:t>Physical aggression: 0.45</a:t>
            </a:r>
          </a:p>
          <a:p>
            <a:r>
              <a:rPr lang="en-US" dirty="0"/>
              <a:t>Verbal aggression: 0.32</a:t>
            </a:r>
          </a:p>
          <a:p>
            <a:r>
              <a:rPr lang="en-US" dirty="0"/>
              <a:t>Hostility: 0.21</a:t>
            </a:r>
          </a:p>
          <a:p>
            <a:r>
              <a:rPr lang="en-US" dirty="0"/>
              <a:t>Anger: 0.22</a:t>
            </a:r>
          </a:p>
          <a:p>
            <a:endParaRPr lang="en-MP" dirty="0"/>
          </a:p>
        </p:txBody>
      </p:sp>
    </p:spTree>
    <p:extLst>
      <p:ext uri="{BB962C8B-B14F-4D97-AF65-F5344CB8AC3E}">
        <p14:creationId xmlns:p14="http://schemas.microsoft.com/office/powerpoint/2010/main" val="32777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4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36866" name="Picture 2" descr="DISC personality test profile">
            <a:extLst>
              <a:ext uri="{FF2B5EF4-FFF2-40B4-BE49-F238E27FC236}">
                <a16:creationId xmlns:a16="http://schemas.microsoft.com/office/drawing/2014/main" id="{44211595-C404-48F6-9D22-0D03FF3AAC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2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4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0.17</a:t>
            </a:r>
          </a:p>
          <a:p>
            <a:r>
              <a:rPr lang="en-US" dirty="0"/>
              <a:t>Verbal aggression: 0.28</a:t>
            </a:r>
          </a:p>
          <a:p>
            <a:r>
              <a:rPr lang="en-US" dirty="0"/>
              <a:t>Hostility: 0.23</a:t>
            </a:r>
          </a:p>
          <a:p>
            <a:r>
              <a:rPr lang="en-US" dirty="0"/>
              <a:t>Anger: 0.29</a:t>
            </a:r>
          </a:p>
          <a:p>
            <a:endParaRPr lang="en-MP" dirty="0"/>
          </a:p>
        </p:txBody>
      </p:sp>
    </p:spTree>
    <p:extLst>
      <p:ext uri="{BB962C8B-B14F-4D97-AF65-F5344CB8AC3E}">
        <p14:creationId xmlns:p14="http://schemas.microsoft.com/office/powerpoint/2010/main" val="2263315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4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31746" name="Picture 2" descr="DISC personality test profile">
            <a:extLst>
              <a:ext uri="{FF2B5EF4-FFF2-40B4-BE49-F238E27FC236}">
                <a16:creationId xmlns:a16="http://schemas.microsoft.com/office/drawing/2014/main" id="{F8E21795-4848-4CDB-B481-7CB6395C20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0119"/>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95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and Relevance:</a:t>
            </a:r>
          </a:p>
        </p:txBody>
      </p:sp>
      <p:sp>
        <p:nvSpPr>
          <p:cNvPr id="3" name="Content Placeholder 2"/>
          <p:cNvSpPr>
            <a:spLocks noGrp="1"/>
          </p:cNvSpPr>
          <p:nvPr>
            <p:ph idx="1"/>
          </p:nvPr>
        </p:nvSpPr>
        <p:spPr>
          <a:xfrm>
            <a:off x="5461001" y="2145585"/>
            <a:ext cx="5228770" cy="4023360"/>
          </a:xfrm>
        </p:spPr>
        <p:txBody>
          <a:bodyPr numCol="1"/>
          <a:lstStyle/>
          <a:p>
            <a:pPr lvl="1">
              <a:buFont typeface="Arial" panose="020B0604020202020204" pitchFamily="34" charset="0"/>
              <a:buChar char="•"/>
            </a:pPr>
            <a:r>
              <a:rPr lang="en-US" dirty="0"/>
              <a:t>Crime Rate Analysis/ Prevention</a:t>
            </a:r>
          </a:p>
          <a:p>
            <a:pPr>
              <a:buFont typeface="Arial" panose="020B0604020202020204" pitchFamily="34" charset="0"/>
              <a:buChar char="•"/>
            </a:pPr>
            <a:r>
              <a:rPr lang="en-US" dirty="0"/>
              <a:t>Interesting Topic </a:t>
            </a:r>
          </a:p>
          <a:p>
            <a:pPr>
              <a:buFont typeface="Arial" panose="020B0604020202020204" pitchFamily="34" charset="0"/>
              <a:buChar char="•"/>
            </a:pPr>
            <a:r>
              <a:rPr lang="en-US" dirty="0"/>
              <a:t>To Understand the Cause of crime.</a:t>
            </a:r>
          </a:p>
          <a:p>
            <a:endParaRPr lang="en-US" dirty="0"/>
          </a:p>
        </p:txBody>
      </p:sp>
      <p:pic>
        <p:nvPicPr>
          <p:cNvPr id="2054" name="Picture 6" descr="Image result for thinking stock gea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127" y="2145585"/>
            <a:ext cx="4073495"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056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5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Male</a:t>
            </a:r>
          </a:p>
          <a:p>
            <a:r>
              <a:rPr lang="en-US" dirty="0"/>
              <a:t>Physical aggression: 0.32</a:t>
            </a:r>
          </a:p>
          <a:p>
            <a:r>
              <a:rPr lang="en-US" dirty="0"/>
              <a:t>Verbal aggression: 0.45</a:t>
            </a:r>
          </a:p>
          <a:p>
            <a:r>
              <a:rPr lang="en-US" dirty="0"/>
              <a:t>Hostility: 0.29</a:t>
            </a:r>
          </a:p>
          <a:p>
            <a:r>
              <a:rPr lang="en-US" dirty="0"/>
              <a:t>Anger: 0.10</a:t>
            </a:r>
          </a:p>
          <a:p>
            <a:endParaRPr lang="en-MP" dirty="0"/>
          </a:p>
        </p:txBody>
      </p:sp>
    </p:spTree>
    <p:extLst>
      <p:ext uri="{BB962C8B-B14F-4D97-AF65-F5344CB8AC3E}">
        <p14:creationId xmlns:p14="http://schemas.microsoft.com/office/powerpoint/2010/main" val="346436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5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8194" name="Picture 2" descr="DISC personality test profile">
            <a:extLst>
              <a:ext uri="{FF2B5EF4-FFF2-40B4-BE49-F238E27FC236}">
                <a16:creationId xmlns:a16="http://schemas.microsoft.com/office/drawing/2014/main" id="{DCC966CC-649C-4CE9-932F-C2C510BBF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76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5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Male</a:t>
            </a:r>
          </a:p>
          <a:p>
            <a:r>
              <a:rPr lang="en-US" dirty="0"/>
              <a:t>Physical aggression: 0.34</a:t>
            </a:r>
          </a:p>
          <a:p>
            <a:r>
              <a:rPr lang="en-US" dirty="0"/>
              <a:t>Verbal aggression: 0.28</a:t>
            </a:r>
          </a:p>
          <a:p>
            <a:r>
              <a:rPr lang="en-US" dirty="0"/>
              <a:t>Hostility: 0.24</a:t>
            </a:r>
          </a:p>
          <a:p>
            <a:r>
              <a:rPr lang="en-US" dirty="0"/>
              <a:t>Anger: 0.16</a:t>
            </a:r>
          </a:p>
          <a:p>
            <a:endParaRPr lang="en-MP" dirty="0"/>
          </a:p>
        </p:txBody>
      </p:sp>
    </p:spTree>
    <p:extLst>
      <p:ext uri="{BB962C8B-B14F-4D97-AF65-F5344CB8AC3E}">
        <p14:creationId xmlns:p14="http://schemas.microsoft.com/office/powerpoint/2010/main" val="3846580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5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30722" name="Picture 2" descr="DISC personality test profile">
            <a:extLst>
              <a:ext uri="{FF2B5EF4-FFF2-40B4-BE49-F238E27FC236}">
                <a16:creationId xmlns:a16="http://schemas.microsoft.com/office/drawing/2014/main" id="{24435009-3925-4090-892C-EE04AEC23E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00241"/>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497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6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22</a:t>
            </a:r>
          </a:p>
          <a:p>
            <a:r>
              <a:rPr lang="en-US" dirty="0"/>
              <a:t>Gender Female</a:t>
            </a:r>
          </a:p>
          <a:p>
            <a:r>
              <a:rPr lang="en-US" dirty="0"/>
              <a:t>Physical aggression: 0.35</a:t>
            </a:r>
          </a:p>
          <a:p>
            <a:r>
              <a:rPr lang="en-US" dirty="0"/>
              <a:t>Verbal aggression: 0.34</a:t>
            </a:r>
          </a:p>
          <a:p>
            <a:r>
              <a:rPr lang="en-US" dirty="0"/>
              <a:t>Hostility: 0.20</a:t>
            </a:r>
          </a:p>
          <a:p>
            <a:r>
              <a:rPr lang="en-US" dirty="0"/>
              <a:t>Anger: 0.65</a:t>
            </a:r>
          </a:p>
          <a:p>
            <a:endParaRPr lang="en-MP" dirty="0"/>
          </a:p>
        </p:txBody>
      </p:sp>
    </p:spTree>
    <p:extLst>
      <p:ext uri="{BB962C8B-B14F-4D97-AF65-F5344CB8AC3E}">
        <p14:creationId xmlns:p14="http://schemas.microsoft.com/office/powerpoint/2010/main" val="4095183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6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29698" name="Picture 2" descr="DISC personality test profile">
            <a:extLst>
              <a:ext uri="{FF2B5EF4-FFF2-40B4-BE49-F238E27FC236}">
                <a16:creationId xmlns:a16="http://schemas.microsoft.com/office/drawing/2014/main" id="{ABCDDFCC-00D2-4FAE-931F-E769A968A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33553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853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6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22</a:t>
            </a:r>
          </a:p>
          <a:p>
            <a:r>
              <a:rPr lang="en-US" dirty="0"/>
              <a:t>Gender Female</a:t>
            </a:r>
          </a:p>
          <a:p>
            <a:r>
              <a:rPr lang="en-US" dirty="0"/>
              <a:t>Physical aggression: 0.22</a:t>
            </a:r>
          </a:p>
          <a:p>
            <a:r>
              <a:rPr lang="en-US" dirty="0"/>
              <a:t>Verbal aggression: 0.32</a:t>
            </a:r>
          </a:p>
          <a:p>
            <a:r>
              <a:rPr lang="en-US" dirty="0"/>
              <a:t>Hostility: 0.15</a:t>
            </a:r>
          </a:p>
          <a:p>
            <a:r>
              <a:rPr lang="en-US" dirty="0"/>
              <a:t>Anger: 0.31</a:t>
            </a:r>
          </a:p>
          <a:p>
            <a:endParaRPr lang="en-MP" dirty="0"/>
          </a:p>
        </p:txBody>
      </p:sp>
    </p:spTree>
    <p:extLst>
      <p:ext uri="{BB962C8B-B14F-4D97-AF65-F5344CB8AC3E}">
        <p14:creationId xmlns:p14="http://schemas.microsoft.com/office/powerpoint/2010/main" val="1501334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6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28674" name="Picture 2" descr="DISC personality test profile">
            <a:extLst>
              <a:ext uri="{FF2B5EF4-FFF2-40B4-BE49-F238E27FC236}">
                <a16:creationId xmlns:a16="http://schemas.microsoft.com/office/drawing/2014/main" id="{E32E1DCF-6BFB-4227-903D-B810870E4F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120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7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18</a:t>
            </a:r>
          </a:p>
          <a:p>
            <a:r>
              <a:rPr lang="en-US" dirty="0"/>
              <a:t>Gender Male</a:t>
            </a:r>
          </a:p>
          <a:p>
            <a:r>
              <a:rPr lang="en-US" dirty="0"/>
              <a:t>Physical aggression: 0.26</a:t>
            </a:r>
          </a:p>
          <a:p>
            <a:r>
              <a:rPr lang="en-US" dirty="0"/>
              <a:t>Verbal aggression: 0.27</a:t>
            </a:r>
          </a:p>
          <a:p>
            <a:r>
              <a:rPr lang="en-US" dirty="0"/>
              <a:t>Hostility: 0.45</a:t>
            </a:r>
          </a:p>
          <a:p>
            <a:r>
              <a:rPr lang="en-US" dirty="0"/>
              <a:t>Anger: 0.85</a:t>
            </a:r>
          </a:p>
          <a:p>
            <a:endParaRPr lang="en-MP" dirty="0"/>
          </a:p>
        </p:txBody>
      </p:sp>
    </p:spTree>
    <p:extLst>
      <p:ext uri="{BB962C8B-B14F-4D97-AF65-F5344CB8AC3E}">
        <p14:creationId xmlns:p14="http://schemas.microsoft.com/office/powerpoint/2010/main" val="345817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7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8436" name="Picture 4" descr="DISC personality test profile">
            <a:extLst>
              <a:ext uri="{FF2B5EF4-FFF2-40B4-BE49-F238E27FC236}">
                <a16:creationId xmlns:a16="http://schemas.microsoft.com/office/drawing/2014/main" id="{17E9B78A-5A37-4362-BA57-6280E4CD21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00241"/>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66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Sources</a:t>
            </a:r>
          </a:p>
        </p:txBody>
      </p:sp>
      <p:sp>
        <p:nvSpPr>
          <p:cNvPr id="3" name="Content Placeholder 2"/>
          <p:cNvSpPr>
            <a:spLocks noGrp="1"/>
          </p:cNvSpPr>
          <p:nvPr>
            <p:ph idx="1"/>
          </p:nvPr>
        </p:nvSpPr>
        <p:spPr>
          <a:xfrm>
            <a:off x="1024129" y="2286000"/>
            <a:ext cx="6174958" cy="4023360"/>
          </a:xfrm>
        </p:spPr>
        <p:txBody>
          <a:bodyPr>
            <a:normAutofit lnSpcReduction="10000"/>
          </a:bodyPr>
          <a:lstStyle/>
          <a:p>
            <a:pPr>
              <a:buFont typeface="Arial" panose="020B0604020202020204" pitchFamily="34" charset="0"/>
              <a:buChar char="•"/>
            </a:pPr>
            <a:r>
              <a:rPr lang="en-US" dirty="0"/>
              <a:t>Violent Video Games and Aggression: A review of the Literature (1998, December 7)</a:t>
            </a:r>
          </a:p>
          <a:p>
            <a:pPr>
              <a:buFont typeface="Arial" panose="020B0604020202020204" pitchFamily="34" charset="0"/>
              <a:buChar char="•"/>
            </a:pPr>
            <a:r>
              <a:rPr lang="en-US" dirty="0"/>
              <a:t>DeLisi, M., Vaughn, M.G, Gentile, D.A, Anderson, C.A., &amp; Shook, J.J. (n.d), Violent Video Games, Delinquency</a:t>
            </a:r>
          </a:p>
          <a:p>
            <a:pPr>
              <a:buFont typeface="Arial" panose="020B0604020202020204" pitchFamily="34" charset="0"/>
              <a:buChar char="•"/>
            </a:pPr>
            <a:r>
              <a:rPr lang="en-US" dirty="0"/>
              <a:t>Delinquency, Youth Violence: New Evidence – Matt Delisi, Michael G. Vaughn, Douglas A. Gentle</a:t>
            </a:r>
          </a:p>
          <a:p>
            <a:pPr>
              <a:buFont typeface="Arial" panose="020B0604020202020204" pitchFamily="34" charset="0"/>
              <a:buChar char="•"/>
            </a:pPr>
            <a:r>
              <a:rPr lang="en-US" dirty="0"/>
              <a:t>The Effect of Video Game Violence on Physiological Desensitization to Real-Life Violence. (2006, July 17)</a:t>
            </a:r>
          </a:p>
          <a:p>
            <a:pPr>
              <a:buFont typeface="Arial" panose="020B0604020202020204" pitchFamily="34" charset="0"/>
              <a:buChar char="•"/>
            </a:pPr>
            <a:r>
              <a:rPr lang="en-US" dirty="0"/>
              <a:t>A Longitudinal Test Of Video Game Violence Influences On Dating and Aggression: A 3 Year Longitude Study of Adolescents.</a:t>
            </a:r>
          </a:p>
        </p:txBody>
      </p:sp>
      <p:sp>
        <p:nvSpPr>
          <p:cNvPr id="8" name="AutoShape 10" descr="Image result for books stock photo"/>
          <p:cNvSpPr>
            <a:spLocks noChangeAspect="1" noChangeArrowheads="1"/>
          </p:cNvSpPr>
          <p:nvPr/>
        </p:nvSpPr>
        <p:spPr bwMode="auto">
          <a:xfrm>
            <a:off x="7199087" y="743845"/>
            <a:ext cx="88247" cy="11086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086" name="Picture 14" descr="Image result for books stock ph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9087" y="2286000"/>
            <a:ext cx="4412342" cy="369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522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7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7412" name="Picture 4" descr="DISC personality test profile">
            <a:extLst>
              <a:ext uri="{FF2B5EF4-FFF2-40B4-BE49-F238E27FC236}">
                <a16:creationId xmlns:a16="http://schemas.microsoft.com/office/drawing/2014/main" id="{E8417D8C-FFC5-4156-9768-FAD6AEE52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063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7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18</a:t>
            </a:r>
          </a:p>
          <a:p>
            <a:r>
              <a:rPr lang="en-US" dirty="0"/>
              <a:t>Gender Male</a:t>
            </a:r>
          </a:p>
          <a:p>
            <a:r>
              <a:rPr lang="en-US" dirty="0"/>
              <a:t>Physical aggression: 0.22</a:t>
            </a:r>
          </a:p>
          <a:p>
            <a:r>
              <a:rPr lang="en-US" dirty="0"/>
              <a:t>Verbal aggression: 0.32</a:t>
            </a:r>
          </a:p>
          <a:p>
            <a:r>
              <a:rPr lang="en-US" dirty="0"/>
              <a:t>Hostility: 0.15</a:t>
            </a:r>
          </a:p>
          <a:p>
            <a:r>
              <a:rPr lang="en-US" dirty="0"/>
              <a:t>Anger: 0.31</a:t>
            </a:r>
          </a:p>
          <a:p>
            <a:endParaRPr lang="en-MP" dirty="0"/>
          </a:p>
        </p:txBody>
      </p:sp>
    </p:spTree>
    <p:extLst>
      <p:ext uri="{BB962C8B-B14F-4D97-AF65-F5344CB8AC3E}">
        <p14:creationId xmlns:p14="http://schemas.microsoft.com/office/powerpoint/2010/main" val="3281430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8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23</a:t>
            </a:r>
          </a:p>
          <a:p>
            <a:r>
              <a:rPr lang="en-US" dirty="0"/>
              <a:t>Gender Female</a:t>
            </a:r>
          </a:p>
          <a:p>
            <a:r>
              <a:rPr lang="en-US" dirty="0"/>
              <a:t>Physical aggression: 0.35</a:t>
            </a:r>
          </a:p>
          <a:p>
            <a:r>
              <a:rPr lang="en-US" dirty="0"/>
              <a:t>Verbal aggression: 0.34</a:t>
            </a:r>
          </a:p>
          <a:p>
            <a:r>
              <a:rPr lang="en-US" dirty="0"/>
              <a:t>Hostility: 0.45</a:t>
            </a:r>
          </a:p>
          <a:p>
            <a:r>
              <a:rPr lang="en-US" dirty="0"/>
              <a:t>Anger: 0.35</a:t>
            </a:r>
          </a:p>
          <a:p>
            <a:endParaRPr lang="en-MP" dirty="0"/>
          </a:p>
        </p:txBody>
      </p:sp>
    </p:spTree>
    <p:extLst>
      <p:ext uri="{BB962C8B-B14F-4D97-AF65-F5344CB8AC3E}">
        <p14:creationId xmlns:p14="http://schemas.microsoft.com/office/powerpoint/2010/main" val="2657809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8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6386" name="Picture 2" descr="DISC personality test profile">
            <a:extLst>
              <a:ext uri="{FF2B5EF4-FFF2-40B4-BE49-F238E27FC236}">
                <a16:creationId xmlns:a16="http://schemas.microsoft.com/office/drawing/2014/main" id="{DE72F372-7498-465E-9CC1-725CAF24BD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289"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639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8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23</a:t>
            </a:r>
          </a:p>
          <a:p>
            <a:r>
              <a:rPr lang="en-US" dirty="0"/>
              <a:t>Gender Female</a:t>
            </a:r>
          </a:p>
          <a:p>
            <a:r>
              <a:rPr lang="en-US" dirty="0"/>
              <a:t>Physical aggression: 0.15</a:t>
            </a:r>
          </a:p>
          <a:p>
            <a:r>
              <a:rPr lang="en-US" dirty="0"/>
              <a:t>Verbal aggression: 0.25</a:t>
            </a:r>
          </a:p>
          <a:p>
            <a:r>
              <a:rPr lang="en-US" dirty="0"/>
              <a:t>Hostility: 0.16</a:t>
            </a:r>
          </a:p>
          <a:p>
            <a:r>
              <a:rPr lang="en-US" dirty="0"/>
              <a:t>Anger: 0.18</a:t>
            </a:r>
          </a:p>
          <a:p>
            <a:endParaRPr lang="en-MP" dirty="0"/>
          </a:p>
        </p:txBody>
      </p:sp>
    </p:spTree>
    <p:extLst>
      <p:ext uri="{BB962C8B-B14F-4D97-AF65-F5344CB8AC3E}">
        <p14:creationId xmlns:p14="http://schemas.microsoft.com/office/powerpoint/2010/main" val="1058411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8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5362" name="Picture 2" descr="DISC personality test profile">
            <a:extLst>
              <a:ext uri="{FF2B5EF4-FFF2-40B4-BE49-F238E27FC236}">
                <a16:creationId xmlns:a16="http://schemas.microsoft.com/office/drawing/2014/main" id="{EF3F5201-994E-41A4-B03A-E7D1A7E5B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476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9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22</a:t>
            </a:r>
          </a:p>
          <a:p>
            <a:r>
              <a:rPr lang="en-US" dirty="0"/>
              <a:t>Gender Male</a:t>
            </a:r>
          </a:p>
          <a:p>
            <a:r>
              <a:rPr lang="en-US" dirty="0"/>
              <a:t>Physical aggression: 0.45</a:t>
            </a:r>
          </a:p>
          <a:p>
            <a:r>
              <a:rPr lang="en-US" dirty="0"/>
              <a:t>Verbal aggression: 0.54</a:t>
            </a:r>
          </a:p>
          <a:p>
            <a:r>
              <a:rPr lang="en-US" dirty="0"/>
              <a:t>Hostility: 0.23</a:t>
            </a:r>
          </a:p>
          <a:p>
            <a:r>
              <a:rPr lang="en-US" dirty="0"/>
              <a:t>Anger: 0.22</a:t>
            </a:r>
          </a:p>
          <a:p>
            <a:endParaRPr lang="en-MP" dirty="0"/>
          </a:p>
        </p:txBody>
      </p:sp>
    </p:spTree>
    <p:extLst>
      <p:ext uri="{BB962C8B-B14F-4D97-AF65-F5344CB8AC3E}">
        <p14:creationId xmlns:p14="http://schemas.microsoft.com/office/powerpoint/2010/main" val="3708593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9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9218" name="Picture 2" descr="DISC personality test profile">
            <a:extLst>
              <a:ext uri="{FF2B5EF4-FFF2-40B4-BE49-F238E27FC236}">
                <a16:creationId xmlns:a16="http://schemas.microsoft.com/office/drawing/2014/main" id="{EDF78F6A-4157-42D4-92CD-9C4678DC70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431" y="233553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403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9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22</a:t>
            </a:r>
          </a:p>
          <a:p>
            <a:r>
              <a:rPr lang="en-US" dirty="0"/>
              <a:t>Gender Male</a:t>
            </a:r>
          </a:p>
          <a:p>
            <a:r>
              <a:rPr lang="en-US" dirty="0"/>
              <a:t>Physical aggression: 0.12</a:t>
            </a:r>
          </a:p>
          <a:p>
            <a:r>
              <a:rPr lang="en-US" dirty="0"/>
              <a:t>Verbal aggression: 0.22</a:t>
            </a:r>
          </a:p>
          <a:p>
            <a:r>
              <a:rPr lang="en-US" dirty="0"/>
              <a:t>Hostility: 0.24</a:t>
            </a:r>
          </a:p>
          <a:p>
            <a:r>
              <a:rPr lang="en-US" dirty="0"/>
              <a:t>Anger: 0.14</a:t>
            </a:r>
          </a:p>
          <a:p>
            <a:endParaRPr lang="en-MP" dirty="0"/>
          </a:p>
        </p:txBody>
      </p:sp>
    </p:spTree>
    <p:extLst>
      <p:ext uri="{BB962C8B-B14F-4D97-AF65-F5344CB8AC3E}">
        <p14:creationId xmlns:p14="http://schemas.microsoft.com/office/powerpoint/2010/main" val="2128659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9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2290" name="Picture 2" descr="DISC personality test profile">
            <a:extLst>
              <a:ext uri="{FF2B5EF4-FFF2-40B4-BE49-F238E27FC236}">
                <a16:creationId xmlns:a16="http://schemas.microsoft.com/office/drawing/2014/main" id="{9F93BB2E-9340-4F11-A243-F645C59A16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35"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12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And Secondary Questions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What are the psychological impact of video games towards the development of violent behavior? </a:t>
            </a:r>
          </a:p>
          <a:p>
            <a:pPr>
              <a:buFont typeface="Arial" panose="020B0604020202020204" pitchFamily="34" charset="0"/>
              <a:buChar char="•"/>
            </a:pPr>
            <a:r>
              <a:rPr lang="en-US" dirty="0"/>
              <a:t>What types of video game genres has a significant psychological impact towards the development of violent behavior?</a:t>
            </a:r>
          </a:p>
          <a:p>
            <a:pPr>
              <a:buFont typeface="Arial" panose="020B0604020202020204" pitchFamily="34" charset="0"/>
              <a:buChar char="•"/>
            </a:pPr>
            <a:r>
              <a:rPr lang="en-US" dirty="0"/>
              <a:t>How Much hours is needed for games to have a psychological impact? </a:t>
            </a:r>
          </a:p>
        </p:txBody>
      </p:sp>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4630057"/>
            <a:ext cx="2227943" cy="2227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24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9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0.22</a:t>
            </a:r>
          </a:p>
          <a:p>
            <a:r>
              <a:rPr lang="en-US" dirty="0"/>
              <a:t>Verbal aggression: 0.32</a:t>
            </a:r>
          </a:p>
          <a:p>
            <a:r>
              <a:rPr lang="en-US" dirty="0"/>
              <a:t>Hostility: 0.15</a:t>
            </a:r>
          </a:p>
          <a:p>
            <a:r>
              <a:rPr lang="en-US" dirty="0"/>
              <a:t>Anger: 0.31</a:t>
            </a:r>
          </a:p>
          <a:p>
            <a:endParaRPr lang="en-MP" dirty="0"/>
          </a:p>
        </p:txBody>
      </p:sp>
    </p:spTree>
    <p:extLst>
      <p:ext uri="{BB962C8B-B14F-4D97-AF65-F5344CB8AC3E}">
        <p14:creationId xmlns:p14="http://schemas.microsoft.com/office/powerpoint/2010/main" val="2876088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10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18</a:t>
            </a:r>
          </a:p>
          <a:p>
            <a:r>
              <a:rPr lang="en-US" dirty="0"/>
              <a:t>Gender Female</a:t>
            </a:r>
          </a:p>
          <a:p>
            <a:r>
              <a:rPr lang="en-US" dirty="0"/>
              <a:t>Physical aggression: 0.16</a:t>
            </a:r>
          </a:p>
          <a:p>
            <a:r>
              <a:rPr lang="en-US" dirty="0"/>
              <a:t>Verbal aggression: 0.46</a:t>
            </a:r>
          </a:p>
          <a:p>
            <a:r>
              <a:rPr lang="en-US" dirty="0"/>
              <a:t>Hostility: 0.45</a:t>
            </a:r>
          </a:p>
          <a:p>
            <a:r>
              <a:rPr lang="en-US" dirty="0"/>
              <a:t>Anger: 0.22</a:t>
            </a:r>
          </a:p>
          <a:p>
            <a:endParaRPr lang="en-MP" dirty="0"/>
          </a:p>
        </p:txBody>
      </p:sp>
    </p:spTree>
    <p:extLst>
      <p:ext uri="{BB962C8B-B14F-4D97-AF65-F5344CB8AC3E}">
        <p14:creationId xmlns:p14="http://schemas.microsoft.com/office/powerpoint/2010/main" val="13712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10 Before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0242" name="Picture 2" descr="DISC personality test profile">
            <a:extLst>
              <a:ext uri="{FF2B5EF4-FFF2-40B4-BE49-F238E27FC236}">
                <a16:creationId xmlns:a16="http://schemas.microsoft.com/office/drawing/2014/main" id="{A14AF91E-1431-40DC-BC26-27A6127309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8596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10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18</a:t>
            </a:r>
          </a:p>
          <a:p>
            <a:r>
              <a:rPr lang="en-US" dirty="0"/>
              <a:t>Gender Female</a:t>
            </a:r>
          </a:p>
          <a:p>
            <a:r>
              <a:rPr lang="en-US" dirty="0"/>
              <a:t>Physical aggression: 0.22</a:t>
            </a:r>
          </a:p>
          <a:p>
            <a:r>
              <a:rPr lang="en-US" dirty="0"/>
              <a:t>Verbal aggression: 0.32</a:t>
            </a:r>
          </a:p>
          <a:p>
            <a:r>
              <a:rPr lang="en-US" dirty="0"/>
              <a:t>Hostility: 0.15</a:t>
            </a:r>
          </a:p>
          <a:p>
            <a:r>
              <a:rPr lang="en-US" dirty="0"/>
              <a:t>Anger: 0.31</a:t>
            </a:r>
          </a:p>
          <a:p>
            <a:endParaRPr lang="en-MP" dirty="0"/>
          </a:p>
        </p:txBody>
      </p:sp>
    </p:spTree>
    <p:extLst>
      <p:ext uri="{BB962C8B-B14F-4D97-AF65-F5344CB8AC3E}">
        <p14:creationId xmlns:p14="http://schemas.microsoft.com/office/powerpoint/2010/main" val="30799978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D7D0-86BB-42A9-850E-7D49FFFCE66B}"/>
              </a:ext>
            </a:extLst>
          </p:cNvPr>
          <p:cNvSpPr>
            <a:spLocks noGrp="1"/>
          </p:cNvSpPr>
          <p:nvPr>
            <p:ph type="title"/>
          </p:nvPr>
        </p:nvSpPr>
        <p:spPr/>
        <p:txBody>
          <a:bodyPr/>
          <a:lstStyle/>
          <a:p>
            <a:r>
              <a:rPr lang="en-US" dirty="0"/>
              <a:t>Data ANALYSIS Volunteer 10 After Experiment DISC </a:t>
            </a:r>
            <a:endParaRPr lang="en-MP" dirty="0"/>
          </a:p>
        </p:txBody>
      </p:sp>
      <p:sp>
        <p:nvSpPr>
          <p:cNvPr id="3" name="Content Placeholder 2">
            <a:extLst>
              <a:ext uri="{FF2B5EF4-FFF2-40B4-BE49-F238E27FC236}">
                <a16:creationId xmlns:a16="http://schemas.microsoft.com/office/drawing/2014/main" id="{07CD655C-1259-4AAA-BEEB-640BB98552D9}"/>
              </a:ext>
            </a:extLst>
          </p:cNvPr>
          <p:cNvSpPr>
            <a:spLocks noGrp="1"/>
          </p:cNvSpPr>
          <p:nvPr>
            <p:ph idx="1"/>
          </p:nvPr>
        </p:nvSpPr>
        <p:spPr/>
        <p:txBody>
          <a:bodyPr/>
          <a:lstStyle/>
          <a:p>
            <a:endParaRPr lang="en-MP" dirty="0"/>
          </a:p>
        </p:txBody>
      </p:sp>
      <p:graphicFrame>
        <p:nvGraphicFramePr>
          <p:cNvPr id="6" name="Content Placeholder 3">
            <a:extLst>
              <a:ext uri="{FF2B5EF4-FFF2-40B4-BE49-F238E27FC236}">
                <a16:creationId xmlns:a16="http://schemas.microsoft.com/office/drawing/2014/main" id="{AB37975D-E60E-42A2-A233-A7A4FF5358C4}"/>
              </a:ext>
            </a:extLst>
          </p:cNvPr>
          <p:cNvGraphicFramePr>
            <a:graphicFrameLocks/>
          </p:cNvGraphicFramePr>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1266" name="Picture 2" descr="DISC personality test profile">
            <a:extLst>
              <a:ext uri="{FF2B5EF4-FFF2-40B4-BE49-F238E27FC236}">
                <a16:creationId xmlns:a16="http://schemas.microsoft.com/office/drawing/2014/main" id="{E1F084DD-99FB-4F67-9962-BB6779FF74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88"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138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2FD2D-543C-4D87-90C8-C6F71F8A45F4}"/>
              </a:ext>
            </a:extLst>
          </p:cNvPr>
          <p:cNvSpPr>
            <a:spLocks noGrp="1"/>
          </p:cNvSpPr>
          <p:nvPr>
            <p:ph type="title"/>
          </p:nvPr>
        </p:nvSpPr>
        <p:spPr/>
        <p:txBody>
          <a:bodyPr/>
          <a:lstStyle/>
          <a:p>
            <a:r>
              <a:rPr lang="en-US" dirty="0"/>
              <a:t>Conclusion to Data</a:t>
            </a:r>
            <a:endParaRPr lang="en-MP" dirty="0"/>
          </a:p>
        </p:txBody>
      </p:sp>
      <p:sp>
        <p:nvSpPr>
          <p:cNvPr id="3" name="Content Placeholder 2">
            <a:extLst>
              <a:ext uri="{FF2B5EF4-FFF2-40B4-BE49-F238E27FC236}">
                <a16:creationId xmlns:a16="http://schemas.microsoft.com/office/drawing/2014/main" id="{1AA008FE-AA42-4BDA-B292-95BB52A64008}"/>
              </a:ext>
            </a:extLst>
          </p:cNvPr>
          <p:cNvSpPr>
            <a:spLocks noGrp="1"/>
          </p:cNvSpPr>
          <p:nvPr>
            <p:ph idx="1"/>
          </p:nvPr>
        </p:nvSpPr>
        <p:spPr/>
        <p:txBody>
          <a:bodyPr/>
          <a:lstStyle/>
          <a:p>
            <a:r>
              <a:rPr lang="en-US" dirty="0"/>
              <a:t>There is little/ insignificant data between the tendency or violence and anger and video games. Whatever anger or violence tendency was observed was noted that the volunteers themselves admitted it was mostly due to the difficult content, puzzling challenges that they faced, and the competitive nature of the video games</a:t>
            </a:r>
            <a:r>
              <a:rPr lang="en-US"/>
              <a:t>. </a:t>
            </a:r>
            <a:endParaRPr lang="en-US" dirty="0"/>
          </a:p>
        </p:txBody>
      </p:sp>
    </p:spTree>
    <p:extLst>
      <p:ext uri="{BB962C8B-B14F-4D97-AF65-F5344CB8AC3E}">
        <p14:creationId xmlns:p14="http://schemas.microsoft.com/office/powerpoint/2010/main" val="99066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Table: Of Gathering Data</a:t>
            </a:r>
          </a:p>
        </p:txBody>
      </p:sp>
      <p:sp>
        <p:nvSpPr>
          <p:cNvPr id="3" name="Content Placeholder 2"/>
          <p:cNvSpPr>
            <a:spLocks noGrp="1"/>
          </p:cNvSpPr>
          <p:nvPr>
            <p:ph idx="1"/>
          </p:nvPr>
        </p:nvSpPr>
        <p:spPr/>
        <p:txBody>
          <a:bodyPr/>
          <a:lstStyle/>
          <a:p>
            <a:r>
              <a:rPr lang="en-US" dirty="0"/>
              <a:t>DiSC Behavioral Analysis : September 30, 2019 – October 25, 2019</a:t>
            </a:r>
          </a:p>
          <a:p>
            <a:r>
              <a:rPr lang="en-US" dirty="0"/>
              <a:t>Opinions and Articles from Psychologist: September 30, 2019</a:t>
            </a:r>
          </a:p>
          <a:p>
            <a:r>
              <a:rPr lang="en-US" dirty="0"/>
              <a:t>Analysis of National and Local Crime rate: September 30, 2019 – October 18, 2019</a:t>
            </a:r>
          </a:p>
          <a:p>
            <a:endParaRPr lang="en-US" dirty="0"/>
          </a:p>
          <a:p>
            <a:r>
              <a:rPr lang="en-US" dirty="0"/>
              <a:t> </a:t>
            </a:r>
          </a:p>
        </p:txBody>
      </p:sp>
    </p:spTree>
    <p:extLst>
      <p:ext uri="{BB962C8B-B14F-4D97-AF65-F5344CB8AC3E}">
        <p14:creationId xmlns:p14="http://schemas.microsoft.com/office/powerpoint/2010/main" val="406039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of Gathering Data</a:t>
            </a:r>
          </a:p>
        </p:txBody>
      </p:sp>
      <p:sp>
        <p:nvSpPr>
          <p:cNvPr id="3" name="Content Placeholder 2"/>
          <p:cNvSpPr>
            <a:spLocks noGrp="1"/>
          </p:cNvSpPr>
          <p:nvPr>
            <p:ph idx="1"/>
          </p:nvPr>
        </p:nvSpPr>
        <p:spPr/>
        <p:txBody>
          <a:bodyPr/>
          <a:lstStyle/>
          <a:p>
            <a:r>
              <a:rPr lang="en-US" dirty="0"/>
              <a:t>Analyzing the National Crime rate of and Comparing the Crime rate to our local Crime ate rate. Finding those age range to 18-25 and making an estimate of those who play video games.</a:t>
            </a:r>
          </a:p>
          <a:p>
            <a:r>
              <a:rPr lang="en-US" dirty="0"/>
              <a:t>Conducting the DiSC Behavioral Analysis before and after an experiment of 20 People both  10 for "Hardcore Gamers” and  10 “Casual Gamers” </a:t>
            </a:r>
          </a:p>
          <a:p>
            <a:r>
              <a:rPr lang="en-US" dirty="0"/>
              <a:t>Seeking opinions from Psychologist both locally from the private sectors and public sectors, as well as Psychologist from off-island.</a:t>
            </a:r>
          </a:p>
          <a:p>
            <a:r>
              <a:rPr lang="en-US" dirty="0"/>
              <a:t> </a:t>
            </a:r>
          </a:p>
        </p:txBody>
      </p:sp>
      <p:pic>
        <p:nvPicPr>
          <p:cNvPr id="5122" name="Picture 2" descr="Image result for analysis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4876800"/>
            <a:ext cx="3244079" cy="1793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31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1 Before Experiment</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1 (The Aggression scale consists of 4 factors ranked from 0 to 1, with 1 being the maximum.)</a:t>
            </a:r>
          </a:p>
          <a:p>
            <a:r>
              <a:rPr lang="en-US" dirty="0"/>
              <a:t>Age: 18</a:t>
            </a:r>
          </a:p>
          <a:p>
            <a:r>
              <a:rPr lang="en-US" dirty="0"/>
              <a:t>Gender Male</a:t>
            </a:r>
          </a:p>
          <a:p>
            <a:r>
              <a:rPr lang="en-US" dirty="0"/>
              <a:t>Physical aggression: 0.43</a:t>
            </a:r>
          </a:p>
          <a:p>
            <a:r>
              <a:rPr lang="en-US" dirty="0"/>
              <a:t>Verbal aggression: 0.20</a:t>
            </a:r>
          </a:p>
          <a:p>
            <a:r>
              <a:rPr lang="en-US" dirty="0"/>
              <a:t>Hostility: 0.22</a:t>
            </a:r>
          </a:p>
          <a:p>
            <a:r>
              <a:rPr lang="en-US" dirty="0"/>
              <a:t>Anger: 0.27</a:t>
            </a:r>
            <a:endParaRPr lang="en-MP" dirty="0"/>
          </a:p>
        </p:txBody>
      </p:sp>
    </p:spTree>
    <p:extLst>
      <p:ext uri="{BB962C8B-B14F-4D97-AF65-F5344CB8AC3E}">
        <p14:creationId xmlns:p14="http://schemas.microsoft.com/office/powerpoint/2010/main" val="124153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343B-4001-4F27-91DA-FF2C7B19DC9F}"/>
              </a:ext>
            </a:extLst>
          </p:cNvPr>
          <p:cNvSpPr>
            <a:spLocks noGrp="1"/>
          </p:cNvSpPr>
          <p:nvPr>
            <p:ph type="title"/>
          </p:nvPr>
        </p:nvSpPr>
        <p:spPr/>
        <p:txBody>
          <a:bodyPr/>
          <a:lstStyle/>
          <a:p>
            <a:r>
              <a:rPr lang="en-US" dirty="0"/>
              <a:t>Data ANALYSIS Volunteer 1 DISC Before Experiment Volunteer 1 </a:t>
            </a:r>
            <a:endParaRPr lang="en-MP" dirty="0"/>
          </a:p>
        </p:txBody>
      </p:sp>
      <p:graphicFrame>
        <p:nvGraphicFramePr>
          <p:cNvPr id="4" name="Content Placeholder 3">
            <a:extLst>
              <a:ext uri="{FF2B5EF4-FFF2-40B4-BE49-F238E27FC236}">
                <a16:creationId xmlns:a16="http://schemas.microsoft.com/office/drawing/2014/main" id="{C3A4ECB5-495D-4899-BCCF-D307EDF566F4}"/>
              </a:ext>
            </a:extLst>
          </p:cNvPr>
          <p:cNvGraphicFramePr>
            <a:graphicFrameLocks noGrp="1"/>
          </p:cNvGraphicFramePr>
          <p:nvPr>
            <p:ph idx="1"/>
            <p:extLst>
              <p:ext uri="{D42A27DB-BD31-4B8C-83A1-F6EECF244321}">
                <p14:modId xmlns:p14="http://schemas.microsoft.com/office/powerpoint/2010/main" val="2488276643"/>
              </p:ext>
            </p:extLst>
          </p:nvPr>
        </p:nvGraphicFramePr>
        <p:xfrm>
          <a:off x="5539788" y="2170591"/>
          <a:ext cx="6223122" cy="4541076"/>
        </p:xfrm>
        <a:graphic>
          <a:graphicData uri="http://schemas.openxmlformats.org/drawingml/2006/table">
            <a:tbl>
              <a:tblPr/>
              <a:tblGrid>
                <a:gridCol w="3111561">
                  <a:extLst>
                    <a:ext uri="{9D8B030D-6E8A-4147-A177-3AD203B41FA5}">
                      <a16:colId xmlns:a16="http://schemas.microsoft.com/office/drawing/2014/main" val="1079815031"/>
                    </a:ext>
                  </a:extLst>
                </a:gridCol>
                <a:gridCol w="3111561">
                  <a:extLst>
                    <a:ext uri="{9D8B030D-6E8A-4147-A177-3AD203B41FA5}">
                      <a16:colId xmlns:a16="http://schemas.microsoft.com/office/drawing/2014/main" val="1271393706"/>
                    </a:ext>
                  </a:extLst>
                </a:gridCol>
              </a:tblGrid>
              <a:tr h="996696">
                <a:tc>
                  <a:txBody>
                    <a:bodyPr/>
                    <a:lstStyle/>
                    <a:p>
                      <a:r>
                        <a:rPr lang="en-US" sz="2000" b="1" dirty="0">
                          <a:solidFill>
                            <a:srgbClr val="606060"/>
                          </a:solidFill>
                          <a:effectLst/>
                          <a:latin typeface="Arial" panose="020B0604020202020204" pitchFamily="34" charset="0"/>
                        </a:rPr>
                        <a:t>Dominance</a:t>
                      </a:r>
                    </a:p>
                  </a:txBody>
                  <a:tcPr marL="54643" marR="54643" marT="27321" marB="27321" anchor="ctr">
                    <a:lnL>
                      <a:noFill/>
                    </a:lnL>
                    <a:lnR>
                      <a:noFill/>
                    </a:lnR>
                    <a:lnT>
                      <a:noFill/>
                    </a:lnT>
                    <a:lnB>
                      <a:noFill/>
                    </a:lnB>
                  </a:tcPr>
                </a:tc>
                <a:tc>
                  <a:txBody>
                    <a:bodyPr/>
                    <a:lstStyle/>
                    <a:p>
                      <a:r>
                        <a:rPr lang="en-US" sz="2000" dirty="0"/>
                        <a:t>Describes the way you deal with problems, assert yourself and control situations.</a:t>
                      </a:r>
                    </a:p>
                  </a:txBody>
                  <a:tcPr marL="54643" marR="54643" marT="27321" marB="27321" anchor="ctr">
                    <a:lnL>
                      <a:noFill/>
                    </a:lnL>
                    <a:lnR>
                      <a:noFill/>
                    </a:lnR>
                    <a:lnT>
                      <a:noFill/>
                    </a:lnT>
                    <a:lnB>
                      <a:noFill/>
                    </a:lnB>
                  </a:tcPr>
                </a:tc>
                <a:extLst>
                  <a:ext uri="{0D108BD9-81ED-4DB2-BD59-A6C34878D82A}">
                    <a16:rowId xmlns:a16="http://schemas.microsoft.com/office/drawing/2014/main" val="1279536650"/>
                  </a:ext>
                </a:extLst>
              </a:tr>
              <a:tr h="996696">
                <a:tc>
                  <a:txBody>
                    <a:bodyPr/>
                    <a:lstStyle/>
                    <a:p>
                      <a:r>
                        <a:rPr lang="en-US" sz="2000" b="1" dirty="0">
                          <a:solidFill>
                            <a:srgbClr val="606060"/>
                          </a:solidFill>
                          <a:effectLst/>
                          <a:latin typeface="Arial" panose="020B0604020202020204" pitchFamily="34" charset="0"/>
                        </a:rPr>
                        <a:t>Influence</a:t>
                      </a:r>
                    </a:p>
                  </a:txBody>
                  <a:tcPr marL="54643" marR="54643" marT="27321" marB="27321" anchor="ctr">
                    <a:lnL>
                      <a:noFill/>
                    </a:lnL>
                    <a:lnR>
                      <a:noFill/>
                    </a:lnR>
                    <a:lnT>
                      <a:noFill/>
                    </a:lnT>
                    <a:lnB>
                      <a:noFill/>
                    </a:lnB>
                  </a:tcPr>
                </a:tc>
                <a:tc>
                  <a:txBody>
                    <a:bodyPr/>
                    <a:lstStyle/>
                    <a:p>
                      <a:r>
                        <a:rPr lang="en-US" sz="2000" dirty="0"/>
                        <a:t>Describes the way you deal with people, the way you communicate and relate to others.</a:t>
                      </a:r>
                    </a:p>
                  </a:txBody>
                  <a:tcPr marL="54643" marR="54643" marT="27321" marB="27321" anchor="ctr">
                    <a:lnL>
                      <a:noFill/>
                    </a:lnL>
                    <a:lnR>
                      <a:noFill/>
                    </a:lnR>
                    <a:lnT>
                      <a:noFill/>
                    </a:lnT>
                    <a:lnB>
                      <a:noFill/>
                    </a:lnB>
                  </a:tcPr>
                </a:tc>
                <a:extLst>
                  <a:ext uri="{0D108BD9-81ED-4DB2-BD59-A6C34878D82A}">
                    <a16:rowId xmlns:a16="http://schemas.microsoft.com/office/drawing/2014/main" val="3686476376"/>
                  </a:ext>
                </a:extLst>
              </a:tr>
              <a:tr h="996696">
                <a:tc>
                  <a:txBody>
                    <a:bodyPr/>
                    <a:lstStyle/>
                    <a:p>
                      <a:r>
                        <a:rPr lang="en-US" sz="2000" b="1" dirty="0">
                          <a:solidFill>
                            <a:srgbClr val="606060"/>
                          </a:solidFill>
                          <a:effectLst/>
                          <a:latin typeface="Arial" panose="020B0604020202020204" pitchFamily="34" charset="0"/>
                        </a:rPr>
                        <a:t>Steadiness</a:t>
                      </a:r>
                    </a:p>
                  </a:txBody>
                  <a:tcPr marL="54643" marR="54643" marT="27321" marB="27321" anchor="ctr">
                    <a:lnL>
                      <a:noFill/>
                    </a:lnL>
                    <a:lnR>
                      <a:noFill/>
                    </a:lnR>
                    <a:lnT>
                      <a:noFill/>
                    </a:lnT>
                    <a:lnB>
                      <a:noFill/>
                    </a:lnB>
                  </a:tcPr>
                </a:tc>
                <a:tc>
                  <a:txBody>
                    <a:bodyPr/>
                    <a:lstStyle/>
                    <a:p>
                      <a:r>
                        <a:rPr lang="en-US" sz="2000" dirty="0"/>
                        <a:t>Describes your temperament - patience, persistence, and thoughtfulness</a:t>
                      </a:r>
                    </a:p>
                  </a:txBody>
                  <a:tcPr marL="54643" marR="54643" marT="27321" marB="27321" anchor="ctr">
                    <a:lnL>
                      <a:noFill/>
                    </a:lnL>
                    <a:lnR>
                      <a:noFill/>
                    </a:lnR>
                    <a:lnT>
                      <a:noFill/>
                    </a:lnT>
                    <a:lnB>
                      <a:noFill/>
                    </a:lnB>
                  </a:tcPr>
                </a:tc>
                <a:extLst>
                  <a:ext uri="{0D108BD9-81ED-4DB2-BD59-A6C34878D82A}">
                    <a16:rowId xmlns:a16="http://schemas.microsoft.com/office/drawing/2014/main" val="600551764"/>
                  </a:ext>
                </a:extLst>
              </a:tr>
              <a:tr h="996696">
                <a:tc>
                  <a:txBody>
                    <a:bodyPr/>
                    <a:lstStyle/>
                    <a:p>
                      <a:r>
                        <a:rPr lang="en-US" sz="2000" b="1" dirty="0">
                          <a:solidFill>
                            <a:srgbClr val="606060"/>
                          </a:solidFill>
                          <a:effectLst/>
                          <a:latin typeface="Arial" panose="020B0604020202020204" pitchFamily="34" charset="0"/>
                        </a:rPr>
                        <a:t>Compliance</a:t>
                      </a:r>
                    </a:p>
                  </a:txBody>
                  <a:tcPr marL="54643" marR="54643" marT="27321" marB="27321" anchor="ctr">
                    <a:lnL>
                      <a:noFill/>
                    </a:lnL>
                    <a:lnR>
                      <a:noFill/>
                    </a:lnR>
                    <a:lnT>
                      <a:noFill/>
                    </a:lnT>
                    <a:lnB>
                      <a:noFill/>
                    </a:lnB>
                  </a:tcPr>
                </a:tc>
                <a:tc>
                  <a:txBody>
                    <a:bodyPr/>
                    <a:lstStyle/>
                    <a:p>
                      <a:r>
                        <a:rPr lang="en-US" sz="2000" dirty="0"/>
                        <a:t>Describes how you approach and organize your activity, procedures and responsibilities.</a:t>
                      </a:r>
                    </a:p>
                  </a:txBody>
                  <a:tcPr marL="54643" marR="54643" marT="27321" marB="27321" anchor="ctr">
                    <a:lnL>
                      <a:noFill/>
                    </a:lnL>
                    <a:lnR>
                      <a:noFill/>
                    </a:lnR>
                    <a:lnT>
                      <a:noFill/>
                    </a:lnT>
                    <a:lnB>
                      <a:noFill/>
                    </a:lnB>
                  </a:tcPr>
                </a:tc>
                <a:extLst>
                  <a:ext uri="{0D108BD9-81ED-4DB2-BD59-A6C34878D82A}">
                    <a16:rowId xmlns:a16="http://schemas.microsoft.com/office/drawing/2014/main" val="1716744430"/>
                  </a:ext>
                </a:extLst>
              </a:tr>
            </a:tbl>
          </a:graphicData>
        </a:graphic>
      </p:graphicFrame>
      <p:pic>
        <p:nvPicPr>
          <p:cNvPr id="1026" name="Picture 2" descr="DISC personality test profile">
            <a:extLst>
              <a:ext uri="{FF2B5EF4-FFF2-40B4-BE49-F238E27FC236}">
                <a16:creationId xmlns:a16="http://schemas.microsoft.com/office/drawing/2014/main" id="{17C3CAE3-B727-4919-9371-B10FA366F2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57" y="2286000"/>
            <a:ext cx="52197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176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1 After</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Male</a:t>
            </a:r>
          </a:p>
          <a:p>
            <a:r>
              <a:rPr lang="en-US" dirty="0"/>
              <a:t>Physical aggression: 0.21</a:t>
            </a:r>
          </a:p>
          <a:p>
            <a:r>
              <a:rPr lang="en-US" dirty="0"/>
              <a:t>Verbal aggression: 0.36</a:t>
            </a:r>
          </a:p>
          <a:p>
            <a:r>
              <a:rPr lang="en-US" dirty="0"/>
              <a:t>Hostility: 0.30</a:t>
            </a:r>
          </a:p>
          <a:p>
            <a:r>
              <a:rPr lang="en-US" dirty="0"/>
              <a:t>Anger: 0.38</a:t>
            </a:r>
          </a:p>
          <a:p>
            <a:endParaRPr lang="en-MP" dirty="0"/>
          </a:p>
        </p:txBody>
      </p:sp>
    </p:spTree>
    <p:extLst>
      <p:ext uri="{BB962C8B-B14F-4D97-AF65-F5344CB8AC3E}">
        <p14:creationId xmlns:p14="http://schemas.microsoft.com/office/powerpoint/2010/main" val="387687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9828-FB1D-471F-B8EE-F34EE2FB084F}"/>
              </a:ext>
            </a:extLst>
          </p:cNvPr>
          <p:cNvSpPr>
            <a:spLocks noGrp="1"/>
          </p:cNvSpPr>
          <p:nvPr>
            <p:ph type="title"/>
          </p:nvPr>
        </p:nvSpPr>
        <p:spPr/>
        <p:txBody>
          <a:bodyPr/>
          <a:lstStyle/>
          <a:p>
            <a:r>
              <a:rPr lang="en-US" dirty="0"/>
              <a:t>Data ANALYSIS Volunteer 2 Before</a:t>
            </a:r>
            <a:endParaRPr lang="en-MP" dirty="0"/>
          </a:p>
        </p:txBody>
      </p:sp>
      <p:sp>
        <p:nvSpPr>
          <p:cNvPr id="3" name="Content Placeholder 2">
            <a:extLst>
              <a:ext uri="{FF2B5EF4-FFF2-40B4-BE49-F238E27FC236}">
                <a16:creationId xmlns:a16="http://schemas.microsoft.com/office/drawing/2014/main" id="{535BB880-A86A-4A6D-9032-C8D3AFC5E5CD}"/>
              </a:ext>
            </a:extLst>
          </p:cNvPr>
          <p:cNvSpPr>
            <a:spLocks noGrp="1"/>
          </p:cNvSpPr>
          <p:nvPr>
            <p:ph idx="1"/>
          </p:nvPr>
        </p:nvSpPr>
        <p:spPr/>
        <p:txBody>
          <a:bodyPr>
            <a:normAutofit lnSpcReduction="10000"/>
          </a:bodyPr>
          <a:lstStyle/>
          <a:p>
            <a:r>
              <a:rPr lang="en-US" dirty="0"/>
              <a:t>Buss Perry Aggression Questionnaire</a:t>
            </a:r>
          </a:p>
          <a:p>
            <a:r>
              <a:rPr lang="en-US" dirty="0"/>
              <a:t>Volunteer 2 (The Aggression scale consists of 4 factors ranked from 0 to 1, with 1 being the maximum.)</a:t>
            </a:r>
          </a:p>
          <a:p>
            <a:r>
              <a:rPr lang="en-US" dirty="0"/>
              <a:t>Age: 19</a:t>
            </a:r>
          </a:p>
          <a:p>
            <a:r>
              <a:rPr lang="en-US" dirty="0"/>
              <a:t>Gender Female</a:t>
            </a:r>
          </a:p>
          <a:p>
            <a:r>
              <a:rPr lang="en-US" dirty="0"/>
              <a:t>Physical aggression: 0.21</a:t>
            </a:r>
          </a:p>
          <a:p>
            <a:r>
              <a:rPr lang="en-US" dirty="0"/>
              <a:t>Verbal aggression: 0.22</a:t>
            </a:r>
          </a:p>
          <a:p>
            <a:r>
              <a:rPr lang="en-US" dirty="0"/>
              <a:t>Hostility: 0.14</a:t>
            </a:r>
          </a:p>
          <a:p>
            <a:r>
              <a:rPr lang="en-US" dirty="0"/>
              <a:t>Anger: 0.52</a:t>
            </a:r>
          </a:p>
          <a:p>
            <a:endParaRPr lang="en-MP" dirty="0"/>
          </a:p>
        </p:txBody>
      </p:sp>
    </p:spTree>
    <p:extLst>
      <p:ext uri="{BB962C8B-B14F-4D97-AF65-F5344CB8AC3E}">
        <p14:creationId xmlns:p14="http://schemas.microsoft.com/office/powerpoint/2010/main" val="22492082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116</TotalTime>
  <Words>2615</Words>
  <Application>Microsoft Office PowerPoint</Application>
  <PresentationFormat>Widescreen</PresentationFormat>
  <Paragraphs>380</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Tw Cen MT</vt:lpstr>
      <vt:lpstr>Tw Cen MT Condensed</vt:lpstr>
      <vt:lpstr>Wingdings 3</vt:lpstr>
      <vt:lpstr>Integral</vt:lpstr>
      <vt:lpstr>The Psychological Effects of Video Gaming and Violence and Violent Behavior </vt:lpstr>
      <vt:lpstr>Importance and Relevance:</vt:lpstr>
      <vt:lpstr>Literature Sources</vt:lpstr>
      <vt:lpstr>Primary  And Secondary Questions</vt:lpstr>
      <vt:lpstr>Method of Gathering Data</vt:lpstr>
      <vt:lpstr>Data ANALYSIS Volunteer 1 Before Experiment</vt:lpstr>
      <vt:lpstr>Data ANALYSIS Volunteer 1 DISC Before Experiment Volunteer 1 </vt:lpstr>
      <vt:lpstr>Data ANALYSIS Volunteer 1 After</vt:lpstr>
      <vt:lpstr>Data ANALYSIS Volunteer 2 Before</vt:lpstr>
      <vt:lpstr>Data ANALYSIS Volunteer 2 Before Experiment DISC </vt:lpstr>
      <vt:lpstr>Data ANALYSIS Volunteer 2 After</vt:lpstr>
      <vt:lpstr>Data ANALYSIS Volunteer 3 Before</vt:lpstr>
      <vt:lpstr>Data ANALYSIS Volunteer 3 Before Experiment DISC </vt:lpstr>
      <vt:lpstr>Data ANALYSIS Volunteer 3 After Experiment DISC </vt:lpstr>
      <vt:lpstr>Data ANALYSIS Volunteer 3 After</vt:lpstr>
      <vt:lpstr>Data ANALYSIS Volunteer 4 Before</vt:lpstr>
      <vt:lpstr>Data ANALYSIS Volunteer 4 Before Experiment DISC </vt:lpstr>
      <vt:lpstr>Data ANALYSIS Volunteer 4 After</vt:lpstr>
      <vt:lpstr>Data ANALYSIS Volunteer 4 After Experiment DISC </vt:lpstr>
      <vt:lpstr>Data ANALYSIS Volunteer 5 Before</vt:lpstr>
      <vt:lpstr>Data ANALYSIS Volunteer 5 Before Experiment DISC </vt:lpstr>
      <vt:lpstr>Data ANALYSIS Volunteer 5 After</vt:lpstr>
      <vt:lpstr>Data ANALYSIS Volunteer 5 After Experiment DISC </vt:lpstr>
      <vt:lpstr>Data ANALYSIS Volunteer 6 Before</vt:lpstr>
      <vt:lpstr>Data ANALYSIS Volunteer 6 Before Experiment DISC </vt:lpstr>
      <vt:lpstr>Data ANALYSIS Volunteer 6 After</vt:lpstr>
      <vt:lpstr>Data ANALYSIS Volunteer 6 After Experiment DISC </vt:lpstr>
      <vt:lpstr>Data ANALYSIS Volunteer 7 Before</vt:lpstr>
      <vt:lpstr>Data ANALYSIS Volunteer 7 Before Experiment DISC </vt:lpstr>
      <vt:lpstr>Data ANALYSIS Volunteer 7 After Experiment DISC </vt:lpstr>
      <vt:lpstr>Data ANALYSIS Volunteer 7 After</vt:lpstr>
      <vt:lpstr>Data ANALYSIS Volunteer 8 Before</vt:lpstr>
      <vt:lpstr>Data ANALYSIS Volunteer 8 Before Experiment DISC </vt:lpstr>
      <vt:lpstr>Data ANALYSIS Volunteer 8 After</vt:lpstr>
      <vt:lpstr>Data ANALYSIS Volunteer 8 After Experiment DISC </vt:lpstr>
      <vt:lpstr>Data ANALYSIS Volunteer 9 Before</vt:lpstr>
      <vt:lpstr>Data ANALYSIS Volunteer 9 Before Experiment DISC </vt:lpstr>
      <vt:lpstr>Data ANALYSIS Volunteer 9 After</vt:lpstr>
      <vt:lpstr>Data ANALYSIS Volunteer 9 After Experiment DISC </vt:lpstr>
      <vt:lpstr>Data ANALYSIS Volunteer 9 After</vt:lpstr>
      <vt:lpstr>Data ANALYSIS Volunteer 10 Before</vt:lpstr>
      <vt:lpstr>Data ANALYSIS Volunteer 10 Before Experiment DISC </vt:lpstr>
      <vt:lpstr>Data ANALYSIS Volunteer 10 After</vt:lpstr>
      <vt:lpstr>Data ANALYSIS Volunteer 10 After Experiment DISC </vt:lpstr>
      <vt:lpstr>Conclusion to Data</vt:lpstr>
      <vt:lpstr>Time Table: Of Gathering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Psychological Effects of Video Gaming and Violence and Violent Behavior</dc:title>
  <dc:creator>student 9</dc:creator>
  <cp:lastModifiedBy>John Fabian</cp:lastModifiedBy>
  <cp:revision>20</cp:revision>
  <dcterms:created xsi:type="dcterms:W3CDTF">2019-09-25T01:52:56Z</dcterms:created>
  <dcterms:modified xsi:type="dcterms:W3CDTF">2019-12-02T02:53:29Z</dcterms:modified>
</cp:coreProperties>
</file>