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82" r:id="rId3"/>
    <p:sldId id="258" r:id="rId4"/>
    <p:sldId id="271" r:id="rId5"/>
    <p:sldId id="272" r:id="rId6"/>
    <p:sldId id="276" r:id="rId7"/>
    <p:sldId id="260" r:id="rId8"/>
    <p:sldId id="274" r:id="rId9"/>
    <p:sldId id="275" r:id="rId10"/>
    <p:sldId id="278" r:id="rId11"/>
    <p:sldId id="279" r:id="rId12"/>
    <p:sldId id="277" r:id="rId13"/>
    <p:sldId id="281" r:id="rId14"/>
    <p:sldId id="280" r:id="rId15"/>
    <p:sldId id="261"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3" autoAdjust="0"/>
    <p:restoredTop sz="86738" autoAdjust="0"/>
  </p:normalViewPr>
  <p:slideViewPr>
    <p:cSldViewPr snapToGrid="0">
      <p:cViewPr>
        <p:scale>
          <a:sx n="71" d="100"/>
          <a:sy n="71" d="100"/>
        </p:scale>
        <p:origin x="-504" y="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4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package2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Motherread/Fatherread Program</a:t>
            </a:r>
            <a:r>
              <a:rPr lang="en-US" baseline="0" dirty="0" smtClean="0"/>
              <a:t> Number of Participants</a:t>
            </a:r>
            <a:endParaRPr lang="en-US" dirty="0"/>
          </a:p>
        </c:rich>
      </c:tx>
      <c:layout/>
    </c:title>
    <c:plotArea>
      <c:layout/>
      <c:ofPieChart>
        <c:ofPieType val="bar"/>
        <c:varyColors val="1"/>
        <c:ser>
          <c:idx val="0"/>
          <c:order val="0"/>
          <c:tx>
            <c:strRef>
              <c:f>Sheet1!$B$1</c:f>
              <c:strCache>
                <c:ptCount val="1"/>
                <c:pt idx="0">
                  <c:v>Sales</c:v>
                </c:pt>
              </c:strCache>
            </c:strRef>
          </c:tx>
          <c:explosion val="22"/>
          <c:dPt>
            <c:idx val="1"/>
            <c:explosion val="45"/>
          </c:dPt>
          <c:cat>
            <c:strRef>
              <c:f>Sheet1!$A$2:$A$3</c:f>
              <c:strCache>
                <c:ptCount val="2"/>
                <c:pt idx="0">
                  <c:v>Parents Involved with Motherread/Fatherread Program</c:v>
                </c:pt>
                <c:pt idx="1">
                  <c:v>Parents not involved</c:v>
                </c:pt>
              </c:strCache>
            </c:strRef>
          </c:cat>
          <c:val>
            <c:numRef>
              <c:f>Sheet1!$B$2:$B$3</c:f>
              <c:numCache>
                <c:formatCode>General</c:formatCode>
                <c:ptCount val="2"/>
                <c:pt idx="0">
                  <c:v>8</c:v>
                </c:pt>
                <c:pt idx="1">
                  <c:v>2</c:v>
                </c:pt>
              </c:numCache>
            </c:numRef>
          </c:val>
        </c:ser>
        <c:gapWidth val="150"/>
        <c:secondPieSize val="75"/>
        <c:serLines/>
      </c:ofPieChart>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Sheet1!$B$1</c:f>
              <c:strCache>
                <c:ptCount val="1"/>
                <c:pt idx="0">
                  <c:v>Answer 1</c:v>
                </c:pt>
              </c:strCache>
            </c:strRef>
          </c:tx>
          <c:cat>
            <c:strRef>
              <c:f>Sheet1!$A$2:$A$4</c:f>
              <c:strCache>
                <c:ptCount val="3"/>
                <c:pt idx="0">
                  <c:v>Parents</c:v>
                </c:pt>
                <c:pt idx="1">
                  <c:v>Non Parents</c:v>
                </c:pt>
                <c:pt idx="2">
                  <c:v>Teachers</c:v>
                </c:pt>
              </c:strCache>
            </c:strRef>
          </c:cat>
          <c:val>
            <c:numRef>
              <c:f>Sheet1!$B$2:$B$4</c:f>
              <c:numCache>
                <c:formatCode>General</c:formatCode>
                <c:ptCount val="3"/>
                <c:pt idx="0">
                  <c:v>45</c:v>
                </c:pt>
                <c:pt idx="1">
                  <c:v>45</c:v>
                </c:pt>
                <c:pt idx="2">
                  <c:v>60</c:v>
                </c:pt>
              </c:numCache>
            </c:numRef>
          </c:val>
        </c:ser>
        <c:ser>
          <c:idx val="1"/>
          <c:order val="1"/>
          <c:tx>
            <c:strRef>
              <c:f>Sheet1!$C$1</c:f>
              <c:strCache>
                <c:ptCount val="1"/>
                <c:pt idx="0">
                  <c:v>Series 2</c:v>
                </c:pt>
              </c:strCache>
            </c:strRef>
          </c:tx>
          <c:cat>
            <c:strRef>
              <c:f>Sheet1!$A$2:$A$4</c:f>
              <c:strCache>
                <c:ptCount val="3"/>
                <c:pt idx="0">
                  <c:v>Parents</c:v>
                </c:pt>
                <c:pt idx="1">
                  <c:v>Non Parents</c:v>
                </c:pt>
                <c:pt idx="2">
                  <c:v>Teachers</c:v>
                </c:pt>
              </c:strCache>
            </c:strRef>
          </c:cat>
          <c:val>
            <c:numRef>
              <c:f>Sheet1!$C$2:$C$4</c:f>
            </c:numRef>
          </c:val>
        </c:ser>
        <c:ser>
          <c:idx val="2"/>
          <c:order val="2"/>
          <c:tx>
            <c:strRef>
              <c:f>Sheet1!$D$1</c:f>
              <c:strCache>
                <c:ptCount val="1"/>
                <c:pt idx="0">
                  <c:v>Series 3</c:v>
                </c:pt>
              </c:strCache>
            </c:strRef>
          </c:tx>
          <c:cat>
            <c:strRef>
              <c:f>Sheet1!$A$2:$A$4</c:f>
              <c:strCache>
                <c:ptCount val="3"/>
                <c:pt idx="0">
                  <c:v>Parents</c:v>
                </c:pt>
                <c:pt idx="1">
                  <c:v>Non Parents</c:v>
                </c:pt>
                <c:pt idx="2">
                  <c:v>Teachers</c:v>
                </c:pt>
              </c:strCache>
            </c:strRef>
          </c:cat>
          <c:val>
            <c:numRef>
              <c:f>Sheet1!$D$2:$D$4</c:f>
            </c:numRef>
          </c:val>
        </c:ser>
        <c:ser>
          <c:idx val="3"/>
          <c:order val="3"/>
          <c:tx>
            <c:strRef>
              <c:f>Sheet1!$E$1</c:f>
              <c:strCache>
                <c:ptCount val="1"/>
                <c:pt idx="0">
                  <c:v>Answer 2</c:v>
                </c:pt>
              </c:strCache>
            </c:strRef>
          </c:tx>
          <c:cat>
            <c:strRef>
              <c:f>Sheet1!$A$2:$A$4</c:f>
              <c:strCache>
                <c:ptCount val="3"/>
                <c:pt idx="0">
                  <c:v>Parents</c:v>
                </c:pt>
                <c:pt idx="1">
                  <c:v>Non Parents</c:v>
                </c:pt>
                <c:pt idx="2">
                  <c:v>Teachers</c:v>
                </c:pt>
              </c:strCache>
            </c:strRef>
          </c:cat>
          <c:val>
            <c:numRef>
              <c:f>Sheet1!$E$2:$E$4</c:f>
              <c:numCache>
                <c:formatCode>General</c:formatCode>
                <c:ptCount val="3"/>
                <c:pt idx="0">
                  <c:v>60</c:v>
                </c:pt>
                <c:pt idx="1">
                  <c:v>60</c:v>
                </c:pt>
                <c:pt idx="2">
                  <c:v>120</c:v>
                </c:pt>
              </c:numCache>
            </c:numRef>
          </c:val>
        </c:ser>
        <c:shape val="cylinder"/>
        <c:axId val="133518080"/>
        <c:axId val="133519616"/>
        <c:axId val="0"/>
      </c:bar3DChart>
      <c:catAx>
        <c:axId val="133518080"/>
        <c:scaling>
          <c:orientation val="minMax"/>
        </c:scaling>
        <c:axPos val="b"/>
        <c:tickLblPos val="nextTo"/>
        <c:crossAx val="133519616"/>
        <c:crosses val="autoZero"/>
        <c:auto val="1"/>
        <c:lblAlgn val="ctr"/>
        <c:lblOffset val="100"/>
      </c:catAx>
      <c:valAx>
        <c:axId val="133519616"/>
        <c:scaling>
          <c:orientation val="minMax"/>
        </c:scaling>
        <c:axPos val="l"/>
        <c:majorGridlines/>
        <c:numFmt formatCode="General" sourceLinked="1"/>
        <c:tickLblPos val="nextTo"/>
        <c:crossAx val="133518080"/>
        <c:crosses val="autoZero"/>
        <c:crossBetween val="between"/>
      </c:valAx>
    </c:plotArea>
    <c:legend>
      <c:legendPos val="r"/>
      <c:layout/>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5/7/2017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5/7/2017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8DC57A8-AE18-4654-B6AF-04B3577165B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 xmlns:p14="http://schemas.microsoft.com/office/powerpoint/2010/main" val="2981203631"/>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5/7/2017</a:t>
            </a:fld>
            <a:endParaRPr/>
          </a:p>
        </p:txBody>
      </p:sp>
    </p:spTree>
    <p:extLst>
      <p:ext uri="{BB962C8B-B14F-4D97-AF65-F5344CB8AC3E}">
        <p14:creationId xmlns="" xmlns:p14="http://schemas.microsoft.com/office/powerpoint/2010/main" val="787425146"/>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5/7/2017</a:t>
            </a:fld>
            <a:endParaRPr/>
          </a:p>
        </p:txBody>
      </p:sp>
    </p:spTree>
    <p:extLst>
      <p:ext uri="{BB962C8B-B14F-4D97-AF65-F5344CB8AC3E}">
        <p14:creationId xmlns="" xmlns:p14="http://schemas.microsoft.com/office/powerpoint/2010/main" val="1239762651"/>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5/7/2017</a:t>
            </a:fld>
            <a:endParaRPr/>
          </a:p>
        </p:txBody>
      </p:sp>
    </p:spTree>
    <p:extLst>
      <p:ext uri="{BB962C8B-B14F-4D97-AF65-F5344CB8AC3E}">
        <p14:creationId xmlns="" xmlns:p14="http://schemas.microsoft.com/office/powerpoint/2010/main" val="2659575804"/>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5/7/2017</a:t>
            </a:fld>
            <a:endParaRPr/>
          </a:p>
        </p:txBody>
      </p:sp>
    </p:spTree>
    <p:extLst>
      <p:ext uri="{BB962C8B-B14F-4D97-AF65-F5344CB8AC3E}">
        <p14:creationId xmlns="" xmlns:p14="http://schemas.microsoft.com/office/powerpoint/2010/main" val="2447936214"/>
      </p:ext>
    </p:extLst>
  </p:cSld>
  <p:clrMapOvr>
    <a:masterClrMapping/>
  </p:clrMapOvr>
  <p:transition spd="slow">
    <p:fade thruBlk="1"/>
  </p:transition>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5/7/2017</a:t>
            </a:fld>
            <a:endParaRPr/>
          </a:p>
        </p:txBody>
      </p:sp>
    </p:spTree>
    <p:extLst>
      <p:ext uri="{BB962C8B-B14F-4D97-AF65-F5344CB8AC3E}">
        <p14:creationId xmlns="" xmlns:p14="http://schemas.microsoft.com/office/powerpoint/2010/main" val="4205803309"/>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5/7/2017</a:t>
            </a:fld>
            <a:endParaRPr/>
          </a:p>
        </p:txBody>
      </p:sp>
    </p:spTree>
    <p:extLst>
      <p:ext uri="{BB962C8B-B14F-4D97-AF65-F5344CB8AC3E}">
        <p14:creationId xmlns="" xmlns:p14="http://schemas.microsoft.com/office/powerpoint/2010/main" val="339630955"/>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1229257918"/>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5/7/2017</a:t>
            </a:fld>
            <a:endParaRPr/>
          </a:p>
        </p:txBody>
      </p:sp>
    </p:spTree>
    <p:extLst>
      <p:ext uri="{BB962C8B-B14F-4D97-AF65-F5344CB8AC3E}">
        <p14:creationId xmlns="" xmlns:p14="http://schemas.microsoft.com/office/powerpoint/2010/main" val="2972755191"/>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5/7/2017</a:t>
            </a:fld>
            <a:endParaRPr/>
          </a:p>
        </p:txBody>
      </p:sp>
    </p:spTree>
    <p:extLst>
      <p:ext uri="{BB962C8B-B14F-4D97-AF65-F5344CB8AC3E}">
        <p14:creationId xmlns="" xmlns:p14="http://schemas.microsoft.com/office/powerpoint/2010/main" val="2318571645"/>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5/7/2017</a:t>
            </a:fld>
            <a:endParaRPr/>
          </a:p>
        </p:txBody>
      </p:sp>
    </p:spTree>
    <p:extLst>
      <p:ext uri="{BB962C8B-B14F-4D97-AF65-F5344CB8AC3E}">
        <p14:creationId xmlns="" xmlns:p14="http://schemas.microsoft.com/office/powerpoint/2010/main" val="3512816421"/>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5/7/2017</a:t>
            </a:fld>
            <a:endParaRPr/>
          </a:p>
        </p:txBody>
      </p:sp>
    </p:spTree>
    <p:extLst>
      <p:ext uri="{BB962C8B-B14F-4D97-AF65-F5344CB8AC3E}">
        <p14:creationId xmlns="" xmlns:p14="http://schemas.microsoft.com/office/powerpoint/2010/main" val="847874879"/>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5/7/2017</a:t>
            </a:fld>
            <a:endParaRPr/>
          </a:p>
        </p:txBody>
      </p:sp>
    </p:spTree>
    <p:extLst>
      <p:ext uri="{BB962C8B-B14F-4D97-AF65-F5344CB8AC3E}">
        <p14:creationId xmlns="" xmlns:p14="http://schemas.microsoft.com/office/powerpoint/2010/main" val="1168274800"/>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5/7/2017</a:t>
            </a:fld>
            <a:endParaRPr/>
          </a:p>
        </p:txBody>
      </p:sp>
    </p:spTree>
    <p:extLst>
      <p:ext uri="{BB962C8B-B14F-4D97-AF65-F5344CB8AC3E}">
        <p14:creationId xmlns="" xmlns:p14="http://schemas.microsoft.com/office/powerpoint/2010/main" val="168193502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5/7/2017</a:t>
            </a:fld>
            <a:endParaRPr lang="en-US"/>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p:transition spd="slow">
    <p:fade thruBlk="1"/>
  </p:transition>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5.xml"/><Relationship Id="rId1" Type="http://schemas.openxmlformats.org/officeDocument/2006/relationships/audio" Target="../media/audio12.wav"/><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audio" Target="../media/audio16.wav"/><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audio" Target="../media/audio7.wav"/><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audio" Target="../media/audio8.wav"/><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audio" Target="../media/audio9.wav"/><Relationship Id="rId5" Type="http://schemas.openxmlformats.org/officeDocument/2006/relationships/image" Target="../media/image17.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8355" y="1075765"/>
            <a:ext cx="8928847" cy="1994646"/>
          </a:xfrm>
        </p:spPr>
        <p:txBody>
          <a:bodyPr>
            <a:normAutofit/>
          </a:bodyPr>
          <a:lstStyle/>
          <a:p>
            <a:r>
              <a:rPr lang="en-US" dirty="0" smtClean="0"/>
              <a:t>Parent Involvement</a:t>
            </a:r>
            <a:br>
              <a:rPr lang="en-US" dirty="0" smtClean="0"/>
            </a:br>
            <a:r>
              <a:rPr lang="en-US" dirty="0" smtClean="0"/>
              <a:t> &amp; Student Success</a:t>
            </a:r>
            <a:endParaRPr lang="en-US" dirty="0"/>
          </a:p>
        </p:txBody>
      </p:sp>
      <p:sp>
        <p:nvSpPr>
          <p:cNvPr id="3" name="Subtitle 2"/>
          <p:cNvSpPr>
            <a:spLocks noGrp="1"/>
          </p:cNvSpPr>
          <p:nvPr>
            <p:ph type="subTitle" idx="1"/>
          </p:nvPr>
        </p:nvSpPr>
        <p:spPr>
          <a:xfrm>
            <a:off x="2974691" y="3021105"/>
            <a:ext cx="7255830" cy="1582783"/>
          </a:xfrm>
        </p:spPr>
        <p:txBody>
          <a:bodyPr>
            <a:normAutofit fontScale="92500" lnSpcReduction="20000"/>
          </a:bodyPr>
          <a:lstStyle/>
          <a:p>
            <a:pPr algn="ctr"/>
            <a:r>
              <a:rPr lang="en-US" dirty="0" smtClean="0"/>
              <a:t>Vicorylie Quijano</a:t>
            </a:r>
          </a:p>
          <a:p>
            <a:pPr algn="ctr"/>
            <a:r>
              <a:rPr lang="en-US" dirty="0" smtClean="0"/>
              <a:t>Dr. Kimberly Bunts-Anderson</a:t>
            </a:r>
          </a:p>
          <a:p>
            <a:pPr algn="ctr"/>
            <a:r>
              <a:rPr lang="en-US" dirty="0" smtClean="0"/>
              <a:t>EN 101- ON01 English Composition I (Online)</a:t>
            </a:r>
          </a:p>
          <a:p>
            <a:pPr algn="ctr"/>
            <a:r>
              <a:rPr lang="en-US" dirty="0" smtClean="0"/>
              <a:t>Northern Marianas College – Spring 2017</a:t>
            </a:r>
          </a:p>
          <a:p>
            <a:pPr algn="ctr"/>
            <a:r>
              <a:rPr lang="en-US" dirty="0" smtClean="0"/>
              <a:t>Due Date: Monday, May 8, 2017</a:t>
            </a:r>
          </a:p>
          <a:p>
            <a:pPr algn="ctr"/>
            <a:endParaRPr lang="en-US" dirty="0"/>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12384742" y="3263153"/>
            <a:ext cx="304800" cy="304800"/>
          </a:xfrm>
          <a:prstGeom prst="rect">
            <a:avLst/>
          </a:prstGeom>
        </p:spPr>
      </p:pic>
    </p:spTree>
    <p:extLst>
      <p:ext uri="{BB962C8B-B14F-4D97-AF65-F5344CB8AC3E}">
        <p14:creationId xmlns="" xmlns:p14="http://schemas.microsoft.com/office/powerpoint/2010/main" val="7696750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929564" cy="1219200"/>
          </a:xfrm>
        </p:spPr>
        <p:txBody>
          <a:bodyPr/>
          <a:lstStyle/>
          <a:p>
            <a:r>
              <a:rPr lang="en-US" dirty="0" smtClean="0"/>
              <a:t>5/5 Teacher Responses on Involved Parents</a:t>
            </a:r>
            <a:endParaRPr lang="en-US" dirty="0"/>
          </a:p>
        </p:txBody>
      </p:sp>
      <p:sp>
        <p:nvSpPr>
          <p:cNvPr id="3" name="Content Placeholder 2"/>
          <p:cNvSpPr>
            <a:spLocks noGrp="1"/>
          </p:cNvSpPr>
          <p:nvPr>
            <p:ph idx="1"/>
          </p:nvPr>
        </p:nvSpPr>
        <p:spPr/>
        <p:txBody>
          <a:bodyPr/>
          <a:lstStyle/>
          <a:p>
            <a:r>
              <a:rPr lang="en-US" dirty="0" smtClean="0"/>
              <a:t>Generally attend:</a:t>
            </a:r>
          </a:p>
          <a:p>
            <a:pPr lvl="1"/>
            <a:r>
              <a:rPr lang="en-US" dirty="0" smtClean="0"/>
              <a:t>Progress Report card days</a:t>
            </a:r>
          </a:p>
          <a:p>
            <a:pPr lvl="1"/>
            <a:r>
              <a:rPr lang="en-US" dirty="0" smtClean="0"/>
              <a:t>Report card days</a:t>
            </a:r>
          </a:p>
          <a:p>
            <a:pPr lvl="1"/>
            <a:r>
              <a:rPr lang="en-US" dirty="0" smtClean="0"/>
              <a:t>Parent Teacher Staff Association (PTSA) Meetings</a:t>
            </a:r>
          </a:p>
          <a:p>
            <a:pPr lvl="1"/>
            <a:r>
              <a:rPr lang="en-US" dirty="0" smtClean="0"/>
              <a:t>Family Fun Night</a:t>
            </a:r>
          </a:p>
          <a:p>
            <a:pPr lvl="1"/>
            <a:r>
              <a:rPr lang="en-US" dirty="0" smtClean="0"/>
              <a:t>Open House</a:t>
            </a:r>
          </a:p>
          <a:p>
            <a:pPr lvl="1"/>
            <a:r>
              <a:rPr lang="en-US" dirty="0" smtClean="0"/>
              <a:t>Participate in Motherread/Fatherread Program</a:t>
            </a:r>
          </a:p>
          <a:p>
            <a:pPr lvl="1">
              <a:buNone/>
            </a:pPr>
            <a:endParaRPr lang="en-US" dirty="0" smtClean="0"/>
          </a:p>
        </p:txBody>
      </p:sp>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12774705" y="3101788"/>
            <a:ext cx="304800" cy="3048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77" y="318247"/>
            <a:ext cx="10609730" cy="1219200"/>
          </a:xfrm>
        </p:spPr>
        <p:txBody>
          <a:bodyPr/>
          <a:lstStyle/>
          <a:p>
            <a:r>
              <a:rPr lang="en-US" dirty="0" smtClean="0"/>
              <a:t>5/5 Teacher Responses on </a:t>
            </a:r>
            <a:br>
              <a:rPr lang="en-US" dirty="0" smtClean="0"/>
            </a:br>
            <a:r>
              <a:rPr lang="en-US" dirty="0" smtClean="0"/>
              <a:t>Children with Involved Parents</a:t>
            </a:r>
            <a:endParaRPr lang="en-US" dirty="0"/>
          </a:p>
        </p:txBody>
      </p:sp>
      <p:sp>
        <p:nvSpPr>
          <p:cNvPr id="3" name="Content Placeholder 2"/>
          <p:cNvSpPr>
            <a:spLocks noGrp="1"/>
          </p:cNvSpPr>
          <p:nvPr>
            <p:ph idx="1"/>
          </p:nvPr>
        </p:nvSpPr>
        <p:spPr/>
        <p:txBody>
          <a:bodyPr/>
          <a:lstStyle/>
          <a:p>
            <a:r>
              <a:rPr lang="en-US" dirty="0" smtClean="0"/>
              <a:t>Academically successful</a:t>
            </a:r>
          </a:p>
          <a:p>
            <a:pPr lvl="1"/>
            <a:r>
              <a:rPr lang="en-US" dirty="0" smtClean="0"/>
              <a:t>Have perfect attendance</a:t>
            </a:r>
          </a:p>
          <a:p>
            <a:pPr lvl="1"/>
            <a:r>
              <a:rPr lang="en-US" dirty="0" smtClean="0"/>
              <a:t>Participate in class</a:t>
            </a:r>
          </a:p>
          <a:p>
            <a:pPr lvl="1"/>
            <a:r>
              <a:rPr lang="en-US" dirty="0" smtClean="0"/>
              <a:t>Think critically and ask a lot of questions during lecture</a:t>
            </a:r>
          </a:p>
          <a:p>
            <a:pPr lvl="1"/>
            <a:r>
              <a:rPr lang="en-US" dirty="0" smtClean="0"/>
              <a:t>Grades: Generally have letter grade of A+ and B+</a:t>
            </a:r>
          </a:p>
          <a:p>
            <a:pPr lvl="1"/>
            <a:r>
              <a:rPr lang="en-US" dirty="0" smtClean="0"/>
              <a:t>Follow instructions well</a:t>
            </a:r>
          </a:p>
          <a:p>
            <a:pPr lvl="1"/>
            <a:r>
              <a:rPr lang="en-US" dirty="0" smtClean="0"/>
              <a:t>Enjoy reading and listen attentively during reading time at school</a:t>
            </a:r>
          </a:p>
          <a:p>
            <a:pPr lvl="1"/>
            <a:r>
              <a:rPr lang="en-US" dirty="0" smtClean="0"/>
              <a:t>Promoted to the next grade up easily</a:t>
            </a:r>
            <a:endParaRPr lang="en-US"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3003305" y="2873188"/>
            <a:ext cx="304800" cy="3048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97542" y="1008529"/>
          <a:ext cx="5526740" cy="538529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1065212" y="304800"/>
            <a:ext cx="10058402" cy="636494"/>
          </a:xfrm>
        </p:spPr>
        <p:txBody>
          <a:bodyPr/>
          <a:lstStyle/>
          <a:p>
            <a:r>
              <a:rPr lang="en-US" dirty="0" smtClean="0"/>
              <a:t>Reading Hours Responses</a:t>
            </a:r>
            <a:endParaRPr lang="en-US" dirty="0"/>
          </a:p>
        </p:txBody>
      </p:sp>
      <p:sp>
        <p:nvSpPr>
          <p:cNvPr id="10" name="Content Placeholder 9"/>
          <p:cNvSpPr>
            <a:spLocks noGrp="1"/>
          </p:cNvSpPr>
          <p:nvPr>
            <p:ph sz="quarter" idx="4"/>
          </p:nvPr>
        </p:nvSpPr>
        <p:spPr>
          <a:xfrm>
            <a:off x="6172200" y="1304365"/>
            <a:ext cx="4956048" cy="4677335"/>
          </a:xfrm>
        </p:spPr>
        <p:txBody>
          <a:bodyPr>
            <a:normAutofit fontScale="92500"/>
          </a:bodyPr>
          <a:lstStyle/>
          <a:p>
            <a:r>
              <a:rPr lang="en-US" dirty="0" smtClean="0"/>
              <a:t>Ten of ten parents answered that they read or listen to their child read aloud at least 45 </a:t>
            </a:r>
            <a:r>
              <a:rPr lang="en-US" dirty="0" err="1" smtClean="0"/>
              <a:t>mins</a:t>
            </a:r>
            <a:r>
              <a:rPr lang="en-US" dirty="0" smtClean="0"/>
              <a:t> to an hour a day.</a:t>
            </a:r>
          </a:p>
          <a:p>
            <a:r>
              <a:rPr lang="en-US" dirty="0" smtClean="0"/>
              <a:t>Ten of ten non-parents believe that parents should read at least 45 </a:t>
            </a:r>
            <a:r>
              <a:rPr lang="en-US" dirty="0" err="1" smtClean="0"/>
              <a:t>mins</a:t>
            </a:r>
            <a:r>
              <a:rPr lang="en-US" dirty="0" smtClean="0"/>
              <a:t> to an hour a day.</a:t>
            </a:r>
          </a:p>
          <a:p>
            <a:r>
              <a:rPr lang="en-US" dirty="0" smtClean="0"/>
              <a:t>Five of five teachers believe that students should read at least an hour to two hours a day.</a:t>
            </a:r>
            <a:endParaRPr lang="en-US" dirty="0"/>
          </a:p>
        </p:txBody>
      </p:sp>
      <p:pic>
        <p:nvPicPr>
          <p:cNvPr id="11" name="Recorded Sound">
            <a:hlinkClick r:id="" action="ppaction://media"/>
          </p:cNvPr>
          <p:cNvPicPr>
            <a:picLocks noRot="1" noChangeAspect="1"/>
          </p:cNvPicPr>
          <p:nvPr>
            <a:wavAudioFile r:embed="rId1" name="Recorded Sound"/>
          </p:nvPr>
        </p:nvPicPr>
        <p:blipFill>
          <a:blip r:embed="rId4" cstate="print"/>
          <a:stretch>
            <a:fillRect/>
          </a:stretch>
        </p:blipFill>
        <p:spPr>
          <a:xfrm>
            <a:off x="12761259" y="3558988"/>
            <a:ext cx="304800" cy="3048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2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Interview: School Librarian Response on Children Behavior with Involved Parents</a:t>
            </a:r>
            <a:endParaRPr lang="en-US" dirty="0"/>
          </a:p>
        </p:txBody>
      </p:sp>
      <p:sp>
        <p:nvSpPr>
          <p:cNvPr id="8" name="Content Placeholder 7"/>
          <p:cNvSpPr>
            <a:spLocks noGrp="1"/>
          </p:cNvSpPr>
          <p:nvPr>
            <p:ph idx="1"/>
          </p:nvPr>
        </p:nvSpPr>
        <p:spPr/>
        <p:txBody>
          <a:bodyPr>
            <a:normAutofit fontScale="92500"/>
          </a:bodyPr>
          <a:lstStyle/>
          <a:p>
            <a:r>
              <a:rPr lang="en-US" dirty="0" smtClean="0"/>
              <a:t>I interviewed one librarian from Koblerville Elementary School, who is also involved with the Motherread/Fatherread Program</a:t>
            </a:r>
          </a:p>
          <a:p>
            <a:r>
              <a:rPr lang="en-US" dirty="0" smtClean="0"/>
              <a:t>Children whose parents attend the Motherread/Fatherread Program:</a:t>
            </a:r>
          </a:p>
          <a:p>
            <a:pPr lvl="1"/>
            <a:r>
              <a:rPr lang="en-US" dirty="0" smtClean="0"/>
              <a:t>Feel more positive about school</a:t>
            </a:r>
          </a:p>
          <a:p>
            <a:pPr lvl="1"/>
            <a:r>
              <a:rPr lang="en-US" dirty="0" smtClean="0"/>
              <a:t>Perfect attendance during library time</a:t>
            </a:r>
          </a:p>
          <a:p>
            <a:pPr lvl="1"/>
            <a:r>
              <a:rPr lang="en-US" dirty="0" smtClean="0"/>
              <a:t>More behaved and easily follow instructions</a:t>
            </a:r>
          </a:p>
          <a:p>
            <a:pPr lvl="1"/>
            <a:r>
              <a:rPr lang="en-US" dirty="0" smtClean="0"/>
              <a:t>Often borrow the maximum amount of books for grade level (2 – 3 books)</a:t>
            </a:r>
          </a:p>
          <a:p>
            <a:pPr lvl="1"/>
            <a:r>
              <a:rPr lang="en-US" dirty="0" smtClean="0"/>
              <a:t>Enjoy reading</a:t>
            </a:r>
          </a:p>
          <a:p>
            <a:endParaRPr lang="en-US" dirty="0"/>
          </a:p>
        </p:txBody>
      </p:sp>
      <p:pic>
        <p:nvPicPr>
          <p:cNvPr id="9" name="Recorded Sound">
            <a:hlinkClick r:id="" action="ppaction://media"/>
          </p:cNvPr>
          <p:cNvPicPr>
            <a:picLocks noRot="1" noChangeAspect="1"/>
          </p:cNvPicPr>
          <p:nvPr>
            <a:wavAudioFile r:embed="rId1" name="Recorded Sound"/>
          </p:nvPr>
        </p:nvPicPr>
        <p:blipFill>
          <a:blip r:embed="rId3" cstate="print"/>
          <a:stretch>
            <a:fillRect/>
          </a:stretch>
        </p:blipFill>
        <p:spPr>
          <a:xfrm>
            <a:off x="13070541" y="3021106"/>
            <a:ext cx="304800" cy="3048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Hypothesis is right.</a:t>
            </a:r>
          </a:p>
          <a:p>
            <a:r>
              <a:rPr lang="en-US" dirty="0" smtClean="0"/>
              <a:t>Gathered data proves that parent involvement does affect students’ success. Students with involved parents have:</a:t>
            </a:r>
          </a:p>
          <a:p>
            <a:pPr lvl="1"/>
            <a:r>
              <a:rPr lang="en-US" dirty="0" smtClean="0"/>
              <a:t>Better grades</a:t>
            </a:r>
          </a:p>
          <a:p>
            <a:pPr lvl="1"/>
            <a:r>
              <a:rPr lang="en-US" dirty="0" smtClean="0"/>
              <a:t>Attend school regularly</a:t>
            </a:r>
          </a:p>
          <a:p>
            <a:pPr lvl="1"/>
            <a:r>
              <a:rPr lang="en-US" dirty="0" smtClean="0"/>
              <a:t>Have better social skills</a:t>
            </a:r>
          </a:p>
          <a:p>
            <a:pPr lvl="1"/>
            <a:r>
              <a:rPr lang="en-US" dirty="0" smtClean="0"/>
              <a:t>Get their homework done</a:t>
            </a:r>
          </a:p>
          <a:p>
            <a:pPr lvl="1"/>
            <a:r>
              <a:rPr lang="en-US" dirty="0" smtClean="0"/>
              <a:t>Feel more positive about school</a:t>
            </a:r>
          </a:p>
          <a:p>
            <a:pPr lvl="1"/>
            <a:r>
              <a:rPr lang="en-US" dirty="0" smtClean="0"/>
              <a:t>More likely to get promoted into a higher grade level. </a:t>
            </a:r>
          </a:p>
          <a:p>
            <a:pPr>
              <a:buNone/>
            </a:pPr>
            <a:endParaRPr lang="en-US"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2398188" y="3397624"/>
            <a:ext cx="304800" cy="3048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9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94" y="-188259"/>
            <a:ext cx="10058402" cy="1219200"/>
          </a:xfrm>
        </p:spPr>
        <p:txBody>
          <a:bodyPr/>
          <a:lstStyle/>
          <a:p>
            <a:r>
              <a:rPr lang="en-US" dirty="0" smtClean="0"/>
              <a:t>References</a:t>
            </a:r>
            <a:endParaRPr lang="en-US" dirty="0"/>
          </a:p>
        </p:txBody>
      </p:sp>
      <p:sp>
        <p:nvSpPr>
          <p:cNvPr id="12289" name="Rectangle 1"/>
          <p:cNvSpPr>
            <a:spLocks noChangeArrowheads="1"/>
          </p:cNvSpPr>
          <p:nvPr/>
        </p:nvSpPr>
        <p:spPr bwMode="auto">
          <a:xfrm>
            <a:off x="268992" y="1246408"/>
            <a:ext cx="1192300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Linda Star (2015) Activities to Promote Parent Involvement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http://www.educationworld.com/a_curr/curr200.shtml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Education World: Date Accessed February 6, 2017</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Johnson, E. J. (2014). From the classroom to the living room: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Eroding academic inequities through home visits. Journal of School Leadership, 24(2), 357-385.</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Chuck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Dervarics</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&amp; Eileen O'Brien (2011). Back to School: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How parent Involvement Affects Student Achievement (At A Glance).</a:t>
            </a:r>
          </a:p>
          <a:p>
            <a:pPr marL="0" marR="0" lvl="0" indent="457200" algn="l" defTabSz="914400" rtl="0" eaLnBrk="0" fontAlgn="base" latinLnBrk="0" hangingPunct="0">
              <a:lnSpc>
                <a:spcPct val="100000"/>
              </a:lnSpc>
              <a:spcBef>
                <a:spcPct val="0"/>
              </a:spcBef>
              <a:spcAft>
                <a:spcPct val="0"/>
              </a:spcAft>
              <a:buClrTx/>
              <a:buSzTx/>
              <a:buFontTx/>
              <a:buNone/>
              <a:tabLst/>
            </a:pPr>
            <a:r>
              <a:rPr lang="en-US" sz="1600" dirty="0" smtClean="0">
                <a:latin typeface="Times New Roman"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http://www.centerforpubliceducation.org/Main-Menu/Public-education/Parent-Involvement.Date Accessed February 6, 2017</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Fan, X., &amp; Chen, M. (2001). Parental involvement and students' academic achievement: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US" sz="1600" dirty="0" smtClean="0">
                <a:latin typeface="Times New Roman" pitchFamily="18"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meta-analysis. Educational psychology review, 13(1), 1-22.</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Steinberg, L.,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Lamborn</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 D.,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Dornbusch</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 M., &amp; Darling, N. (1992).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Impact of parenting practices on adolescent achievement: Authoritative parenting,   school involvement, and encouragement </a:t>
            </a: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to 	succeed</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Child development, 63(5), 1266-1281.</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Chavkin</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 F., &amp; Williams, D. L. (1988).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Critical issues in teacher training for parent involvement. Educational Horizons, 66(2), 87-89.</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2882282" y="3021106"/>
            <a:ext cx="304800" cy="304800"/>
          </a:xfrm>
          <a:prstGeom prst="rect">
            <a:avLst/>
          </a:prstGeom>
        </p:spPr>
      </p:pic>
    </p:spTree>
    <p:extLst>
      <p:ext uri="{BB962C8B-B14F-4D97-AF65-F5344CB8AC3E}">
        <p14:creationId xmlns="" xmlns:p14="http://schemas.microsoft.com/office/powerpoint/2010/main" val="202469441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8" descr="Three young children in raincoats holding hands and playing outside"/>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4359741" y="1488396"/>
            <a:ext cx="5943600" cy="4572000"/>
          </a:xfrm>
          <a:prstGeom prst="rect">
            <a:avLst/>
          </a:prstGeom>
        </p:spPr>
      </p:pic>
      <p:sp>
        <p:nvSpPr>
          <p:cNvPr id="3" name="TextBox 2"/>
          <p:cNvSpPr txBox="1"/>
          <p:nvPr/>
        </p:nvSpPr>
        <p:spPr>
          <a:xfrm>
            <a:off x="2326341" y="470647"/>
            <a:ext cx="6965576" cy="523220"/>
          </a:xfrm>
          <a:prstGeom prst="rect">
            <a:avLst/>
          </a:prstGeom>
          <a:noFill/>
        </p:spPr>
        <p:txBody>
          <a:bodyPr wrap="square" rtlCol="0">
            <a:spAutoFit/>
          </a:bodyPr>
          <a:lstStyle/>
          <a:p>
            <a:r>
              <a:rPr lang="en-US" sz="2800" dirty="0" smtClean="0"/>
              <a:t>Thank you for your time!</a:t>
            </a:r>
            <a:endParaRPr lang="en-US" sz="2800" dirty="0"/>
          </a:p>
        </p:txBody>
      </p:sp>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12761259" y="3370729"/>
            <a:ext cx="304800" cy="304800"/>
          </a:xfrm>
          <a:prstGeom prst="rect">
            <a:avLst/>
          </a:prstGeom>
        </p:spPr>
      </p:pic>
    </p:spTree>
    <p:extLst>
      <p:ext uri="{BB962C8B-B14F-4D97-AF65-F5344CB8AC3E}">
        <p14:creationId xmlns="" xmlns:p14="http://schemas.microsoft.com/office/powerpoint/2010/main" val="18057482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I have chosen this topic because of my interest in learning more about my major in elementary education. </a:t>
            </a:r>
          </a:p>
          <a:p>
            <a:r>
              <a:rPr lang="en-US" dirty="0" smtClean="0"/>
              <a:t>I am interested in learning about what other programs are available, with the innovative technology that is involved, how schools are becoming more competitive, and how parents contribute to their children’s academic success.</a:t>
            </a:r>
          </a:p>
          <a:p>
            <a:endParaRPr lang="en-US" dirty="0"/>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12747811" y="3666565"/>
            <a:ext cx="304800" cy="3048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Primary Research Question:</a:t>
            </a:r>
            <a:endParaRPr dirty="0"/>
          </a:p>
        </p:txBody>
      </p:sp>
      <p:sp>
        <p:nvSpPr>
          <p:cNvPr id="14" name="Content Placeholder 13"/>
          <p:cNvSpPr>
            <a:spLocks noGrp="1"/>
          </p:cNvSpPr>
          <p:nvPr>
            <p:ph idx="1"/>
          </p:nvPr>
        </p:nvSpPr>
        <p:spPr/>
        <p:txBody>
          <a:bodyPr/>
          <a:lstStyle/>
          <a:p>
            <a:r>
              <a:rPr lang="en-US" dirty="0" smtClean="0"/>
              <a:t>Does parent involvement positively influence students’ success of public school elementary students?</a:t>
            </a:r>
            <a:endParaRPr dirty="0"/>
          </a:p>
        </p:txBody>
      </p:sp>
      <p:pic>
        <p:nvPicPr>
          <p:cNvPr id="5" name="Picture 4" descr="12729414_1695732907349110_1744784715_a.jpg"/>
          <p:cNvPicPr>
            <a:picLocks noChangeAspect="1"/>
          </p:cNvPicPr>
          <p:nvPr/>
        </p:nvPicPr>
        <p:blipFill>
          <a:blip r:embed="rId4" cstate="print"/>
          <a:stretch>
            <a:fillRect/>
          </a:stretch>
        </p:blipFill>
        <p:spPr>
          <a:xfrm>
            <a:off x="10567580" y="4595678"/>
            <a:ext cx="1428750" cy="1428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5"/>
          <p:cNvSpPr/>
          <p:nvPr/>
        </p:nvSpPr>
        <p:spPr>
          <a:xfrm>
            <a:off x="6374676" y="3553096"/>
            <a:ext cx="3696788" cy="1776549"/>
          </a:xfrm>
          <a:prstGeom prst="wedgeRoundRectCallout">
            <a:avLst>
              <a:gd name="adj1" fmla="val 78630"/>
              <a:gd name="adj2" fmla="val 5556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“Behind every child who believes in himself is a parent who believed first.” </a:t>
            </a:r>
          </a:p>
          <a:p>
            <a:pPr algn="ctr"/>
            <a:r>
              <a:rPr lang="en-US" dirty="0" smtClean="0"/>
              <a:t>- Matthew L. Jacobson</a:t>
            </a:r>
            <a:endParaRPr lang="en-US" dirty="0"/>
          </a:p>
        </p:txBody>
      </p:sp>
      <p:pic>
        <p:nvPicPr>
          <p:cNvPr id="8" name="Recorded Sound">
            <a:hlinkClick r:id="" action="ppaction://media"/>
          </p:cNvPr>
          <p:cNvPicPr>
            <a:picLocks noRot="1" noChangeAspect="1"/>
          </p:cNvPicPr>
          <p:nvPr>
            <a:wavAudioFile r:embed="rId1" name="Recorded Sound"/>
          </p:nvPr>
        </p:nvPicPr>
        <p:blipFill>
          <a:blip r:embed="rId5" cstate="print"/>
          <a:stretch>
            <a:fillRect/>
          </a:stretch>
        </p:blipFill>
        <p:spPr>
          <a:xfrm>
            <a:off x="12640235" y="2994212"/>
            <a:ext cx="304800" cy="304800"/>
          </a:xfrm>
          <a:prstGeom prst="rect">
            <a:avLst/>
          </a:prstGeom>
        </p:spPr>
      </p:pic>
    </p:spTree>
    <p:extLst>
      <p:ext uri="{BB962C8B-B14F-4D97-AF65-F5344CB8AC3E}">
        <p14:creationId xmlns="" xmlns:p14="http://schemas.microsoft.com/office/powerpoint/2010/main" val="308107410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8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a:xfrm>
            <a:off x="849086" y="1844040"/>
            <a:ext cx="10058400" cy="4229100"/>
          </a:xfrm>
        </p:spPr>
        <p:txBody>
          <a:bodyPr/>
          <a:lstStyle/>
          <a:p>
            <a:r>
              <a:rPr lang="en-US" dirty="0" smtClean="0"/>
              <a:t>Parent involvement will positively affect children’s ability to read, comprehend, and build their vocabulary, in turn, will make students more likely to academically succeed.</a:t>
            </a:r>
            <a:endParaRPr lang="en-US" dirty="0"/>
          </a:p>
        </p:txBody>
      </p:sp>
      <p:pic>
        <p:nvPicPr>
          <p:cNvPr id="4" name="Picture 3" descr="download (2).jpg"/>
          <p:cNvPicPr>
            <a:picLocks noChangeAspect="1"/>
          </p:cNvPicPr>
          <p:nvPr/>
        </p:nvPicPr>
        <p:blipFill>
          <a:blip r:embed="rId4" cstate="print"/>
          <a:stretch>
            <a:fillRect/>
          </a:stretch>
        </p:blipFill>
        <p:spPr>
          <a:xfrm>
            <a:off x="5553636" y="3011477"/>
            <a:ext cx="3577582" cy="3577582"/>
          </a:xfrm>
          <a:prstGeom prst="rect">
            <a:avLst/>
          </a:prstGeom>
          <a:ln>
            <a:noFill/>
          </a:ln>
          <a:effectLst>
            <a:softEdge rad="112500"/>
          </a:effectLst>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12707470" y="3948953"/>
            <a:ext cx="304800" cy="3048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Materials:</a:t>
            </a:r>
            <a:endParaRPr lang="en-US" dirty="0"/>
          </a:p>
        </p:txBody>
      </p:sp>
      <p:sp>
        <p:nvSpPr>
          <p:cNvPr id="3" name="Content Placeholder 2"/>
          <p:cNvSpPr>
            <a:spLocks noGrp="1"/>
          </p:cNvSpPr>
          <p:nvPr>
            <p:ph idx="1"/>
          </p:nvPr>
        </p:nvSpPr>
        <p:spPr/>
        <p:txBody>
          <a:bodyPr/>
          <a:lstStyle/>
          <a:p>
            <a:r>
              <a:rPr lang="en-US" dirty="0" smtClean="0"/>
              <a:t>Three Academic Resources Online</a:t>
            </a:r>
          </a:p>
          <a:p>
            <a:r>
              <a:rPr lang="en-US" dirty="0" smtClean="0"/>
              <a:t>Three Non-Academic Resources Online</a:t>
            </a:r>
          </a:p>
          <a:p>
            <a:r>
              <a:rPr lang="en-US" dirty="0" smtClean="0"/>
              <a:t>Quantitative Research Survey (via Survey Monkey Inc.) distributed to five teachers, ten parents, ten other people, and one librarian.</a:t>
            </a:r>
          </a:p>
          <a:p>
            <a:pPr>
              <a:buNone/>
            </a:pPr>
            <a:endParaRPr lang="en-US" dirty="0"/>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12559553" y="2752165"/>
            <a:ext cx="304800" cy="3048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78659" y="506506"/>
            <a:ext cx="10058402" cy="1219200"/>
          </a:xfrm>
        </p:spPr>
        <p:txBody>
          <a:bodyPr>
            <a:normAutofit/>
          </a:bodyPr>
          <a:lstStyle/>
          <a:p>
            <a:r>
              <a:rPr lang="en-US" b="1" dirty="0" smtClean="0"/>
              <a:t>Quantitative research</a:t>
            </a:r>
            <a:r>
              <a:rPr lang="en-US" dirty="0" smtClean="0"/>
              <a:t/>
            </a:r>
            <a:br>
              <a:rPr lang="en-US" dirty="0" smtClean="0"/>
            </a:br>
            <a:endParaRPr lang="en-US" dirty="0"/>
          </a:p>
        </p:txBody>
      </p:sp>
      <p:sp>
        <p:nvSpPr>
          <p:cNvPr id="9" name="Content Placeholder 8"/>
          <p:cNvSpPr>
            <a:spLocks noGrp="1"/>
          </p:cNvSpPr>
          <p:nvPr>
            <p:ph idx="1"/>
          </p:nvPr>
        </p:nvSpPr>
        <p:spPr>
          <a:xfrm>
            <a:off x="1119002" y="3863787"/>
            <a:ext cx="10015163" cy="2254624"/>
          </a:xfrm>
        </p:spPr>
        <p:txBody>
          <a:bodyPr>
            <a:normAutofit/>
          </a:bodyPr>
          <a:lstStyle/>
          <a:p>
            <a:pPr fontAlgn="base"/>
            <a:r>
              <a:rPr lang="en-US" dirty="0" smtClean="0"/>
              <a:t>General Public</a:t>
            </a:r>
          </a:p>
          <a:p>
            <a:pPr fontAlgn="base"/>
            <a:r>
              <a:rPr lang="en-US" dirty="0" smtClean="0"/>
              <a:t>Parents</a:t>
            </a:r>
          </a:p>
          <a:p>
            <a:pPr fontAlgn="base"/>
            <a:r>
              <a:rPr lang="en-US" dirty="0" smtClean="0"/>
              <a:t>Teachers</a:t>
            </a:r>
          </a:p>
          <a:p>
            <a:pPr fontAlgn="base"/>
            <a:r>
              <a:rPr lang="en-US" dirty="0" smtClean="0"/>
              <a:t>School Staff</a:t>
            </a:r>
          </a:p>
          <a:p>
            <a:pPr>
              <a:buNone/>
            </a:pPr>
            <a:endParaRPr lang="en-US" dirty="0"/>
          </a:p>
        </p:txBody>
      </p:sp>
      <p:sp>
        <p:nvSpPr>
          <p:cNvPr id="12" name="Title 7"/>
          <p:cNvSpPr txBox="1">
            <a:spLocks/>
          </p:cNvSpPr>
          <p:nvPr/>
        </p:nvSpPr>
        <p:spPr>
          <a:xfrm>
            <a:off x="1110036" y="2971799"/>
            <a:ext cx="10058402" cy="748553"/>
          </a:xfrm>
          <a:prstGeom prst="rect">
            <a:avLst/>
          </a:prstGeom>
        </p:spPr>
        <p:txBody>
          <a:bodyPr vert="horz" lIns="91440" tIns="45720" rIns="91440" bIns="45720" rtlCol="0" anchor="b">
            <a:normAutofit/>
          </a:bodyPr>
          <a:lstStyle/>
          <a:p>
            <a:pPr lvl="0">
              <a:lnSpc>
                <a:spcPct val="90000"/>
              </a:lnSpc>
              <a:spcBef>
                <a:spcPct val="0"/>
              </a:spcBef>
            </a:pPr>
            <a:r>
              <a:rPr lang="en-US" sz="3600" b="1" dirty="0" smtClean="0">
                <a:solidFill>
                  <a:schemeClr val="tx2"/>
                </a:solidFill>
              </a:rPr>
              <a:t>Participants</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Content Placeholder 8"/>
          <p:cNvSpPr txBox="1">
            <a:spLocks/>
          </p:cNvSpPr>
          <p:nvPr/>
        </p:nvSpPr>
        <p:spPr>
          <a:xfrm>
            <a:off x="1204167" y="1394012"/>
            <a:ext cx="10058400" cy="1219200"/>
          </a:xfrm>
          <a:prstGeom prst="rect">
            <a:avLst/>
          </a:prstGeom>
        </p:spPr>
        <p:txBody>
          <a:bodyPr vert="horz" lIns="91440" tIns="45720" rIns="91440" bIns="45720" rtlCol="0">
            <a:normAutofit/>
          </a:bodyPr>
          <a:lstStyle/>
          <a:p>
            <a:pPr marL="347472" marR="0" lvl="0" indent="-347472" algn="l" defTabSz="914400" rtl="0" eaLnBrk="1" fontAlgn="base"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Survey</a:t>
            </a:r>
          </a:p>
          <a:p>
            <a:pPr marL="347472" marR="0" lvl="0" indent="-347472" algn="l" defTabSz="914400" rtl="0" eaLnBrk="1" fontAlgn="base"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Interview</a:t>
            </a: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7" name="Recorded Sound">
            <a:hlinkClick r:id="" action="ppaction://media"/>
          </p:cNvPr>
          <p:cNvPicPr>
            <a:picLocks noRot="1" noChangeAspect="1"/>
          </p:cNvPicPr>
          <p:nvPr>
            <a:wavAudioFile r:embed="rId1" name="Recorded Sound"/>
          </p:nvPr>
        </p:nvPicPr>
        <p:blipFill>
          <a:blip r:embed="rId4" cstate="print"/>
          <a:stretch>
            <a:fillRect/>
          </a:stretch>
        </p:blipFill>
        <p:spPr>
          <a:xfrm>
            <a:off x="12909176" y="2711823"/>
            <a:ext cx="304800" cy="3048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75"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906" y="188259"/>
            <a:ext cx="7392988" cy="784412"/>
          </a:xfrm>
        </p:spPr>
        <p:txBody>
          <a:bodyPr/>
          <a:lstStyle/>
          <a:p>
            <a:r>
              <a:rPr lang="en-US" dirty="0" smtClean="0"/>
              <a:t>Survey Questions for Parents</a:t>
            </a:r>
            <a:endParaRPr lang="en-US" dirty="0"/>
          </a:p>
        </p:txBody>
      </p:sp>
      <p:pic>
        <p:nvPicPr>
          <p:cNvPr id="13314" name="Picture 2" descr="Image result for survey"/>
          <p:cNvPicPr>
            <a:picLocks noChangeAspect="1" noChangeArrowheads="1"/>
          </p:cNvPicPr>
          <p:nvPr/>
        </p:nvPicPr>
        <p:blipFill>
          <a:blip r:embed="rId3" cstate="print"/>
          <a:srcRect/>
          <a:stretch>
            <a:fillRect/>
          </a:stretch>
        </p:blipFill>
        <p:spPr bwMode="auto">
          <a:xfrm>
            <a:off x="1788460" y="4946499"/>
            <a:ext cx="2533309" cy="16809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315" name="Picture 3"/>
          <p:cNvPicPr>
            <a:picLocks noChangeAspect="1" noChangeArrowheads="1"/>
          </p:cNvPicPr>
          <p:nvPr/>
        </p:nvPicPr>
        <p:blipFill>
          <a:blip r:embed="rId4" cstate="print"/>
          <a:srcRect/>
          <a:stretch>
            <a:fillRect/>
          </a:stretch>
        </p:blipFill>
        <p:spPr bwMode="auto">
          <a:xfrm>
            <a:off x="9334500" y="6267450"/>
            <a:ext cx="2857500" cy="590550"/>
          </a:xfrm>
          <a:prstGeom prst="rect">
            <a:avLst/>
          </a:prstGeom>
          <a:noFill/>
          <a:ln w="9525">
            <a:noFill/>
            <a:miter lim="800000"/>
            <a:headEnd/>
            <a:tailEnd/>
          </a:ln>
        </p:spPr>
      </p:pic>
      <p:sp>
        <p:nvSpPr>
          <p:cNvPr id="7" name="Content Placeholder 6"/>
          <p:cNvSpPr>
            <a:spLocks noGrp="1"/>
          </p:cNvSpPr>
          <p:nvPr>
            <p:ph sz="half" idx="1"/>
          </p:nvPr>
        </p:nvSpPr>
        <p:spPr>
          <a:xfrm>
            <a:off x="581117" y="965013"/>
            <a:ext cx="5550741" cy="5220634"/>
          </a:xfrm>
        </p:spPr>
        <p:txBody>
          <a:bodyPr>
            <a:normAutofit/>
          </a:bodyPr>
          <a:lstStyle/>
          <a:p>
            <a:pPr marL="457200" indent="-457200">
              <a:buFont typeface="+mj-lt"/>
              <a:buAutoNum type="arabicPeriod"/>
            </a:pPr>
            <a:r>
              <a:rPr lang="en-US" dirty="0" smtClean="0"/>
              <a:t>What is your relationship to your child</a:t>
            </a:r>
          </a:p>
          <a:p>
            <a:pPr marL="457200" indent="-457200">
              <a:buFont typeface="+mj-lt"/>
              <a:buAutoNum type="arabicPeriod"/>
            </a:pPr>
            <a:r>
              <a:rPr lang="en-US" dirty="0" smtClean="0"/>
              <a:t>What is your child’s gender</a:t>
            </a:r>
          </a:p>
          <a:p>
            <a:pPr marL="457200" indent="-457200">
              <a:buFont typeface="+mj-lt"/>
              <a:buAutoNum type="arabicPeriod"/>
            </a:pPr>
            <a:r>
              <a:rPr lang="en-US" dirty="0" smtClean="0"/>
              <a:t>What is your child’s age</a:t>
            </a:r>
          </a:p>
          <a:p>
            <a:pPr marL="457200" indent="-457200">
              <a:buFont typeface="+mj-lt"/>
              <a:buAutoNum type="arabicPeriod"/>
            </a:pPr>
            <a:r>
              <a:rPr lang="en-US" dirty="0" smtClean="0"/>
              <a:t>What school does your child attend</a:t>
            </a:r>
          </a:p>
          <a:p>
            <a:pPr marL="457200" indent="-457200">
              <a:buFont typeface="+mj-lt"/>
              <a:buAutoNum type="arabicPeriod"/>
            </a:pPr>
            <a:r>
              <a:rPr lang="en-US" dirty="0" smtClean="0"/>
              <a:t>How many hours a day do you spend reading with your child?</a:t>
            </a:r>
          </a:p>
        </p:txBody>
      </p:sp>
      <p:sp>
        <p:nvSpPr>
          <p:cNvPr id="8" name="Content Placeholder 6"/>
          <p:cNvSpPr>
            <a:spLocks noGrp="1"/>
          </p:cNvSpPr>
          <p:nvPr>
            <p:ph sz="half" idx="1"/>
          </p:nvPr>
        </p:nvSpPr>
        <p:spPr>
          <a:xfrm>
            <a:off x="5888225" y="938119"/>
            <a:ext cx="5550741" cy="5220634"/>
          </a:xfrm>
        </p:spPr>
        <p:txBody>
          <a:bodyPr>
            <a:normAutofit fontScale="70000" lnSpcReduction="20000"/>
          </a:bodyPr>
          <a:lstStyle/>
          <a:p>
            <a:pPr marL="457200" indent="-457200">
              <a:buAutoNum type="arabicPeriod" startAt="6"/>
            </a:pPr>
            <a:r>
              <a:rPr lang="en-US" dirty="0" smtClean="0"/>
              <a:t>What obstacle do you face that hinders you from engaging with your child’s learning?</a:t>
            </a:r>
          </a:p>
          <a:p>
            <a:pPr marL="457200" indent="-457200">
              <a:buAutoNum type="arabicPeriod" startAt="6"/>
            </a:pPr>
            <a:r>
              <a:rPr lang="en-US" dirty="0" smtClean="0"/>
              <a:t>Learning at home: Do teachers suggest homework activities for you and your child? Do you listen to your child read or read aloud to your child?</a:t>
            </a:r>
          </a:p>
          <a:p>
            <a:pPr marL="457200" indent="-457200">
              <a:buAutoNum type="arabicPeriod" startAt="6"/>
            </a:pPr>
            <a:r>
              <a:rPr lang="en-US" dirty="0" smtClean="0"/>
              <a:t>Does your child’s school do a good job in keeping in touch with you about your child’s expected activities, school events, and/or of your child’s progress (via emails, phone calls, or letters)?</a:t>
            </a:r>
          </a:p>
          <a:p>
            <a:pPr marL="457200" indent="-457200">
              <a:buAutoNum type="arabicPeriod" startAt="6"/>
            </a:pPr>
            <a:r>
              <a:rPr lang="en-US" dirty="0" smtClean="0"/>
              <a:t>Do you feel that there’s enough reading programs, such as Motherread/Fatherread, or do you think that there should be more, and why?</a:t>
            </a:r>
          </a:p>
          <a:p>
            <a:pPr marL="457200" indent="-457200">
              <a:buAutoNum type="arabicPeriod" startAt="6"/>
            </a:pPr>
            <a:r>
              <a:rPr lang="en-US" dirty="0" smtClean="0"/>
              <a:t>What kind of support programs would you like the school to offer to you and your family?  (Example: Time Management Workshop)</a:t>
            </a:r>
          </a:p>
        </p:txBody>
      </p:sp>
      <p:pic>
        <p:nvPicPr>
          <p:cNvPr id="10" name="Recorded Sound">
            <a:hlinkClick r:id="" action="ppaction://media"/>
          </p:cNvPr>
          <p:cNvPicPr>
            <a:picLocks noRot="1" noChangeAspect="1"/>
          </p:cNvPicPr>
          <p:nvPr>
            <a:wavAudioFile r:embed="rId1" name="Recorded Sound"/>
          </p:nvPr>
        </p:nvPicPr>
        <p:blipFill>
          <a:blip r:embed="rId5" cstate="print"/>
          <a:stretch>
            <a:fillRect/>
          </a:stretch>
        </p:blipFill>
        <p:spPr>
          <a:xfrm>
            <a:off x="12465423" y="2913529"/>
            <a:ext cx="304800" cy="304800"/>
          </a:xfrm>
          <a:prstGeom prst="rect">
            <a:avLst/>
          </a:prstGeom>
        </p:spPr>
      </p:pic>
    </p:spTree>
    <p:extLst>
      <p:ext uri="{BB962C8B-B14F-4D97-AF65-F5344CB8AC3E}">
        <p14:creationId xmlns="" xmlns:p14="http://schemas.microsoft.com/office/powerpoint/2010/main" val="923300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28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635" y="228599"/>
            <a:ext cx="8670459" cy="757517"/>
          </a:xfrm>
        </p:spPr>
        <p:txBody>
          <a:bodyPr/>
          <a:lstStyle/>
          <a:p>
            <a:r>
              <a:rPr lang="en-US" dirty="0" smtClean="0"/>
              <a:t>Survey Questions for General Public</a:t>
            </a:r>
            <a:endParaRPr lang="en-US" dirty="0"/>
          </a:p>
        </p:txBody>
      </p:sp>
      <p:sp>
        <p:nvSpPr>
          <p:cNvPr id="3" name="Content Placeholder 2"/>
          <p:cNvSpPr>
            <a:spLocks noGrp="1"/>
          </p:cNvSpPr>
          <p:nvPr>
            <p:ph sz="half" idx="1"/>
          </p:nvPr>
        </p:nvSpPr>
        <p:spPr>
          <a:xfrm>
            <a:off x="1011422" y="1018801"/>
            <a:ext cx="5241459" cy="4507940"/>
          </a:xfrm>
        </p:spPr>
        <p:txBody>
          <a:bodyPr>
            <a:normAutofit fontScale="77500" lnSpcReduction="20000"/>
          </a:bodyPr>
          <a:lstStyle/>
          <a:p>
            <a:pPr marL="457200" indent="-457200">
              <a:buFont typeface="+mj-lt"/>
              <a:buAutoNum type="arabicPeriod"/>
            </a:pPr>
            <a:r>
              <a:rPr lang="en-US" dirty="0" smtClean="0"/>
              <a:t>What is your gender?</a:t>
            </a:r>
          </a:p>
          <a:p>
            <a:pPr marL="457200" indent="-457200">
              <a:buFont typeface="+mj-lt"/>
              <a:buAutoNum type="arabicPeriod"/>
            </a:pPr>
            <a:r>
              <a:rPr lang="en-US" dirty="0" smtClean="0"/>
              <a:t>What is your country of origin?</a:t>
            </a:r>
          </a:p>
          <a:p>
            <a:pPr marL="457200" indent="-457200">
              <a:buFont typeface="+mj-lt"/>
              <a:buAutoNum type="arabicPeriod"/>
            </a:pPr>
            <a:r>
              <a:rPr lang="en-US" dirty="0" smtClean="0"/>
              <a:t>Are you related to or do you know any parent with a child that is attending elementary school in the CNMI?</a:t>
            </a:r>
          </a:p>
          <a:p>
            <a:pPr marL="457200" indent="-457200">
              <a:buFont typeface="+mj-lt"/>
              <a:buAutoNum type="arabicPeriod"/>
            </a:pPr>
            <a:r>
              <a:rPr lang="en-US" dirty="0" smtClean="0"/>
              <a:t>If you answered yes to questions 3, what age Is the child?</a:t>
            </a:r>
          </a:p>
          <a:p>
            <a:pPr marL="457200" indent="-457200">
              <a:buFont typeface="+mj-lt"/>
              <a:buAutoNum type="arabicPeriod"/>
            </a:pPr>
            <a:r>
              <a:rPr lang="en-US" dirty="0" smtClean="0"/>
              <a:t>Do you think that there should be any improvements in the CNMI Public School System that will help with children learning?</a:t>
            </a:r>
          </a:p>
          <a:p>
            <a:pPr marL="457200" indent="-457200">
              <a:buNone/>
            </a:pPr>
            <a:r>
              <a:rPr lang="en-US" dirty="0" smtClean="0"/>
              <a:t/>
            </a:r>
            <a:br>
              <a:rPr lang="en-US" dirty="0" smtClean="0"/>
            </a:br>
            <a:endParaRPr lang="en-US" dirty="0"/>
          </a:p>
        </p:txBody>
      </p:sp>
      <p:pic>
        <p:nvPicPr>
          <p:cNvPr id="13314" name="Picture 2" descr="Image result for survey"/>
          <p:cNvPicPr>
            <a:picLocks noChangeAspect="1" noChangeArrowheads="1"/>
          </p:cNvPicPr>
          <p:nvPr/>
        </p:nvPicPr>
        <p:blipFill>
          <a:blip r:embed="rId3" cstate="print"/>
          <a:srcRect/>
          <a:stretch>
            <a:fillRect/>
          </a:stretch>
        </p:blipFill>
        <p:spPr bwMode="auto">
          <a:xfrm>
            <a:off x="1882588" y="4874510"/>
            <a:ext cx="2604248" cy="17279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315" name="Picture 3"/>
          <p:cNvPicPr>
            <a:picLocks noChangeAspect="1" noChangeArrowheads="1"/>
          </p:cNvPicPr>
          <p:nvPr/>
        </p:nvPicPr>
        <p:blipFill>
          <a:blip r:embed="rId4" cstate="print"/>
          <a:srcRect/>
          <a:stretch>
            <a:fillRect/>
          </a:stretch>
        </p:blipFill>
        <p:spPr bwMode="auto">
          <a:xfrm>
            <a:off x="9334500" y="6267450"/>
            <a:ext cx="2857500" cy="590550"/>
          </a:xfrm>
          <a:prstGeom prst="rect">
            <a:avLst/>
          </a:prstGeom>
          <a:noFill/>
          <a:ln w="9525">
            <a:noFill/>
            <a:miter lim="800000"/>
            <a:headEnd/>
            <a:tailEnd/>
          </a:ln>
        </p:spPr>
      </p:pic>
      <p:sp>
        <p:nvSpPr>
          <p:cNvPr id="7" name="Content Placeholder 2"/>
          <p:cNvSpPr>
            <a:spLocks noGrp="1"/>
          </p:cNvSpPr>
          <p:nvPr>
            <p:ph sz="half" idx="1"/>
          </p:nvPr>
        </p:nvSpPr>
        <p:spPr>
          <a:xfrm>
            <a:off x="6677117" y="942602"/>
            <a:ext cx="5241459" cy="4507940"/>
          </a:xfrm>
        </p:spPr>
        <p:txBody>
          <a:bodyPr>
            <a:normAutofit fontScale="62500" lnSpcReduction="20000"/>
          </a:bodyPr>
          <a:lstStyle/>
          <a:p>
            <a:pPr marL="457200" indent="-457200">
              <a:buAutoNum type="arabicPeriod" startAt="6"/>
            </a:pPr>
            <a:r>
              <a:rPr lang="en-US" dirty="0" smtClean="0"/>
              <a:t>What do you think the CNMI Public School System has succeeded in, in regards to education</a:t>
            </a:r>
          </a:p>
          <a:p>
            <a:pPr marL="457200" indent="-457200">
              <a:buAutoNum type="arabicPeriod" startAt="6"/>
            </a:pPr>
            <a:r>
              <a:rPr lang="en-US" dirty="0" smtClean="0"/>
              <a:t>How many hours a day do you think parents should spend time reading with their children at home?</a:t>
            </a:r>
          </a:p>
          <a:p>
            <a:pPr marL="457200" indent="-457200">
              <a:buAutoNum type="arabicPeriod" startAt="6"/>
            </a:pPr>
            <a:r>
              <a:rPr lang="en-US" dirty="0" smtClean="0"/>
              <a:t>Do you feel that there’s enough reading programs, such as Motherread/Fatherread, or do you think that there should be more, and why?</a:t>
            </a:r>
          </a:p>
          <a:p>
            <a:pPr marL="457200" indent="-457200">
              <a:buAutoNum type="arabicPeriod" startAt="6"/>
            </a:pPr>
            <a:r>
              <a:rPr lang="en-US" dirty="0" smtClean="0"/>
              <a:t>What obstacle do you think hinders a parent more from spending time studying or reading with their children at home?</a:t>
            </a:r>
          </a:p>
          <a:p>
            <a:pPr marL="457200" indent="-457200">
              <a:buAutoNum type="arabicPeriod" startAt="6"/>
            </a:pPr>
            <a:r>
              <a:rPr lang="en-US" dirty="0" smtClean="0"/>
              <a:t>Do you think homework activities provided by teachers are effective for parent and student engagement, and why?</a:t>
            </a:r>
            <a:br>
              <a:rPr lang="en-US" dirty="0" smtClean="0"/>
            </a:br>
            <a:endParaRPr lang="en-US" dirty="0"/>
          </a:p>
        </p:txBody>
      </p:sp>
      <p:pic>
        <p:nvPicPr>
          <p:cNvPr id="8" name="Recorded Sound">
            <a:hlinkClick r:id="" action="ppaction://media"/>
          </p:cNvPr>
          <p:cNvPicPr>
            <a:picLocks noRot="1" noChangeAspect="1"/>
          </p:cNvPicPr>
          <p:nvPr>
            <a:wavAudioFile r:embed="rId1" name="Recorded Sound"/>
          </p:nvPr>
        </p:nvPicPr>
        <p:blipFill>
          <a:blip r:embed="rId5" cstate="print"/>
          <a:stretch>
            <a:fillRect/>
          </a:stretch>
        </p:blipFill>
        <p:spPr>
          <a:xfrm>
            <a:off x="12720917" y="3895165"/>
            <a:ext cx="304800" cy="304800"/>
          </a:xfrm>
          <a:prstGeom prst="rect">
            <a:avLst/>
          </a:prstGeom>
        </p:spPr>
      </p:pic>
    </p:spTree>
    <p:extLst>
      <p:ext uri="{BB962C8B-B14F-4D97-AF65-F5344CB8AC3E}">
        <p14:creationId xmlns="" xmlns:p14="http://schemas.microsoft.com/office/powerpoint/2010/main" val="923300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7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821764" y="625537"/>
          <a:ext cx="10688918"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183341" y="5634318"/>
            <a:ext cx="9856694" cy="369332"/>
          </a:xfrm>
          <a:prstGeom prst="rect">
            <a:avLst/>
          </a:prstGeom>
          <a:noFill/>
        </p:spPr>
        <p:txBody>
          <a:bodyPr wrap="square" rtlCol="0">
            <a:spAutoFit/>
          </a:bodyPr>
          <a:lstStyle/>
          <a:p>
            <a:r>
              <a:rPr lang="en-US" dirty="0" smtClean="0"/>
              <a:t>Eight of ten parents are regular attendees of Motherread/Fatherread Program</a:t>
            </a:r>
            <a:endParaRPr lang="en-US" dirty="0"/>
          </a:p>
        </p:txBody>
      </p:sp>
      <p:pic>
        <p:nvPicPr>
          <p:cNvPr id="8" name="Recorded Sound">
            <a:hlinkClick r:id="" action="ppaction://media"/>
          </p:cNvPr>
          <p:cNvPicPr>
            <a:picLocks noRot="1" noChangeAspect="1"/>
          </p:cNvPicPr>
          <p:nvPr>
            <a:wavAudioFile r:embed="rId1" name="Recorded Sound"/>
          </p:nvPr>
        </p:nvPicPr>
        <p:blipFill>
          <a:blip r:embed="rId5" cstate="print"/>
          <a:stretch>
            <a:fillRect/>
          </a:stretch>
        </p:blipFill>
        <p:spPr>
          <a:xfrm>
            <a:off x="12398188" y="4312023"/>
            <a:ext cx="304800" cy="3048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623</TotalTime>
  <Words>871</Words>
  <Application>Microsoft Office PowerPoint</Application>
  <PresentationFormat>Custom</PresentationFormat>
  <Paragraphs>119</Paragraphs>
  <Slides>16</Slides>
  <Notes>8</Notes>
  <HiddenSlides>0</HiddenSlides>
  <MMClips>16</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tf03431377</vt:lpstr>
      <vt:lpstr>Parent Involvement  &amp; Student Success</vt:lpstr>
      <vt:lpstr>Purpose:</vt:lpstr>
      <vt:lpstr>Primary Research Question:</vt:lpstr>
      <vt:lpstr>Hypothesis:</vt:lpstr>
      <vt:lpstr>Research Materials:</vt:lpstr>
      <vt:lpstr>Quantitative research </vt:lpstr>
      <vt:lpstr>Survey Questions for Parents</vt:lpstr>
      <vt:lpstr>Survey Questions for General Public</vt:lpstr>
      <vt:lpstr>Slide 9</vt:lpstr>
      <vt:lpstr>5/5 Teacher Responses on Involved Parents</vt:lpstr>
      <vt:lpstr>5/5 Teacher Responses on  Children with Involved Parents</vt:lpstr>
      <vt:lpstr>Reading Hours Responses</vt:lpstr>
      <vt:lpstr>Interview: School Librarian Response on Children Behavior with Involved Parents</vt:lpstr>
      <vt:lpstr>Conclusion</vt:lpstr>
      <vt:lpstr>References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Parent Involvement &amp; Student Success</dc:title>
  <dc:creator>Vicorylie Quijano</dc:creator>
  <cp:lastModifiedBy>Vicorylie Quijano</cp:lastModifiedBy>
  <cp:revision>40</cp:revision>
  <dcterms:created xsi:type="dcterms:W3CDTF">2017-02-12T09:39:56Z</dcterms:created>
  <dcterms:modified xsi:type="dcterms:W3CDTF">2017-05-07T11:24:32Z</dcterms:modified>
</cp:coreProperties>
</file>