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72" r:id="rId4"/>
    <p:sldId id="274" r:id="rId5"/>
    <p:sldId id="260" r:id="rId6"/>
    <p:sldId id="275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>
        <p:scale>
          <a:sx n="71" d="100"/>
          <a:sy n="71" d="100"/>
        </p:scale>
        <p:origin x="-192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5/8/2017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5/8/2017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5/8/2017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5/8/2017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5/8/2017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5/8/2017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p:transition spd="slow">
    <p:fade thruBlk="1"/>
  </p:transition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5/8/2017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5/8/2017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5/8/2017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5/8/2017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5/8/2017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5/8/2017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5/8/2017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5/8/2017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5/8/2017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ransition spd="slow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Proposal: Parent Involvement &amp; Student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799"/>
            <a:ext cx="7255830" cy="1582783"/>
          </a:xfrm>
        </p:spPr>
        <p:txBody>
          <a:bodyPr>
            <a:normAutofit/>
          </a:bodyPr>
          <a:lstStyle/>
          <a:p>
            <a:r>
              <a:rPr lang="en-US" dirty="0" smtClean="0"/>
              <a:t>Vicorylie Quijano</a:t>
            </a:r>
          </a:p>
          <a:p>
            <a:r>
              <a:rPr lang="en-US" dirty="0" smtClean="0"/>
              <a:t>Dr. Kimberly Bunts-Anderson</a:t>
            </a:r>
          </a:p>
          <a:p>
            <a:r>
              <a:rPr lang="en-US" dirty="0" smtClean="0"/>
              <a:t>EN 101- ON01 English Composition I</a:t>
            </a:r>
          </a:p>
          <a:p>
            <a:r>
              <a:rPr lang="en-US" dirty="0" smtClean="0"/>
              <a:t>Spring 2017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Research Question: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752600"/>
            <a:ext cx="4797704" cy="4229100"/>
          </a:xfrm>
        </p:spPr>
        <p:txBody>
          <a:bodyPr/>
          <a:lstStyle/>
          <a:p>
            <a:r>
              <a:rPr lang="en-US" dirty="0" smtClean="0"/>
              <a:t>Does parent involvement positively affect the reading ability and interests of public elementary school children?</a:t>
            </a:r>
            <a:endParaRPr dirty="0"/>
          </a:p>
        </p:txBody>
      </p:sp>
      <p:pic>
        <p:nvPicPr>
          <p:cNvPr id="5" name="Picture 4" descr="12729414_1695732907349110_1744784715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67580" y="4595678"/>
            <a:ext cx="1428750" cy="1428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ular Callout 5"/>
          <p:cNvSpPr/>
          <p:nvPr/>
        </p:nvSpPr>
        <p:spPr>
          <a:xfrm>
            <a:off x="6374676" y="3553096"/>
            <a:ext cx="3696788" cy="1776549"/>
          </a:xfrm>
          <a:prstGeom prst="wedgeRoundRectCallout">
            <a:avLst>
              <a:gd name="adj1" fmla="val 78630"/>
              <a:gd name="adj2" fmla="val 5556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“Behind every child who believes in himself is a parent who believed first.” </a:t>
            </a:r>
          </a:p>
          <a:p>
            <a:pPr algn="ctr"/>
            <a:r>
              <a:rPr lang="en-US" dirty="0" smtClean="0"/>
              <a:t>- Matthew L. Jacobson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Materials: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Academic </a:t>
            </a:r>
            <a:r>
              <a:rPr lang="en-US" dirty="0" smtClean="0"/>
              <a:t>Resources </a:t>
            </a:r>
            <a:r>
              <a:rPr lang="en-US" dirty="0" smtClean="0"/>
              <a:t>Online</a:t>
            </a:r>
          </a:p>
          <a:p>
            <a:r>
              <a:rPr lang="en-US" dirty="0" smtClean="0"/>
              <a:t>Three Non-Academic Resources Online</a:t>
            </a:r>
          </a:p>
          <a:p>
            <a:r>
              <a:rPr lang="en-US" dirty="0" smtClean="0"/>
              <a:t>Quantitative Research Survey (via Survey Monkey Inc</a:t>
            </a:r>
            <a:r>
              <a:rPr lang="en-US" dirty="0" smtClean="0"/>
              <a:t>.)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Survey:</a:t>
            </a:r>
          </a:p>
          <a:p>
            <a:r>
              <a:rPr lang="en-US" dirty="0" smtClean="0"/>
              <a:t>F</a:t>
            </a:r>
            <a:r>
              <a:rPr lang="en-US" dirty="0" smtClean="0"/>
              <a:t>ive teachers</a:t>
            </a:r>
            <a:endParaRPr lang="en-US" dirty="0" smtClean="0"/>
          </a:p>
          <a:p>
            <a:r>
              <a:rPr lang="en-US" dirty="0" smtClean="0"/>
              <a:t>Ten general public</a:t>
            </a:r>
          </a:p>
          <a:p>
            <a:r>
              <a:rPr lang="en-US" dirty="0" smtClean="0"/>
              <a:t>Ten parents</a:t>
            </a:r>
          </a:p>
          <a:p>
            <a:pPr>
              <a:buNone/>
            </a:pPr>
            <a:r>
              <a:rPr lang="en-US" dirty="0" smtClean="0"/>
              <a:t>Interview</a:t>
            </a:r>
          </a:p>
          <a:p>
            <a:r>
              <a:rPr lang="en-US" dirty="0" smtClean="0"/>
              <a:t>At least one school staff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Formulated Survey &amp; Interview  </a:t>
            </a:r>
            <a:r>
              <a:rPr lang="en-US" dirty="0" smtClean="0"/>
              <a:t>Questions (Subject to Change):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1" y="1825625"/>
            <a:ext cx="5241459" cy="450794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How often do you meet in person with teachers at your child's school? </a:t>
            </a:r>
          </a:p>
          <a:p>
            <a:r>
              <a:rPr lang="en-US" dirty="0" smtClean="0"/>
              <a:t>How often do you help your child understand the content he or she is learning in school? </a:t>
            </a:r>
          </a:p>
          <a:p>
            <a:r>
              <a:rPr lang="en-US" dirty="0" smtClean="0"/>
              <a:t>How often do you help your child engage in activities which are educational outside the home? </a:t>
            </a:r>
          </a:p>
          <a:p>
            <a:r>
              <a:rPr lang="en-US" dirty="0" smtClean="0"/>
              <a:t>To what extent do you think that children enjoy going to your child's school? </a:t>
            </a:r>
          </a:p>
          <a:p>
            <a:r>
              <a:rPr lang="en-US" dirty="0" smtClean="0"/>
              <a:t>How motivating are the classroom lessons at your child's school? </a:t>
            </a:r>
          </a:p>
          <a:p>
            <a:r>
              <a:rPr lang="en-US" dirty="0" smtClean="0"/>
              <a:t>How many hours a day do you spend reading with your child? 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314" name="Picture 2" descr="Image result for surv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843" y="2018444"/>
            <a:ext cx="4048125" cy="26860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4500" y="6267450"/>
            <a:ext cx="2857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23300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Formulate Questions: Ten questions for parents and general public</a:t>
            </a:r>
          </a:p>
          <a:p>
            <a:pPr marL="457200" indent="-457200">
              <a:buAutoNum type="arabicPeriod"/>
            </a:pPr>
            <a:r>
              <a:rPr lang="en-US" dirty="0" smtClean="0"/>
              <a:t>Distribute survey through Survey Monkey</a:t>
            </a:r>
          </a:p>
          <a:p>
            <a:pPr marL="457200" indent="-457200">
              <a:buAutoNum type="arabicPeriod"/>
            </a:pPr>
            <a:r>
              <a:rPr lang="en-US" dirty="0" smtClean="0"/>
              <a:t>Conduct interview</a:t>
            </a:r>
          </a:p>
          <a:p>
            <a:pPr marL="457200" indent="-457200">
              <a:buAutoNum type="arabicPeriod"/>
            </a:pPr>
            <a:r>
              <a:rPr lang="en-US" dirty="0" smtClean="0"/>
              <a:t>Gather Data</a:t>
            </a:r>
          </a:p>
          <a:p>
            <a:pPr marL="457200" indent="-457200">
              <a:buAutoNum type="arabicPeriod"/>
            </a:pPr>
            <a:r>
              <a:rPr lang="en-US" dirty="0" smtClean="0"/>
              <a:t>Review Results</a:t>
            </a:r>
          </a:p>
          <a:p>
            <a:pPr marL="457200" indent="-457200">
              <a:buAutoNum type="arabicPeriod"/>
            </a:pPr>
            <a:r>
              <a:rPr lang="en-US" dirty="0" smtClean="0"/>
              <a:t>Present Results</a:t>
            </a:r>
          </a:p>
        </p:txBody>
      </p:sp>
      <p:pic>
        <p:nvPicPr>
          <p:cNvPr id="1026" name="Picture 2" descr="C:\Program Files\Microsoft Office\MEDIA\CAGCAT10\j0291984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4504" y="985901"/>
            <a:ext cx="4447978" cy="47089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94" y="-188259"/>
            <a:ext cx="10058402" cy="12192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68992" y="1246408"/>
            <a:ext cx="1192300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Linda Star (2015) Activities to Promote Parent Involvement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http://www.educationworld.com/a_curr/curr200.shtml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Education World: Date Accessed February 6, 2017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Johnson, E. J. (2014). From the classroom to the living room: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Eroding academic inequities through home visits. Journal of School Leadership, 24(2), 357-385.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Chuck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Dervarics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&amp; Eileen O'Brien (2011). Back to School: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How parent Involvement Affects Student Achievement (At A Glance).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http://www.centerforpubliceducation.org/Main-Menu/Public-education/Parent-Involvement.Date Accessed February 6, 2017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Fan, X., &amp; Chen, M. (2001). Parental involvement and students' academic achievement: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meta-analysis. Educational psychology review, 13(1), 1-22.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Steinberg, L.,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Lamborn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S. D.,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Dornbusch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S. M., &amp; Darling, N. (1992).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Impact of parenting practices on adolescent achievement: Authoritative parenting,   school involvement, and encouragement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	succeed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Child development, 63(5), 1266-1281.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Chavkin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N. F., &amp; Williams, D. L. (1988).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Critical issues in teacher training for parent involvement. Educational Horizons, 66(2), 87-89.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69441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8" descr="Three young children in raincoats holding hands and playing outsid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4453871" y="614337"/>
            <a:ext cx="59436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57482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45</TotalTime>
  <Words>157</Words>
  <Application>Microsoft Office PowerPoint</Application>
  <PresentationFormat>Custom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tf03431377</vt:lpstr>
      <vt:lpstr>Proposal: Parent Involvement &amp; Student Success</vt:lpstr>
      <vt:lpstr>Primary Research Question:</vt:lpstr>
      <vt:lpstr>Research Materials:</vt:lpstr>
      <vt:lpstr>Research Prospects</vt:lpstr>
      <vt:lpstr>Formulated Survey &amp; Interview  Questions (Subject to Change):</vt:lpstr>
      <vt:lpstr>PLAN</vt:lpstr>
      <vt:lpstr>References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Proposal: Parent Involvement &amp; Student Success</dc:title>
  <dc:creator>Vicorylie Quijano</dc:creator>
  <cp:lastModifiedBy>Vicorylie Quijano</cp:lastModifiedBy>
  <cp:revision>7</cp:revision>
  <dcterms:created xsi:type="dcterms:W3CDTF">2017-02-12T09:39:56Z</dcterms:created>
  <dcterms:modified xsi:type="dcterms:W3CDTF">2017-05-07T22:33:26Z</dcterms:modified>
</cp:coreProperties>
</file>