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1"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67276" autoAdjust="0"/>
  </p:normalViewPr>
  <p:slideViewPr>
    <p:cSldViewPr>
      <p:cViewPr varScale="1">
        <p:scale>
          <a:sx n="52" d="100"/>
          <a:sy n="52" d="100"/>
        </p:scale>
        <p:origin x="-18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E2B3B-74E4-4F81-A7F8-82B62D92E07B}" type="datetimeFigureOut">
              <a:rPr lang="en-US" smtClean="0"/>
              <a:t>5/8/2016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8CBF0-5981-44EB-A456-EE96D85E8D14}" type="slidenum">
              <a:rPr lang="en-US" smtClean="0"/>
              <a:t>‹#›</a:t>
            </a:fld>
            <a:endParaRPr lang="en-US"/>
          </a:p>
        </p:txBody>
      </p:sp>
    </p:spTree>
    <p:extLst>
      <p:ext uri="{BB962C8B-B14F-4D97-AF65-F5344CB8AC3E}">
        <p14:creationId xmlns:p14="http://schemas.microsoft.com/office/powerpoint/2010/main" val="34137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aseline="0" dirty="0" smtClean="0"/>
              <a:t>Horror media exposure levels and the cliches that the participants noticed from the horror media they saw/played</a:t>
            </a:r>
          </a:p>
          <a:p>
            <a:pPr marL="228600" indent="-228600">
              <a:buAutoNum type="arabicParenR"/>
            </a:pPr>
            <a:r>
              <a:rPr lang="en-US" dirty="0" smtClean="0"/>
              <a:t>Hypothetical situations, suspicious or threatening, scenes</a:t>
            </a:r>
            <a:r>
              <a:rPr lang="en-US" baseline="0" dirty="0" smtClean="0"/>
              <a:t> inspired by what is usually seen in horror movies (to see if people would react the same whether or not they don’t watch horror movies or play horror games a lot)</a:t>
            </a:r>
          </a:p>
          <a:p>
            <a:pPr marL="228600" indent="-228600">
              <a:buAutoNum type="arabicParenR"/>
            </a:pPr>
            <a:r>
              <a:rPr lang="en-US" baseline="0" dirty="0" smtClean="0"/>
              <a:t>The movie (which the researcher assumed had notable cliches) and observe the reactions (and the researcher’s own reaction) of the audience. To see if the movie was still scary even if the movie also repeats themes from other horror films. Backfires, movie actually has plot twists</a:t>
            </a:r>
          </a:p>
          <a:p>
            <a:pPr marL="0" indent="0">
              <a:buNone/>
            </a:pPr>
            <a:endParaRPr lang="en-US" dirty="0"/>
          </a:p>
        </p:txBody>
      </p:sp>
      <p:sp>
        <p:nvSpPr>
          <p:cNvPr id="4" name="Slide Number Placeholder 3"/>
          <p:cNvSpPr>
            <a:spLocks noGrp="1"/>
          </p:cNvSpPr>
          <p:nvPr>
            <p:ph type="sldNum" sz="quarter" idx="10"/>
          </p:nvPr>
        </p:nvSpPr>
        <p:spPr/>
        <p:txBody>
          <a:bodyPr/>
          <a:lstStyle/>
          <a:p>
            <a:fld id="{1ED8CBF0-5981-44EB-A456-EE96D85E8D14}" type="slidenum">
              <a:rPr lang="en-US" smtClean="0"/>
              <a:t>8</a:t>
            </a:fld>
            <a:endParaRPr lang="en-US"/>
          </a:p>
        </p:txBody>
      </p:sp>
    </p:spTree>
    <p:extLst>
      <p:ext uri="{BB962C8B-B14F-4D97-AF65-F5344CB8AC3E}">
        <p14:creationId xmlns:p14="http://schemas.microsoft.com/office/powerpoint/2010/main" val="269601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…horror games have an effect of causing an adrenaline rush activated with dopamine and endorphins, which give a sort of electrifying feel as horror games play with our own senses with false threats and sharp jumpscares (Agnello, 2013).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effectLst/>
                <a:latin typeface="+mn-lt"/>
                <a:ea typeface="+mn-ea"/>
                <a:cs typeface="+mn-cs"/>
              </a:rPr>
              <a:t>adrenaline rush can be compared to using cocaine. When one keeps playing horror games for the thrills, a fear tolerance is developed, requiring more intense scares to keep up the level of adrenaline the player seeks (Agnello, 2013). Horror cliches aside, the researcher became addicted, and was apt to overlook the horror cliches in order to get a good jumpscare to get the adrenaline going.</a:t>
            </a:r>
          </a:p>
          <a:p>
            <a:pPr marL="171450" indent="-171450">
              <a:buFont typeface="Arial" pitchFamily="34" charset="0"/>
              <a:buChar char="•"/>
            </a:pPr>
            <a:r>
              <a:rPr lang="en-US" sz="1200" kern="1200" dirty="0" smtClean="0">
                <a:solidFill>
                  <a:schemeClr val="tx1"/>
                </a:solidFill>
                <a:effectLst/>
                <a:latin typeface="+mn-lt"/>
                <a:ea typeface="+mn-ea"/>
                <a:cs typeface="+mn-cs"/>
              </a:rPr>
              <a:t>(desensitization) As the researcher showed the horror film </a:t>
            </a:r>
            <a:r>
              <a:rPr lang="en-US" sz="1200" i="1" kern="1200" dirty="0" smtClean="0">
                <a:solidFill>
                  <a:schemeClr val="tx1"/>
                </a:solidFill>
                <a:effectLst/>
                <a:latin typeface="+mn-lt"/>
                <a:ea typeface="+mn-ea"/>
                <a:cs typeface="+mn-cs"/>
              </a:rPr>
              <a:t>Evil Dead</a:t>
            </a:r>
            <a:r>
              <a:rPr lang="en-US" sz="1200" kern="1200" dirty="0" smtClean="0">
                <a:solidFill>
                  <a:schemeClr val="tx1"/>
                </a:solidFill>
                <a:effectLst/>
                <a:latin typeface="+mn-lt"/>
                <a:ea typeface="+mn-ea"/>
                <a:cs typeface="+mn-cs"/>
              </a:rPr>
              <a:t> to her EN202 classmates, the graphic and gory images did disturb the researcher, but it did not elicit a strong response of horror unlike the rest of the audience. In fact, the researcher was actually more amused of the others’ reactions.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(other people) </a:t>
            </a:r>
            <a:r>
              <a:rPr lang="en-US" sz="1200" kern="1200" dirty="0" smtClean="0">
                <a:solidFill>
                  <a:schemeClr val="tx1"/>
                </a:solidFill>
                <a:effectLst/>
                <a:latin typeface="+mn-lt"/>
                <a:ea typeface="+mn-ea"/>
                <a:cs typeface="+mn-cs"/>
              </a:rPr>
              <a:t>Therefore, the horror game experience was not as personal. Their reactions provided additional entertainment. If the researcher watched alone in that dark room and big screen, it would most likely cause a much stronger reaction from her.</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ED8CBF0-5981-44EB-A456-EE96D85E8D14}" type="slidenum">
              <a:rPr lang="en-US" smtClean="0"/>
              <a:t>10</a:t>
            </a:fld>
            <a:endParaRPr lang="en-US"/>
          </a:p>
        </p:txBody>
      </p:sp>
    </p:spTree>
    <p:extLst>
      <p:ext uri="{BB962C8B-B14F-4D97-AF65-F5344CB8AC3E}">
        <p14:creationId xmlns:p14="http://schemas.microsoft.com/office/powerpoint/2010/main" val="185955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Inconclusive, despite many filters of the responses,</a:t>
            </a:r>
            <a:r>
              <a:rPr lang="en-US" baseline="0" dirty="0" smtClean="0"/>
              <a:t> it seems that people don’t react the same way in most situations whatever their horror media exposure is</a:t>
            </a:r>
          </a:p>
          <a:p>
            <a:pPr marL="171450" indent="-171450">
              <a:buFont typeface="Arial" pitchFamily="34" charset="0"/>
              <a:buChar char="•"/>
            </a:pPr>
            <a:r>
              <a:rPr lang="en-US" sz="1200" kern="1200" dirty="0" smtClean="0">
                <a:solidFill>
                  <a:schemeClr val="tx1"/>
                </a:solidFill>
                <a:effectLst/>
                <a:latin typeface="+mn-lt"/>
                <a:ea typeface="+mn-ea"/>
                <a:cs typeface="+mn-cs"/>
              </a:rPr>
              <a:t>Results showed that although 11 out of 19 respondents had children under the age of 13 living with them, six of them had rated higher than 5/10 in horror media exposure, similar to the eight other participants, who did not have children under 13 living with them</a:t>
            </a:r>
          </a:p>
          <a:p>
            <a:pPr marL="171450" indent="-171450">
              <a:buFont typeface="Arial" pitchFamily="34" charset="0"/>
              <a:buChar char="•"/>
            </a:pPr>
            <a:r>
              <a:rPr lang="en-US" sz="1200" kern="1200" dirty="0" smtClean="0">
                <a:solidFill>
                  <a:schemeClr val="tx1"/>
                </a:solidFill>
                <a:effectLst/>
                <a:latin typeface="+mn-lt"/>
                <a:ea typeface="+mn-ea"/>
                <a:cs typeface="+mn-cs"/>
              </a:rPr>
              <a:t>4 out of 5 of the respondents with a rating of 5 and below for horror media exposure answered “No” consistently to all the hitchhikers provided. </a:t>
            </a:r>
          </a:p>
        </p:txBody>
      </p:sp>
      <p:sp>
        <p:nvSpPr>
          <p:cNvPr id="4" name="Slide Number Placeholder 3"/>
          <p:cNvSpPr>
            <a:spLocks noGrp="1"/>
          </p:cNvSpPr>
          <p:nvPr>
            <p:ph type="sldNum" sz="quarter" idx="10"/>
          </p:nvPr>
        </p:nvSpPr>
        <p:spPr/>
        <p:txBody>
          <a:bodyPr/>
          <a:lstStyle/>
          <a:p>
            <a:fld id="{1ED8CBF0-5981-44EB-A456-EE96D85E8D14}" type="slidenum">
              <a:rPr lang="en-US" smtClean="0"/>
              <a:t>12</a:t>
            </a:fld>
            <a:endParaRPr lang="en-US"/>
          </a:p>
        </p:txBody>
      </p:sp>
    </p:spTree>
    <p:extLst>
      <p:ext uri="{BB962C8B-B14F-4D97-AF65-F5344CB8AC3E}">
        <p14:creationId xmlns:p14="http://schemas.microsoft.com/office/powerpoint/2010/main" val="361307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31.6% of the respondents preferred to die in a plane crash, 10.5% would rather drown, 21.1% would rather drown, and another 21.1% would rather have their head cut off.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results do not show much preference when considering if people would rather die a less gory death.</a:t>
            </a:r>
          </a:p>
          <a:p>
            <a:pPr marL="171450" indent="-171450">
              <a:buFont typeface="Arial" pitchFamily="34" charset="0"/>
              <a:buChar char="•"/>
            </a:pPr>
            <a:r>
              <a:rPr lang="en-US" sz="1200" kern="1200" dirty="0" smtClean="0">
                <a:solidFill>
                  <a:schemeClr val="tx1"/>
                </a:solidFill>
                <a:effectLst/>
                <a:latin typeface="+mn-lt"/>
                <a:ea typeface="+mn-ea"/>
                <a:cs typeface="+mn-cs"/>
              </a:rPr>
              <a:t>ghosts are known to violate and defy physical reality, meaning it is almost impossible to avoid or even fight against, leaving a sense of vulnerability and helplessness (Clasen, 2012)</a:t>
            </a:r>
            <a:endParaRPr lang="en-US"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1ED8CBF0-5981-44EB-A456-EE96D85E8D14}" type="slidenum">
              <a:rPr lang="en-US" smtClean="0"/>
              <a:t>13</a:t>
            </a:fld>
            <a:endParaRPr lang="en-US"/>
          </a:p>
        </p:txBody>
      </p:sp>
    </p:spTree>
    <p:extLst>
      <p:ext uri="{BB962C8B-B14F-4D97-AF65-F5344CB8AC3E}">
        <p14:creationId xmlns:p14="http://schemas.microsoft.com/office/powerpoint/2010/main" val="3456000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sz="1200" kern="1200" dirty="0" smtClean="0">
                <a:solidFill>
                  <a:schemeClr val="tx1"/>
                </a:solidFill>
                <a:effectLst/>
                <a:latin typeface="+mn-lt"/>
                <a:ea typeface="+mn-ea"/>
                <a:cs typeface="+mn-cs"/>
              </a:rPr>
              <a:t>This is perhaps because they already assume what will happen. Yet despite being able to predict the outcome, most of the audience still displayed strong emotions during these scenes. An assumption to why this is so could be that because the audience senses an oncoming threat, the body becomes alert and ready for action. This sort of reaction can be described as “fight or flight,” in which a person will get ready to elude the threat or go against it (Agnello, 2013). In the audience’s case, some persons will either close their eyes (flight) or comment directly at the movie characters to warn them (fight). This is as much they can do in response to the threat on screen, since the viewers are helpless to alter the sequence of events. </a:t>
            </a:r>
            <a:endParaRPr lang="en-US" dirty="0"/>
          </a:p>
        </p:txBody>
      </p:sp>
      <p:sp>
        <p:nvSpPr>
          <p:cNvPr id="4" name="Slide Number Placeholder 3"/>
          <p:cNvSpPr>
            <a:spLocks noGrp="1"/>
          </p:cNvSpPr>
          <p:nvPr>
            <p:ph type="sldNum" sz="quarter" idx="10"/>
          </p:nvPr>
        </p:nvSpPr>
        <p:spPr/>
        <p:txBody>
          <a:bodyPr/>
          <a:lstStyle/>
          <a:p>
            <a:fld id="{1ED8CBF0-5981-44EB-A456-EE96D85E8D14}" type="slidenum">
              <a:rPr lang="en-US" smtClean="0"/>
              <a:t>14</a:t>
            </a:fld>
            <a:endParaRPr lang="en-US"/>
          </a:p>
        </p:txBody>
      </p:sp>
    </p:spTree>
    <p:extLst>
      <p:ext uri="{BB962C8B-B14F-4D97-AF65-F5344CB8AC3E}">
        <p14:creationId xmlns:p14="http://schemas.microsoft.com/office/powerpoint/2010/main" val="919896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result shows that gore/graphic content is still as disturbing to males as to females.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ED8CBF0-5981-44EB-A456-EE96D85E8D14}" type="slidenum">
              <a:rPr lang="en-US" smtClean="0"/>
              <a:t>15</a:t>
            </a:fld>
            <a:endParaRPr lang="en-US"/>
          </a:p>
        </p:txBody>
      </p:sp>
    </p:spTree>
    <p:extLst>
      <p:ext uri="{BB962C8B-B14F-4D97-AF65-F5344CB8AC3E}">
        <p14:creationId xmlns:p14="http://schemas.microsoft.com/office/powerpoint/2010/main" val="3957339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Through the three research methods conducted and several literary sources reviewed, the results are overall inconclusive. The results show that having children under 13 living in the household did not limit the adolescent participant from frequent horror media exposure. In the second study, when asked what object respondents preferred to be killed with, results heavily leaned towards automatic weapons (e.g. guns, machine guns, shotguns). However, when being asked what sort of death was preferred, results varied, showing no preference towards a less gory death. In another finding, it did seem to confirm (from past studies) that males are less empathetic towards female characters in a horror film. But this study showed that the males did not enjoy gore as much the females did. In addition, none of the participants reported any aggressive thoughts or behavior after watching the horror film, as past studies have found (Welsh, 2009). Therefore, the research methods actually contradict past studies and the researcher’s own assumptions, and so this research should be taken into consideration in juxtaposition to other studies.</a:t>
            </a:r>
          </a:p>
          <a:p>
            <a:endParaRPr lang="en-US" dirty="0"/>
          </a:p>
        </p:txBody>
      </p:sp>
      <p:sp>
        <p:nvSpPr>
          <p:cNvPr id="4" name="Slide Number Placeholder 3"/>
          <p:cNvSpPr>
            <a:spLocks noGrp="1"/>
          </p:cNvSpPr>
          <p:nvPr>
            <p:ph type="sldNum" sz="quarter" idx="10"/>
          </p:nvPr>
        </p:nvSpPr>
        <p:spPr/>
        <p:txBody>
          <a:bodyPr/>
          <a:lstStyle/>
          <a:p>
            <a:fld id="{1ED8CBF0-5981-44EB-A456-EE96D85E8D14}" type="slidenum">
              <a:rPr lang="en-US" smtClean="0"/>
              <a:t>16</a:t>
            </a:fld>
            <a:endParaRPr lang="en-US"/>
          </a:p>
        </p:txBody>
      </p:sp>
    </p:spTree>
    <p:extLst>
      <p:ext uri="{BB962C8B-B14F-4D97-AF65-F5344CB8AC3E}">
        <p14:creationId xmlns:p14="http://schemas.microsoft.com/office/powerpoint/2010/main" val="2360841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57FB2F0-4441-467B-8775-AA4C9F684FFF}" type="datetimeFigureOut">
              <a:rPr lang="en-US" smtClean="0"/>
              <a:t>5/8/2016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913121B-E094-40D5-87C3-2941E6842E2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FB2F0-4441-467B-8775-AA4C9F684FF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7FB2F0-4441-467B-8775-AA4C9F684FF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7FB2F0-4441-467B-8775-AA4C9F684FF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FB2F0-4441-467B-8775-AA4C9F684FFF}" type="datetimeFigureOut">
              <a:rPr lang="en-US" smtClean="0"/>
              <a:t>5/8/2016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57FB2F0-4441-467B-8775-AA4C9F684FFF}" type="datetimeFigureOut">
              <a:rPr lang="en-US" smtClean="0"/>
              <a:t>5/8/2016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13121B-E094-40D5-87C3-2941E6842E2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7FB2F0-4441-467B-8775-AA4C9F684FFF}" type="datetimeFigureOut">
              <a:rPr lang="en-US" smtClean="0"/>
              <a:t>5/8/2016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FB2F0-4441-467B-8775-AA4C9F684FFF}" type="datetimeFigureOut">
              <a:rPr lang="en-US" smtClean="0"/>
              <a:t>5/8/2016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FB2F0-4441-467B-8775-AA4C9F684FFF}" type="datetimeFigureOut">
              <a:rPr lang="en-US" smtClean="0"/>
              <a:t>5/8/2016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57FB2F0-4441-467B-8775-AA4C9F684FFF}" type="datetimeFigureOut">
              <a:rPr lang="en-US" smtClean="0"/>
              <a:t>5/8/2016</a:t>
            </a:fld>
            <a:endParaRPr lang="en-US"/>
          </a:p>
        </p:txBody>
      </p:sp>
      <p:sp>
        <p:nvSpPr>
          <p:cNvPr id="7" name="Slide Number Placeholder 6"/>
          <p:cNvSpPr>
            <a:spLocks noGrp="1"/>
          </p:cNvSpPr>
          <p:nvPr>
            <p:ph type="sldNum" sz="quarter" idx="12"/>
          </p:nvPr>
        </p:nvSpPr>
        <p:spPr/>
        <p:txBody>
          <a:bodyPr/>
          <a:lstStyle/>
          <a:p>
            <a:fld id="{0913121B-E094-40D5-87C3-2941E6842E2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FB2F0-4441-467B-8775-AA4C9F684FFF}" type="datetimeFigureOut">
              <a:rPr lang="en-US" smtClean="0"/>
              <a:t>5/8/2016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913121B-E094-40D5-87C3-2941E6842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57FB2F0-4441-467B-8775-AA4C9F684FFF}" type="datetimeFigureOut">
              <a:rPr lang="en-US" smtClean="0"/>
              <a:t>5/8/2016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913121B-E094-40D5-87C3-2941E6842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2286000"/>
            <a:ext cx="3313355" cy="1702160"/>
          </a:xfrm>
        </p:spPr>
        <p:txBody>
          <a:bodyPr>
            <a:normAutofit/>
          </a:bodyPr>
          <a:lstStyle/>
          <a:p>
            <a:r>
              <a:rPr lang="en-US" dirty="0" smtClean="0"/>
              <a:t>My Research Results</a:t>
            </a:r>
            <a:endParaRPr lang="en-US" dirty="0"/>
          </a:p>
        </p:txBody>
      </p:sp>
      <p:sp>
        <p:nvSpPr>
          <p:cNvPr id="3" name="Subtitle 2"/>
          <p:cNvSpPr>
            <a:spLocks noGrp="1"/>
          </p:cNvSpPr>
          <p:nvPr>
            <p:ph type="subTitle" idx="1"/>
          </p:nvPr>
        </p:nvSpPr>
        <p:spPr>
          <a:xfrm>
            <a:off x="4724400" y="4191000"/>
            <a:ext cx="3309803" cy="1905000"/>
          </a:xfrm>
        </p:spPr>
        <p:txBody>
          <a:bodyPr>
            <a:normAutofit/>
          </a:bodyPr>
          <a:lstStyle/>
          <a:p>
            <a:r>
              <a:rPr lang="en-US" dirty="0" smtClean="0"/>
              <a:t>EN202-03 </a:t>
            </a:r>
          </a:p>
          <a:p>
            <a:r>
              <a:rPr lang="en-US" dirty="0" smtClean="0"/>
              <a:t>Leeza Dowez</a:t>
            </a:r>
          </a:p>
          <a:p>
            <a:r>
              <a:rPr lang="en-US" dirty="0" smtClean="0"/>
              <a:t>Northern Marianas College</a:t>
            </a:r>
          </a:p>
          <a:p>
            <a:endParaRPr lang="en-US" dirty="0" smtClean="0"/>
          </a:p>
          <a:p>
            <a:r>
              <a:rPr lang="en-US" sz="1400" dirty="0" smtClean="0"/>
              <a:t>Hypothesis: Horror cliches are still effectively scary </a:t>
            </a:r>
          </a:p>
          <a:p>
            <a:endParaRPr lang="en-US" dirty="0"/>
          </a:p>
        </p:txBody>
      </p:sp>
    </p:spTree>
    <p:extLst>
      <p:ext uri="{BB962C8B-B14F-4D97-AF65-F5344CB8AC3E}">
        <p14:creationId xmlns:p14="http://schemas.microsoft.com/office/powerpoint/2010/main" val="366185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Self-Observation</a:t>
            </a:r>
            <a:endParaRPr lang="en-US" dirty="0"/>
          </a:p>
        </p:txBody>
      </p:sp>
      <p:sp>
        <p:nvSpPr>
          <p:cNvPr id="8" name="Content Placeholder 7"/>
          <p:cNvSpPr>
            <a:spLocks noGrp="1"/>
          </p:cNvSpPr>
          <p:nvPr>
            <p:ph idx="1"/>
          </p:nvPr>
        </p:nvSpPr>
        <p:spPr/>
        <p:txBody>
          <a:bodyPr/>
          <a:lstStyle/>
          <a:p>
            <a:r>
              <a:rPr lang="en-US" dirty="0" smtClean="0"/>
              <a:t>Watched over a 100 horror gameplays over 5 months</a:t>
            </a:r>
          </a:p>
          <a:p>
            <a:r>
              <a:rPr lang="en-US" dirty="0" smtClean="0"/>
              <a:t>Adrenaline rush addiction</a:t>
            </a:r>
          </a:p>
          <a:p>
            <a:r>
              <a:rPr lang="en-US" dirty="0" smtClean="0"/>
              <a:t>Desensitization?</a:t>
            </a:r>
          </a:p>
          <a:p>
            <a:r>
              <a:rPr lang="en-US" dirty="0" smtClean="0"/>
              <a:t>Other people react is entertaining</a:t>
            </a:r>
            <a:endParaRPr lang="en-US" dirty="0"/>
          </a:p>
        </p:txBody>
      </p:sp>
    </p:spTree>
    <p:extLst>
      <p:ext uri="{BB962C8B-B14F-4D97-AF65-F5344CB8AC3E}">
        <p14:creationId xmlns:p14="http://schemas.microsoft.com/office/powerpoint/2010/main" val="210021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Research Method</a:t>
            </a:r>
            <a:endParaRPr lang="en-US" dirty="0"/>
          </a:p>
        </p:txBody>
      </p:sp>
      <p:sp>
        <p:nvSpPr>
          <p:cNvPr id="3" name="Content Placeholder 2"/>
          <p:cNvSpPr>
            <a:spLocks noGrp="1"/>
          </p:cNvSpPr>
          <p:nvPr>
            <p:ph idx="1"/>
          </p:nvPr>
        </p:nvSpPr>
        <p:spPr/>
        <p:txBody>
          <a:bodyPr/>
          <a:lstStyle/>
          <a:p>
            <a:r>
              <a:rPr lang="en-US" dirty="0" smtClean="0"/>
              <a:t>Survey, 48 responses</a:t>
            </a:r>
          </a:p>
          <a:p>
            <a:pPr lvl="1"/>
            <a:r>
              <a:rPr lang="en-US" dirty="0" smtClean="0"/>
              <a:t>100% watched a horror movie before</a:t>
            </a:r>
          </a:p>
          <a:p>
            <a:pPr lvl="1"/>
            <a:r>
              <a:rPr lang="en-US" dirty="0" smtClean="0"/>
              <a:t>People with low rate of horror media exposure could still list down several horror cliches</a:t>
            </a:r>
          </a:p>
          <a:p>
            <a:pPr lvl="1"/>
            <a:r>
              <a:rPr lang="en-US" dirty="0" smtClean="0"/>
              <a:t>75% agreed horror movies were predictable</a:t>
            </a:r>
          </a:p>
          <a:p>
            <a:pPr lvl="1"/>
            <a:r>
              <a:rPr lang="en-US" dirty="0" smtClean="0"/>
              <a:t>The Grudge and Slender</a:t>
            </a:r>
          </a:p>
        </p:txBody>
      </p:sp>
    </p:spTree>
    <p:extLst>
      <p:ext uri="{BB962C8B-B14F-4D97-AF65-F5344CB8AC3E}">
        <p14:creationId xmlns:p14="http://schemas.microsoft.com/office/powerpoint/2010/main" val="62703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2</a:t>
            </a:r>
            <a:r>
              <a:rPr lang="en-US" baseline="30000" dirty="0" smtClean="0"/>
              <a:t>nd</a:t>
            </a:r>
            <a:r>
              <a:rPr lang="en-US" dirty="0" smtClean="0"/>
              <a:t> Research Method</a:t>
            </a:r>
            <a:endParaRPr lang="en-US" dirty="0"/>
          </a:p>
        </p:txBody>
      </p:sp>
      <p:sp>
        <p:nvSpPr>
          <p:cNvPr id="3" name="Content Placeholder 2"/>
          <p:cNvSpPr>
            <a:spLocks noGrp="1"/>
          </p:cNvSpPr>
          <p:nvPr>
            <p:ph idx="1"/>
          </p:nvPr>
        </p:nvSpPr>
        <p:spPr>
          <a:xfrm>
            <a:off x="1043492" y="1752600"/>
            <a:ext cx="6777317" cy="4080029"/>
          </a:xfrm>
        </p:spPr>
        <p:txBody>
          <a:bodyPr/>
          <a:lstStyle/>
          <a:p>
            <a:r>
              <a:rPr lang="en-US" dirty="0" smtClean="0"/>
              <a:t>Survey, 19 responses</a:t>
            </a:r>
          </a:p>
          <a:p>
            <a:pPr lvl="1"/>
            <a:r>
              <a:rPr lang="en-US" dirty="0" smtClean="0"/>
              <a:t>Inconclusive, results too varied</a:t>
            </a:r>
          </a:p>
          <a:p>
            <a:pPr lvl="1"/>
            <a:r>
              <a:rPr lang="en-US" dirty="0" smtClean="0"/>
              <a:t>Having children under 13 in household does not seem to affect horror media exposure</a:t>
            </a:r>
          </a:p>
          <a:p>
            <a:pPr lvl="1"/>
            <a:r>
              <a:rPr lang="en-US" dirty="0" smtClean="0"/>
              <a:t>Most people with low horror media exposure are more careful/suspicious</a:t>
            </a:r>
          </a:p>
          <a:p>
            <a:pPr lvl="1"/>
            <a:r>
              <a:rPr lang="en-US" dirty="0" smtClean="0"/>
              <a:t>Most people would rather die by guns than knives</a:t>
            </a:r>
          </a:p>
        </p:txBody>
      </p:sp>
    </p:spTree>
    <p:extLst>
      <p:ext uri="{BB962C8B-B14F-4D97-AF65-F5344CB8AC3E}">
        <p14:creationId xmlns:p14="http://schemas.microsoft.com/office/powerpoint/2010/main" val="194290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a:t>
            </a:r>
            <a:r>
              <a:rPr lang="en-US" baseline="30000" dirty="0"/>
              <a:t>nd</a:t>
            </a:r>
            <a:r>
              <a:rPr lang="en-US" dirty="0"/>
              <a:t> Research </a:t>
            </a:r>
            <a:r>
              <a:rPr lang="en-US" dirty="0" smtClean="0"/>
              <a:t>Method (cont.)</a:t>
            </a:r>
            <a:endParaRPr lang="en-US" dirty="0"/>
          </a:p>
        </p:txBody>
      </p:sp>
      <p:sp>
        <p:nvSpPr>
          <p:cNvPr id="3" name="Content Placeholder 2"/>
          <p:cNvSpPr>
            <a:spLocks noGrp="1"/>
          </p:cNvSpPr>
          <p:nvPr>
            <p:ph idx="1"/>
          </p:nvPr>
        </p:nvSpPr>
        <p:spPr/>
        <p:txBody>
          <a:bodyPr/>
          <a:lstStyle/>
          <a:p>
            <a:pPr marL="342900" lvl="1"/>
            <a:r>
              <a:rPr lang="en-US" dirty="0"/>
              <a:t>Choice of death is quite varied among people, but none chose paranormal death</a:t>
            </a:r>
          </a:p>
          <a:p>
            <a:r>
              <a:rPr lang="en-US" dirty="0" smtClean="0"/>
              <a:t>84.2% of respondents feel uncomfortable finding a fully lit class with only one chair in the center</a:t>
            </a:r>
            <a:endParaRPr lang="en-US" dirty="0"/>
          </a:p>
        </p:txBody>
      </p:sp>
    </p:spTree>
    <p:extLst>
      <p:ext uri="{BB962C8B-B14F-4D97-AF65-F5344CB8AC3E}">
        <p14:creationId xmlns:p14="http://schemas.microsoft.com/office/powerpoint/2010/main" val="3218521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3</a:t>
            </a:r>
            <a:r>
              <a:rPr lang="en-US" baseline="30000" dirty="0" smtClean="0"/>
              <a:t>rd</a:t>
            </a:r>
            <a:r>
              <a:rPr lang="en-US" dirty="0" smtClean="0"/>
              <a:t> Research Method</a:t>
            </a:r>
            <a:endParaRPr lang="en-US" dirty="0"/>
          </a:p>
        </p:txBody>
      </p:sp>
      <p:sp>
        <p:nvSpPr>
          <p:cNvPr id="3" name="Content Placeholder 2"/>
          <p:cNvSpPr>
            <a:spLocks noGrp="1"/>
          </p:cNvSpPr>
          <p:nvPr>
            <p:ph idx="1"/>
          </p:nvPr>
        </p:nvSpPr>
        <p:spPr>
          <a:xfrm>
            <a:off x="1043492" y="1905000"/>
            <a:ext cx="6777317" cy="3927629"/>
          </a:xfrm>
        </p:spPr>
        <p:txBody>
          <a:bodyPr/>
          <a:lstStyle/>
          <a:p>
            <a:r>
              <a:rPr lang="en-US" dirty="0" smtClean="0"/>
              <a:t>Evil Dead, 12 participants</a:t>
            </a:r>
          </a:p>
          <a:p>
            <a:pPr lvl="1"/>
            <a:r>
              <a:rPr lang="en-US" dirty="0" smtClean="0"/>
              <a:t>Audience actually became more reactive in horror trope scenes (bathroom mirror)</a:t>
            </a:r>
          </a:p>
          <a:p>
            <a:r>
              <a:rPr lang="en-US" dirty="0" smtClean="0"/>
              <a:t>Survey, 6 respondents</a:t>
            </a:r>
          </a:p>
          <a:p>
            <a:pPr lvl="1"/>
            <a:r>
              <a:rPr lang="en-US" dirty="0" smtClean="0"/>
              <a:t>People rated it fairly high in predictability</a:t>
            </a:r>
          </a:p>
          <a:p>
            <a:pPr lvl="1"/>
            <a:r>
              <a:rPr lang="en-US" dirty="0" smtClean="0"/>
              <a:t>Most people rated it 4 out 5 for scariness</a:t>
            </a:r>
          </a:p>
          <a:p>
            <a:pPr lvl="1"/>
            <a:r>
              <a:rPr lang="en-US" dirty="0" smtClean="0"/>
              <a:t>Most reported anxiety or trauma, but none for aggressiveness</a:t>
            </a:r>
          </a:p>
        </p:txBody>
      </p:sp>
    </p:spTree>
    <p:extLst>
      <p:ext uri="{BB962C8B-B14F-4D97-AF65-F5344CB8AC3E}">
        <p14:creationId xmlns:p14="http://schemas.microsoft.com/office/powerpoint/2010/main" val="90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a:t>
            </a:r>
            <a:r>
              <a:rPr lang="en-US" baseline="30000" dirty="0" smtClean="0"/>
              <a:t>rd</a:t>
            </a:r>
            <a:r>
              <a:rPr lang="en-US" dirty="0" smtClean="0"/>
              <a:t> Research Method (cont.)</a:t>
            </a:r>
            <a:endParaRPr lang="en-US" dirty="0"/>
          </a:p>
        </p:txBody>
      </p:sp>
      <p:sp>
        <p:nvSpPr>
          <p:cNvPr id="3" name="Content Placeholder 2"/>
          <p:cNvSpPr>
            <a:spLocks noGrp="1"/>
          </p:cNvSpPr>
          <p:nvPr>
            <p:ph idx="1"/>
          </p:nvPr>
        </p:nvSpPr>
        <p:spPr/>
        <p:txBody>
          <a:bodyPr/>
          <a:lstStyle/>
          <a:p>
            <a:pPr lvl="1"/>
            <a:r>
              <a:rPr lang="en-US" dirty="0" smtClean="0"/>
              <a:t>Males had less empathy for the female characters</a:t>
            </a:r>
          </a:p>
          <a:p>
            <a:pPr lvl="1"/>
            <a:r>
              <a:rPr lang="en-US" dirty="0" smtClean="0"/>
              <a:t>For most disturbing/frightening scene, people either chose the scene of Mia’s possession or the film’s gore in general</a:t>
            </a:r>
          </a:p>
          <a:p>
            <a:pPr lvl="1"/>
            <a:endParaRPr lang="en-US" dirty="0"/>
          </a:p>
        </p:txBody>
      </p:sp>
    </p:spTree>
    <p:extLst>
      <p:ext uri="{BB962C8B-B14F-4D97-AF65-F5344CB8AC3E}">
        <p14:creationId xmlns:p14="http://schemas.microsoft.com/office/powerpoint/2010/main" val="2103745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Although some findings did contradict past studies, a few findings also confirmed past studies</a:t>
            </a:r>
          </a:p>
          <a:p>
            <a:r>
              <a:rPr lang="en-US" dirty="0" smtClean="0"/>
              <a:t>Results are overall inconclusive</a:t>
            </a:r>
            <a:endParaRPr lang="en-US" dirty="0"/>
          </a:p>
        </p:txBody>
      </p:sp>
    </p:spTree>
    <p:extLst>
      <p:ext uri="{BB962C8B-B14F-4D97-AF65-F5344CB8AC3E}">
        <p14:creationId xmlns:p14="http://schemas.microsoft.com/office/powerpoint/2010/main" val="3173272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Research Proposal</a:t>
            </a:r>
            <a:endParaRPr lang="en-US" dirty="0"/>
          </a:p>
        </p:txBody>
      </p:sp>
    </p:spTree>
    <p:extLst>
      <p:ext uri="{BB962C8B-B14F-4D97-AF65-F5344CB8AC3E}">
        <p14:creationId xmlns:p14="http://schemas.microsoft.com/office/powerpoint/2010/main" val="2501743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496336"/>
          </a:xfrm>
        </p:spPr>
        <p:txBody>
          <a:bodyPr>
            <a:normAutofit fontScale="90000"/>
          </a:bodyPr>
          <a:lstStyle/>
          <a:p>
            <a:r>
              <a:rPr lang="en-US" dirty="0" smtClean="0"/>
              <a:t>Background</a:t>
            </a:r>
            <a:endParaRPr lang="en-US" dirty="0"/>
          </a:p>
        </p:txBody>
      </p:sp>
      <p:sp>
        <p:nvSpPr>
          <p:cNvPr id="5" name="Content Placeholder 4"/>
          <p:cNvSpPr>
            <a:spLocks noGrp="1"/>
          </p:cNvSpPr>
          <p:nvPr>
            <p:ph idx="1"/>
          </p:nvPr>
        </p:nvSpPr>
        <p:spPr>
          <a:xfrm>
            <a:off x="1043492" y="1676400"/>
            <a:ext cx="6777317" cy="4156229"/>
          </a:xfrm>
        </p:spPr>
        <p:txBody>
          <a:bodyPr/>
          <a:lstStyle/>
          <a:p>
            <a:r>
              <a:rPr lang="en-US" dirty="0" smtClean="0"/>
              <a:t>Topic: </a:t>
            </a:r>
            <a:r>
              <a:rPr lang="en-US" i="1" dirty="0" smtClean="0"/>
              <a:t>Horror Movies and Games</a:t>
            </a:r>
          </a:p>
          <a:p>
            <a:pPr lvl="1">
              <a:buFont typeface="Wingdings" pitchFamily="2" charset="2"/>
              <a:buChar char="§"/>
            </a:pPr>
            <a:r>
              <a:rPr lang="en-US" dirty="0" smtClean="0"/>
              <a:t>Exploring the effects of horror tropes (cliches)</a:t>
            </a:r>
          </a:p>
          <a:p>
            <a:pPr lvl="1">
              <a:buFont typeface="Wingdings" pitchFamily="2" charset="2"/>
              <a:buChar char="§"/>
            </a:pPr>
            <a:r>
              <a:rPr lang="en-US" dirty="0" smtClean="0"/>
              <a:t>Exploring the effects of the horror genre in general</a:t>
            </a:r>
          </a:p>
          <a:p>
            <a:pPr lvl="1">
              <a:buFont typeface="Wingdings" pitchFamily="2" charset="2"/>
              <a:buChar char="§"/>
            </a:pPr>
            <a:r>
              <a:rPr lang="en-US" dirty="0" smtClean="0"/>
              <a:t>Exploring how or why the horror genre may be addictive for some</a:t>
            </a:r>
          </a:p>
        </p:txBody>
      </p:sp>
    </p:spTree>
    <p:extLst>
      <p:ext uri="{BB962C8B-B14F-4D97-AF65-F5344CB8AC3E}">
        <p14:creationId xmlns:p14="http://schemas.microsoft.com/office/powerpoint/2010/main" val="325102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609600"/>
          </a:xfrm>
        </p:spPr>
        <p:txBody>
          <a:bodyPr>
            <a:normAutofit fontScale="90000"/>
          </a:bodyPr>
          <a:lstStyle/>
          <a:p>
            <a:r>
              <a:rPr lang="en-US" dirty="0" smtClean="0"/>
              <a:t>Research Question</a:t>
            </a:r>
            <a:endParaRPr lang="en-US" dirty="0"/>
          </a:p>
        </p:txBody>
      </p:sp>
      <p:sp>
        <p:nvSpPr>
          <p:cNvPr id="3" name="Content Placeholder 2"/>
          <p:cNvSpPr>
            <a:spLocks noGrp="1"/>
          </p:cNvSpPr>
          <p:nvPr>
            <p:ph idx="1"/>
          </p:nvPr>
        </p:nvSpPr>
        <p:spPr>
          <a:xfrm>
            <a:off x="1066802" y="1600200"/>
            <a:ext cx="6777317" cy="4495800"/>
          </a:xfrm>
        </p:spPr>
        <p:txBody>
          <a:bodyPr/>
          <a:lstStyle/>
          <a:p>
            <a:r>
              <a:rPr lang="en-US" dirty="0" smtClean="0"/>
              <a:t>Primary</a:t>
            </a:r>
          </a:p>
          <a:p>
            <a:pPr lvl="1">
              <a:buFont typeface="Wingdings" pitchFamily="2" charset="2"/>
              <a:buChar char="§"/>
            </a:pPr>
            <a:r>
              <a:rPr lang="en-US" dirty="0" smtClean="0"/>
              <a:t>Are horror cliches (predictability) actually effective in creating a strong reaction in people?</a:t>
            </a:r>
          </a:p>
          <a:p>
            <a:r>
              <a:rPr lang="en-US" dirty="0" smtClean="0"/>
              <a:t>Secondary</a:t>
            </a:r>
          </a:p>
          <a:p>
            <a:pPr lvl="1">
              <a:buFont typeface="Wingdings" pitchFamily="2" charset="2"/>
              <a:buChar char="§"/>
            </a:pPr>
            <a:r>
              <a:rPr lang="en-US" dirty="0" smtClean="0"/>
              <a:t>Does the predictability make some people desensitized when exposed frequently?</a:t>
            </a:r>
          </a:p>
          <a:p>
            <a:pPr lvl="1">
              <a:buFont typeface="Wingdings" pitchFamily="2" charset="2"/>
              <a:buChar char="§"/>
            </a:pPr>
            <a:r>
              <a:rPr lang="en-US" dirty="0" smtClean="0"/>
              <a:t>Can horror movies and games be addictive?</a:t>
            </a:r>
          </a:p>
        </p:txBody>
      </p:sp>
    </p:spTree>
    <p:extLst>
      <p:ext uri="{BB962C8B-B14F-4D97-AF65-F5344CB8AC3E}">
        <p14:creationId xmlns:p14="http://schemas.microsoft.com/office/powerpoint/2010/main" val="4165518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r>
              <a:rPr lang="en-US" dirty="0" smtClean="0"/>
              <a:t>Research Question (cont.)</a:t>
            </a:r>
            <a:endParaRPr lang="en-US" dirty="0"/>
          </a:p>
        </p:txBody>
      </p:sp>
      <p:sp>
        <p:nvSpPr>
          <p:cNvPr id="3" name="Content Placeholder 2"/>
          <p:cNvSpPr>
            <a:spLocks noGrp="1"/>
          </p:cNvSpPr>
          <p:nvPr>
            <p:ph idx="1"/>
          </p:nvPr>
        </p:nvSpPr>
        <p:spPr>
          <a:xfrm>
            <a:off x="1043492" y="1828800"/>
            <a:ext cx="6777317" cy="4003829"/>
          </a:xfrm>
        </p:spPr>
        <p:txBody>
          <a:bodyPr/>
          <a:lstStyle/>
          <a:p>
            <a:r>
              <a:rPr lang="en-US" dirty="0" smtClean="0"/>
              <a:t>Secondary</a:t>
            </a:r>
          </a:p>
          <a:p>
            <a:pPr lvl="1">
              <a:buFont typeface="Wingdings" pitchFamily="2" charset="2"/>
              <a:buChar char="§"/>
            </a:pPr>
            <a:r>
              <a:rPr lang="en-US" dirty="0" smtClean="0"/>
              <a:t>Do people still react to a threatening situation despite varying horror media exposure</a:t>
            </a:r>
          </a:p>
        </p:txBody>
      </p:sp>
    </p:spTree>
    <p:extLst>
      <p:ext uri="{BB962C8B-B14F-4D97-AF65-F5344CB8AC3E}">
        <p14:creationId xmlns:p14="http://schemas.microsoft.com/office/powerpoint/2010/main" val="255805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dirty="0" smtClean="0"/>
              <a:t>Literature Sources</a:t>
            </a:r>
            <a:endParaRPr lang="en-US" dirty="0"/>
          </a:p>
        </p:txBody>
      </p:sp>
      <p:sp>
        <p:nvSpPr>
          <p:cNvPr id="3" name="Content Placeholder 2"/>
          <p:cNvSpPr>
            <a:spLocks noGrp="1"/>
          </p:cNvSpPr>
          <p:nvPr>
            <p:ph idx="1"/>
          </p:nvPr>
        </p:nvSpPr>
        <p:spPr>
          <a:xfrm>
            <a:off x="1043492" y="1600200"/>
            <a:ext cx="6777317" cy="4232429"/>
          </a:xfrm>
        </p:spPr>
        <p:txBody>
          <a:bodyPr/>
          <a:lstStyle/>
          <a:p>
            <a:r>
              <a:rPr lang="en-US" i="1" dirty="0" smtClean="0"/>
              <a:t>Body of Fear: how Your Body Keeps You Playing Horror Games </a:t>
            </a:r>
            <a:r>
              <a:rPr lang="en-US" dirty="0" smtClean="0"/>
              <a:t>by Anthony Agnello, IGN.</a:t>
            </a:r>
          </a:p>
          <a:p>
            <a:r>
              <a:rPr lang="en-US" i="1" dirty="0" smtClean="0"/>
              <a:t>Monsters Evolve: A Biocultural Approach to Horror Stories </a:t>
            </a:r>
            <a:r>
              <a:rPr lang="en-US" dirty="0" smtClean="0"/>
              <a:t>by Mathias Clasen</a:t>
            </a:r>
          </a:p>
          <a:p>
            <a:r>
              <a:rPr lang="en-US" i="1" dirty="0" smtClean="0"/>
              <a:t>Men, women, and chainsaws: Gender in the modern horror film </a:t>
            </a:r>
            <a:r>
              <a:rPr lang="en-US" dirty="0" smtClean="0"/>
              <a:t>by C.J. Clover</a:t>
            </a:r>
          </a:p>
          <a:p>
            <a:r>
              <a:rPr lang="en-US" i="1" dirty="0" smtClean="0"/>
              <a:t>Sign of a Threat: The Effects of Warning Systems in Survival Horror Games </a:t>
            </a:r>
            <a:r>
              <a:rPr lang="en-US" dirty="0" smtClean="0"/>
              <a:t>by B. Perron</a:t>
            </a:r>
            <a:endParaRPr lang="en-US" dirty="0"/>
          </a:p>
        </p:txBody>
      </p:sp>
    </p:spTree>
    <p:extLst>
      <p:ext uri="{BB962C8B-B14F-4D97-AF65-F5344CB8AC3E}">
        <p14:creationId xmlns:p14="http://schemas.microsoft.com/office/powerpoint/2010/main" val="3409605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dirty="0" smtClean="0"/>
              <a:t>Literature Sources</a:t>
            </a:r>
            <a:endParaRPr lang="en-US" dirty="0"/>
          </a:p>
        </p:txBody>
      </p:sp>
      <p:sp>
        <p:nvSpPr>
          <p:cNvPr id="3" name="Content Placeholder 2"/>
          <p:cNvSpPr>
            <a:spLocks noGrp="1"/>
          </p:cNvSpPr>
          <p:nvPr>
            <p:ph idx="1"/>
          </p:nvPr>
        </p:nvSpPr>
        <p:spPr>
          <a:xfrm>
            <a:off x="1043492" y="1600200"/>
            <a:ext cx="6777317" cy="4232429"/>
          </a:xfrm>
        </p:spPr>
        <p:txBody>
          <a:bodyPr/>
          <a:lstStyle/>
          <a:p>
            <a:r>
              <a:rPr lang="en-US" i="1" dirty="0" smtClean="0"/>
              <a:t>Understanding the Popular Appeal of Horror Cinema: An Integrated-Interactive Model</a:t>
            </a:r>
            <a:r>
              <a:rPr lang="en-US" dirty="0" smtClean="0"/>
              <a:t> by G. Walters</a:t>
            </a:r>
          </a:p>
          <a:p>
            <a:r>
              <a:rPr lang="en-US" i="1" dirty="0" smtClean="0"/>
              <a:t>Sex and Violence in the Slasher Horror Film: A Content Analysis of Gender Differences in the Depiction of Violence </a:t>
            </a:r>
            <a:r>
              <a:rPr lang="en-US" dirty="0" smtClean="0"/>
              <a:t>by A. Welsh</a:t>
            </a:r>
          </a:p>
          <a:p>
            <a:r>
              <a:rPr lang="en-US" i="1" dirty="0" smtClean="0"/>
              <a:t>The Horror Genre – Media Studies </a:t>
            </a:r>
            <a:r>
              <a:rPr lang="en-US" dirty="0" smtClean="0"/>
              <a:t>by R. Wood [online slideshow]</a:t>
            </a:r>
            <a:endParaRPr lang="en-US" dirty="0"/>
          </a:p>
        </p:txBody>
      </p:sp>
    </p:spTree>
    <p:extLst>
      <p:ext uri="{BB962C8B-B14F-4D97-AF65-F5344CB8AC3E}">
        <p14:creationId xmlns:p14="http://schemas.microsoft.com/office/powerpoint/2010/main" val="2588857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48736"/>
          </a:xfrm>
        </p:spPr>
        <p:txBody>
          <a:bodyPr>
            <a:normAutofit fontScale="90000"/>
          </a:bodyPr>
          <a:lstStyle/>
          <a:p>
            <a:r>
              <a:rPr lang="en-US" dirty="0" smtClean="0"/>
              <a:t>Research Methods</a:t>
            </a:r>
            <a:endParaRPr lang="en-US" dirty="0"/>
          </a:p>
        </p:txBody>
      </p:sp>
      <p:sp>
        <p:nvSpPr>
          <p:cNvPr id="3" name="Content Placeholder 2"/>
          <p:cNvSpPr>
            <a:spLocks noGrp="1"/>
          </p:cNvSpPr>
          <p:nvPr>
            <p:ph idx="1"/>
          </p:nvPr>
        </p:nvSpPr>
        <p:spPr>
          <a:xfrm>
            <a:off x="1043492" y="1752600"/>
            <a:ext cx="6777317" cy="4080029"/>
          </a:xfrm>
        </p:spPr>
        <p:txBody>
          <a:bodyPr>
            <a:normAutofit/>
          </a:bodyPr>
          <a:lstStyle/>
          <a:p>
            <a:r>
              <a:rPr lang="en-US" dirty="0" smtClean="0"/>
              <a:t>Self-Observation</a:t>
            </a:r>
          </a:p>
          <a:p>
            <a:pPr lvl="1">
              <a:buFont typeface="Wingdings" pitchFamily="2" charset="2"/>
              <a:buChar char="§"/>
            </a:pPr>
            <a:r>
              <a:rPr lang="en-US" dirty="0" smtClean="0"/>
              <a:t>Researcher analyzes her own behavior after watching horror media consistently</a:t>
            </a:r>
          </a:p>
          <a:p>
            <a:r>
              <a:rPr lang="en-US" dirty="0" smtClean="0"/>
              <a:t>1</a:t>
            </a:r>
            <a:r>
              <a:rPr lang="en-US" baseline="30000" dirty="0" smtClean="0"/>
              <a:t>st</a:t>
            </a:r>
            <a:r>
              <a:rPr lang="en-US" dirty="0" smtClean="0"/>
              <a:t> Method:</a:t>
            </a:r>
          </a:p>
          <a:p>
            <a:pPr lvl="1">
              <a:buFont typeface="Wingdings" pitchFamily="2" charset="2"/>
              <a:buChar char="§"/>
            </a:pPr>
            <a:r>
              <a:rPr lang="en-US" dirty="0" smtClean="0"/>
              <a:t>Survey, </a:t>
            </a:r>
            <a:r>
              <a:rPr lang="en-US" i="1" dirty="0" smtClean="0"/>
              <a:t>Horror Movies and Games</a:t>
            </a:r>
          </a:p>
          <a:p>
            <a:r>
              <a:rPr lang="en-US" dirty="0" smtClean="0"/>
              <a:t>2</a:t>
            </a:r>
            <a:r>
              <a:rPr lang="en-US" baseline="30000" dirty="0" smtClean="0"/>
              <a:t>nd</a:t>
            </a:r>
            <a:r>
              <a:rPr lang="en-US" dirty="0" smtClean="0"/>
              <a:t> Method:</a:t>
            </a:r>
          </a:p>
          <a:p>
            <a:pPr lvl="1">
              <a:buFont typeface="Wingdings" pitchFamily="2" charset="2"/>
              <a:buChar char="§"/>
            </a:pPr>
            <a:r>
              <a:rPr lang="en-US" dirty="0" smtClean="0"/>
              <a:t>Survey, </a:t>
            </a:r>
            <a:r>
              <a:rPr lang="en-US" i="1" dirty="0" smtClean="0"/>
              <a:t>Horror Movies and Games: Psychological Effects</a:t>
            </a:r>
            <a:endParaRPr lang="en-US" i="1" dirty="0"/>
          </a:p>
          <a:p>
            <a:r>
              <a:rPr lang="en-US" dirty="0" smtClean="0"/>
              <a:t>3</a:t>
            </a:r>
            <a:r>
              <a:rPr lang="en-US" baseline="30000" dirty="0" smtClean="0"/>
              <a:t>rd</a:t>
            </a:r>
            <a:r>
              <a:rPr lang="en-US" dirty="0" smtClean="0"/>
              <a:t> Method:</a:t>
            </a:r>
          </a:p>
          <a:p>
            <a:pPr lvl="1">
              <a:buFont typeface="Wingdings" pitchFamily="2" charset="2"/>
              <a:buChar char="§"/>
            </a:pPr>
            <a:r>
              <a:rPr lang="en-US" i="1" dirty="0" smtClean="0"/>
              <a:t>Evil Dead </a:t>
            </a:r>
            <a:r>
              <a:rPr lang="en-US" dirty="0" smtClean="0"/>
              <a:t>(2013), survey afterwards</a:t>
            </a:r>
            <a:endParaRPr lang="en-US" i="1" dirty="0"/>
          </a:p>
        </p:txBody>
      </p:sp>
    </p:spTree>
    <p:extLst>
      <p:ext uri="{BB962C8B-B14F-4D97-AF65-F5344CB8AC3E}">
        <p14:creationId xmlns:p14="http://schemas.microsoft.com/office/powerpoint/2010/main" val="2006974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Results</a:t>
            </a:r>
            <a:endParaRPr lang="en-US" dirty="0"/>
          </a:p>
        </p:txBody>
      </p:sp>
    </p:spTree>
    <p:extLst>
      <p:ext uri="{BB962C8B-B14F-4D97-AF65-F5344CB8AC3E}">
        <p14:creationId xmlns:p14="http://schemas.microsoft.com/office/powerpoint/2010/main" val="19378490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265</TotalTime>
  <Words>1428</Words>
  <Application>Microsoft Office PowerPoint</Application>
  <PresentationFormat>On-screen Show (4:3)</PresentationFormat>
  <Paragraphs>95</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My Research Results</vt:lpstr>
      <vt:lpstr>Research Proposal</vt:lpstr>
      <vt:lpstr>Background</vt:lpstr>
      <vt:lpstr>Research Question</vt:lpstr>
      <vt:lpstr>Research Question (cont.)</vt:lpstr>
      <vt:lpstr>Literature Sources</vt:lpstr>
      <vt:lpstr>Literature Sources</vt:lpstr>
      <vt:lpstr>Research Methods</vt:lpstr>
      <vt:lpstr>Results</vt:lpstr>
      <vt:lpstr>Self-Observation</vt:lpstr>
      <vt:lpstr>1st Research Method</vt:lpstr>
      <vt:lpstr>2nd Research Method</vt:lpstr>
      <vt:lpstr>2nd Research Method (cont.)</vt:lpstr>
      <vt:lpstr>3rd Research Method</vt:lpstr>
      <vt:lpstr>3rd Research Method (cont.)</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 Dowez</dc:creator>
  <cp:lastModifiedBy>Grace Dowez</cp:lastModifiedBy>
  <cp:revision>46</cp:revision>
  <dcterms:created xsi:type="dcterms:W3CDTF">2016-04-21T20:56:21Z</dcterms:created>
  <dcterms:modified xsi:type="dcterms:W3CDTF">2016-05-09T07:45:31Z</dcterms:modified>
</cp:coreProperties>
</file>