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5" r:id="rId16"/>
    <p:sldId id="260" r:id="rId17"/>
    <p:sldId id="261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6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7AFFB9B-9FB8-469E-96F9-4D32314110B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3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731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943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79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F7F47CF-67C9-420C-80A5-E2069FF0C2DF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537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811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2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EC5CECA-2D3A-4680-9B49-752200DE467C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945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5BB1C6-BF8F-4481-8AB2-603A1C8A906A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192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4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8/EL-07-2015-0112" TargetMode="External"/><Relationship Id="rId3" Type="http://schemas.openxmlformats.org/officeDocument/2006/relationships/hyperlink" Target="https://doi.org/10.4018/jicte.2012100102" TargetMode="External"/><Relationship Id="rId7" Type="http://schemas.openxmlformats.org/officeDocument/2006/relationships/hyperlink" Target="https://www.researchgate.net/publication/325180474_Smartphone_and_Our_Students_Is_It_Being_Good_for_Their_Study" TargetMode="External"/><Relationship Id="rId2" Type="http://schemas.openxmlformats.org/officeDocument/2006/relationships/hyperlink" Target="https://www.itstimetologoff.com/2018/03/14/how-much-time-are-you-spending-on-your-smartpho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library.wiley.com/doi/full/10.1111/jcal.12306" TargetMode="External"/><Relationship Id="rId5" Type="http://schemas.openxmlformats.org/officeDocument/2006/relationships/hyperlink" Target="https://doi.org/10.1007/s10648-017-9418-2" TargetMode="External"/><Relationship Id="rId4" Type="http://schemas.openxmlformats.org/officeDocument/2006/relationships/hyperlink" Target="https://doi.org/10.1186/s12940-017-0257-x" TargetMode="External"/><Relationship Id="rId9" Type="http://schemas.openxmlformats.org/officeDocument/2006/relationships/hyperlink" Target="https://hackernoon.com/how-much-time-do-people-spend-on-their-mobile-phones-in-2017-e5f90a0b10a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930B-B541-FB4A-A927-C046A0D4C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EN202: E-Portfolio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768AB-FF35-954A-A6A0-105B204F8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Jerric Conde</a:t>
            </a:r>
          </a:p>
          <a:p>
            <a:r>
              <a:rPr lang="en-US" dirty="0"/>
              <a:t>EN202 - 02 English Composition II</a:t>
            </a:r>
          </a:p>
          <a:p>
            <a:r>
              <a:rPr lang="en-US" dirty="0"/>
              <a:t>Spring 2019</a:t>
            </a:r>
          </a:p>
          <a:p>
            <a:r>
              <a:rPr lang="en-US" dirty="0"/>
              <a:t>Dr. Kimberly Bunts-Anderson</a:t>
            </a:r>
          </a:p>
        </p:txBody>
      </p:sp>
    </p:spTree>
    <p:extLst>
      <p:ext uri="{BB962C8B-B14F-4D97-AF65-F5344CB8AC3E}">
        <p14:creationId xmlns:p14="http://schemas.microsoft.com/office/powerpoint/2010/main" val="346804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BDCA-4306-CF4E-B59C-64FFAB8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Notes #4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B96A5-6B2F-BD46-987B-79ABCAC4D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984" y="379378"/>
            <a:ext cx="3855556" cy="493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5B43E-B8EB-4149-AC90-86D6C6E9C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758" y="1945533"/>
            <a:ext cx="3457819" cy="438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993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BDCA-4306-CF4E-B59C-64FFAB8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Notes #5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91DCF-13F5-6946-BE08-7C962D5E4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350" y="476655"/>
            <a:ext cx="3599235" cy="467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6317E-8730-1A4D-BDF0-DC146C115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139" y="1775994"/>
            <a:ext cx="3611204" cy="467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527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BDCA-4306-CF4E-B59C-64FFAB8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Notes #6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3CC50-D259-3946-8A57-13FBDE14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675" y="298292"/>
            <a:ext cx="3457398" cy="450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3CE58-FCCF-0446-B50F-B605BC1E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089" y="1527243"/>
            <a:ext cx="3659578" cy="4844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666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BDCA-4306-CF4E-B59C-64FFAB8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Notes #7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7B4DD-E832-8B4A-BCF3-A8BFD3142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55" y="291829"/>
            <a:ext cx="3649760" cy="4699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BEE6DA-2339-FC4E-AE5E-2AEF6B417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71" y="1955260"/>
            <a:ext cx="3516498" cy="4494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087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BDCA-4306-CF4E-B59C-64FFAB8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Notes #8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60C18-748F-0E46-9393-AABDED4E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054" y="476654"/>
            <a:ext cx="3720487" cy="482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2C928-5BA5-6241-917D-6B4BB7059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461" y="1556427"/>
            <a:ext cx="3560408" cy="462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460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741F-44BA-DC45-9304-7084A09A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 of All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963A0-15FD-D54B-A7FA-8A4D8428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en-US" dirty="0"/>
              <a:t>References</a:t>
            </a:r>
          </a:p>
          <a:p>
            <a:r>
              <a:rPr lang="en-US" dirty="0"/>
              <a:t>Carson, J. (2018, November 24). How much time are you spending on your smartphone? Retrieved April 25, 2019, from </a:t>
            </a:r>
            <a:r>
              <a:rPr lang="en-US" dirty="0">
                <a:hlinkClick r:id="rId2"/>
              </a:rPr>
              <a:t>https://www.itstimetologoff.com/2018/03/14/how-much-time-are-you-spending-on-your-smartphone/</a:t>
            </a:r>
            <a:r>
              <a:rPr lang="en-US" dirty="0"/>
              <a:t> </a:t>
            </a:r>
          </a:p>
          <a:p>
            <a:r>
              <a:rPr lang="en-US" dirty="0"/>
              <a:t>Cui, G., Chen, X., Li, W., Wang, S., Yang, Z., &amp; Meng, C. (2012). College Students’ Perceptions of Cell Phone Integration in Language Learning. </a:t>
            </a:r>
            <a:r>
              <a:rPr lang="en-US" i="1" dirty="0"/>
              <a:t>International Journal of Information &amp; Communication Technology Education</a:t>
            </a:r>
            <a:r>
              <a:rPr lang="en-US" dirty="0"/>
              <a:t>, </a:t>
            </a:r>
            <a:r>
              <a:rPr lang="en-US" i="1" dirty="0"/>
              <a:t>8</a:t>
            </a:r>
            <a:r>
              <a:rPr lang="en-US" dirty="0"/>
              <a:t>(4), 11–28. Retrieved on April 25, 2019 from NMC EBSCO, </a:t>
            </a:r>
            <a:r>
              <a:rPr lang="en-US" dirty="0">
                <a:hlinkClick r:id="rId3"/>
              </a:rPr>
              <a:t>https://doi.org/10.4018/jicte.2012100102</a:t>
            </a:r>
            <a:r>
              <a:rPr lang="en-US" dirty="0"/>
              <a:t> </a:t>
            </a:r>
          </a:p>
          <a:p>
            <a:r>
              <a:rPr lang="en-US" dirty="0" err="1"/>
              <a:t>Durusoy</a:t>
            </a:r>
            <a:r>
              <a:rPr lang="en-US" dirty="0"/>
              <a:t>, R., </a:t>
            </a:r>
            <a:r>
              <a:rPr lang="en-US" dirty="0" err="1"/>
              <a:t>Hassoy</a:t>
            </a:r>
            <a:r>
              <a:rPr lang="en-US" dirty="0"/>
              <a:t>, H., </a:t>
            </a:r>
            <a:r>
              <a:rPr lang="en-US" dirty="0" err="1"/>
              <a:t>Özkurt</a:t>
            </a:r>
            <a:r>
              <a:rPr lang="en-US" dirty="0"/>
              <a:t>, A., &amp; </a:t>
            </a:r>
            <a:r>
              <a:rPr lang="en-US" dirty="0" err="1"/>
              <a:t>Karababa</a:t>
            </a:r>
            <a:r>
              <a:rPr lang="en-US" dirty="0"/>
              <a:t>, A. O. (2017). Mobile phone use, school electromagnetic field levels and related symptoms: a cross-sectional survey among 2150 high school students in Izmir. </a:t>
            </a:r>
            <a:r>
              <a:rPr lang="en-US" i="1" dirty="0"/>
              <a:t>Environmental Health: A Global Access Science Source</a:t>
            </a:r>
            <a:r>
              <a:rPr lang="en-US" dirty="0"/>
              <a:t>, </a:t>
            </a:r>
            <a:r>
              <a:rPr lang="en-US" i="1" dirty="0"/>
              <a:t>16</a:t>
            </a:r>
            <a:r>
              <a:rPr lang="en-US" dirty="0"/>
              <a:t>, 1–14. Retrieved on April 25, 2019 from NMC EBSCO, </a:t>
            </a:r>
            <a:r>
              <a:rPr lang="en-US" dirty="0">
                <a:hlinkClick r:id="rId4"/>
              </a:rPr>
              <a:t>https://doi.org/10.1186/s12940-017-0257-x</a:t>
            </a:r>
            <a:r>
              <a:rPr lang="en-US" dirty="0"/>
              <a:t> </a:t>
            </a:r>
          </a:p>
          <a:p>
            <a:r>
              <a:rPr lang="en-US" dirty="0"/>
              <a:t>Flanigan, A. E., &amp; </a:t>
            </a:r>
            <a:r>
              <a:rPr lang="en-US" dirty="0" err="1"/>
              <a:t>Kiewra</a:t>
            </a:r>
            <a:r>
              <a:rPr lang="en-US" dirty="0"/>
              <a:t>, K. A. (2018). What College Instructors Can Do About Student Cyber-slacking. </a:t>
            </a:r>
            <a:r>
              <a:rPr lang="en-US" i="1" dirty="0"/>
              <a:t>Educational Psychology Review</a:t>
            </a:r>
            <a:r>
              <a:rPr lang="en-US" dirty="0"/>
              <a:t>, </a:t>
            </a:r>
            <a:r>
              <a:rPr lang="en-US" i="1" dirty="0"/>
              <a:t>30</a:t>
            </a:r>
            <a:r>
              <a:rPr lang="en-US" dirty="0"/>
              <a:t>(2), 585–597. Retrieved on April 25, 2019 from NMC EBSCO, </a:t>
            </a:r>
            <a:r>
              <a:rPr lang="en-US" dirty="0">
                <a:hlinkClick r:id="rId5"/>
              </a:rPr>
              <a:t>https://doi.org/10.1007/s10648-017-9418-2</a:t>
            </a:r>
            <a:r>
              <a:rPr lang="en-US" dirty="0"/>
              <a:t> </a:t>
            </a:r>
          </a:p>
          <a:p>
            <a:r>
              <a:rPr lang="en-US" dirty="0"/>
              <a:t>Han, S., &amp; Yi, Y. J. (2018, September 19). How does the smartphone usage of college students affect academic performance? Retrieved April 25, 2019, from </a:t>
            </a:r>
            <a:r>
              <a:rPr lang="en-US" dirty="0">
                <a:hlinkClick r:id="rId6"/>
              </a:rPr>
              <a:t>https://onlinelibrary.wiley.com/doi/full/10.1111/jcal.12306</a:t>
            </a:r>
            <a:r>
              <a:rPr lang="en-US" dirty="0"/>
              <a:t> </a:t>
            </a:r>
          </a:p>
          <a:p>
            <a:r>
              <a:rPr lang="en-US" dirty="0"/>
              <a:t>Hasan, Md &amp; Rahman, Mohammad </a:t>
            </a:r>
            <a:r>
              <a:rPr lang="en-US" dirty="0" err="1"/>
              <a:t>Saidur</a:t>
            </a:r>
            <a:r>
              <a:rPr lang="en-US" dirty="0"/>
              <a:t> &amp; Tariqul Islam, Mohammad &amp; Hasan, Md. (2017). Smartphone and Our Students: Is It Being Good for Their Study?. Retrieved April 25, 2019, from </a:t>
            </a:r>
            <a:r>
              <a:rPr lang="en-US" dirty="0">
                <a:hlinkClick r:id="rId7"/>
              </a:rPr>
              <a:t>https://www.researchgate.net/publication/325180474_Smartphone_and_Our_Students_Is_It_Being_Good_for_Their_Study</a:t>
            </a:r>
            <a:r>
              <a:rPr lang="en-US" dirty="0"/>
              <a:t> </a:t>
            </a:r>
          </a:p>
          <a:p>
            <a:r>
              <a:rPr lang="en-US" dirty="0"/>
              <a:t>Hossain, M. E., &amp; Ahmed, S. M. Z. (2016). Academic use of smartphones by university students: a developing country perspective. </a:t>
            </a:r>
            <a:r>
              <a:rPr lang="en-US" i="1" dirty="0"/>
              <a:t>Electronic Library</a:t>
            </a:r>
            <a:r>
              <a:rPr lang="en-US" dirty="0"/>
              <a:t>, </a:t>
            </a:r>
            <a:r>
              <a:rPr lang="en-US" i="1" dirty="0"/>
              <a:t>34</a:t>
            </a:r>
            <a:r>
              <a:rPr lang="en-US" dirty="0"/>
              <a:t>(4), 651–665. Retrieved on April 25, 2019 from NMC EBSCO, </a:t>
            </a:r>
            <a:r>
              <a:rPr lang="en-US" dirty="0">
                <a:hlinkClick r:id="rId8"/>
              </a:rPr>
              <a:t>https://doi.org/10.1108/EL-07-2015-0112</a:t>
            </a:r>
            <a:r>
              <a:rPr lang="en-US" dirty="0"/>
              <a:t> </a:t>
            </a:r>
          </a:p>
          <a:p>
            <a:r>
              <a:rPr lang="en-US" dirty="0"/>
              <a:t>Request, T. (2017, May 09). How Much Time Do People  Spend on Their Mobile Phones in 2017? Retrieved April 25, 2019, from </a:t>
            </a:r>
            <a:r>
              <a:rPr lang="en-US" dirty="0">
                <a:hlinkClick r:id="rId9"/>
              </a:rPr>
              <a:t>https://hackernoon.com/how-much-time-do-people-spend-on-their-mobile-phones-in-2017-e5f90a0b10a6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25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B3548-3688-C443-B475-C9E58938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&amp; Log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860CF-180B-5949-9A6C-9145B4E0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598" y="1016000"/>
            <a:ext cx="6159500" cy="482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2280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D91F-699A-2447-8F36-6B3D278F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pic>
        <p:nvPicPr>
          <p:cNvPr id="4" name="Picture 3" descr="/var/folders/5_/znyz4r852wdbm70q4qr7bp_00000gn/T/com.microsoft.Word/Content.MSO/9D536B1F.tmp">
            <a:extLst>
              <a:ext uri="{FF2B5EF4-FFF2-40B4-BE49-F238E27FC236}">
                <a16:creationId xmlns:a16="http://schemas.microsoft.com/office/drawing/2014/main" id="{5D33AE21-B9A2-C249-AD3C-33C78999C6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88" y="537924"/>
            <a:ext cx="5943600" cy="274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/var/folders/5_/znyz4r852wdbm70q4qr7bp_00000gn/T/com.microsoft.Word/Content.MSO/E724185.tmp">
            <a:extLst>
              <a:ext uri="{FF2B5EF4-FFF2-40B4-BE49-F238E27FC236}">
                <a16:creationId xmlns:a16="http://schemas.microsoft.com/office/drawing/2014/main" id="{EC7988ED-BD88-5F4A-95A1-D4D2AFE15A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01" y="3578146"/>
            <a:ext cx="5943600" cy="274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4892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C248-25AF-6246-8413-38F96DCF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pic>
        <p:nvPicPr>
          <p:cNvPr id="5" name="Picture 4" descr="/var/folders/5_/znyz4r852wdbm70q4qr7bp_00000gn/T/com.microsoft.Word/Content.MSO/E12A72DB.tmp">
            <a:extLst>
              <a:ext uri="{FF2B5EF4-FFF2-40B4-BE49-F238E27FC236}">
                <a16:creationId xmlns:a16="http://schemas.microsoft.com/office/drawing/2014/main" id="{3F3A254A-5BAE-3B46-9A57-B587500263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36" y="870958"/>
            <a:ext cx="5943600" cy="274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/var/folders/5_/znyz4r852wdbm70q4qr7bp_00000gn/T/com.microsoft.Word/Content.MSO/B34DECA1.tmp">
            <a:extLst>
              <a:ext uri="{FF2B5EF4-FFF2-40B4-BE49-F238E27FC236}">
                <a16:creationId xmlns:a16="http://schemas.microsoft.com/office/drawing/2014/main" id="{84508413-F540-AA4E-A99C-89ACB8806E2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77" y="3245112"/>
            <a:ext cx="5943600" cy="274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34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C248-25AF-6246-8413-38F96DCF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pic>
        <p:nvPicPr>
          <p:cNvPr id="3" name="Picture 2" descr="/var/folders/5_/znyz4r852wdbm70q4qr7bp_00000gn/T/com.microsoft.Word/Content.MSO/99CC7857.tmp">
            <a:extLst>
              <a:ext uri="{FF2B5EF4-FFF2-40B4-BE49-F238E27FC236}">
                <a16:creationId xmlns:a16="http://schemas.microsoft.com/office/drawing/2014/main" id="{613A6D13-34F7-2641-BBC1-C92F26A044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38" y="978960"/>
            <a:ext cx="5943600" cy="274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/var/folders/5_/znyz4r852wdbm70q4qr7bp_00000gn/T/com.microsoft.Word/Content.MSO/275C1B7D.tmp">
            <a:extLst>
              <a:ext uri="{FF2B5EF4-FFF2-40B4-BE49-F238E27FC236}">
                <a16:creationId xmlns:a16="http://schemas.microsoft.com/office/drawing/2014/main" id="{CE595761-278C-A24E-81B4-F0C962E55E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88" y="3338547"/>
            <a:ext cx="5943600" cy="307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313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AC97-4020-094D-A802-F0CB7ACC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07836-D4F7-9E4E-961A-BCA429649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661" y="476655"/>
            <a:ext cx="3498979" cy="412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D9427-6EBB-5043-8497-BDD33D425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534" y="2217907"/>
            <a:ext cx="3779209" cy="416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694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C248-25AF-6246-8413-38F96DCF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pic>
        <p:nvPicPr>
          <p:cNvPr id="3" name="Picture 2" descr="/var/folders/5_/znyz4r852wdbm70q4qr7bp_00000gn/T/com.microsoft.Word/Content.MSO/54207793.tmp">
            <a:extLst>
              <a:ext uri="{FF2B5EF4-FFF2-40B4-BE49-F238E27FC236}">
                <a16:creationId xmlns:a16="http://schemas.microsoft.com/office/drawing/2014/main" id="{885D3025-799A-6B40-859E-89C384779F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98" y="836216"/>
            <a:ext cx="5943600" cy="274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/var/folders/5_/znyz4r852wdbm70q4qr7bp_00000gn/T/com.microsoft.Word/Content.MSO/E8CE1946.tmp">
            <a:extLst>
              <a:ext uri="{FF2B5EF4-FFF2-40B4-BE49-F238E27FC236}">
                <a16:creationId xmlns:a16="http://schemas.microsoft.com/office/drawing/2014/main" id="{CA1BF453-9C05-1949-B59B-A0054ACE4E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75" y="3279754"/>
            <a:ext cx="5943600" cy="331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2674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C248-25AF-6246-8413-38F96DCF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58D29-CDC5-234F-8190-F8E76F7D82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16" y="1272794"/>
            <a:ext cx="5943600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935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C248-25AF-6246-8413-38F96DCF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pic>
        <p:nvPicPr>
          <p:cNvPr id="3" name="Picture 2" descr="/var/folders/5_/znyz4r852wdbm70q4qr7bp_00000gn/T/com.microsoft.Word/Content.MSO/43B47F2.tmp">
            <a:extLst>
              <a:ext uri="{FF2B5EF4-FFF2-40B4-BE49-F238E27FC236}">
                <a16:creationId xmlns:a16="http://schemas.microsoft.com/office/drawing/2014/main" id="{1520CE79-99ED-3D48-B503-A9C5DA5674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6346"/>
            <a:ext cx="5943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/var/folders/5_/znyz4r852wdbm70q4qr7bp_00000gn/T/com.microsoft.Word/Content.MSO/9406DCD0.tmp">
            <a:extLst>
              <a:ext uri="{FF2B5EF4-FFF2-40B4-BE49-F238E27FC236}">
                <a16:creationId xmlns:a16="http://schemas.microsoft.com/office/drawing/2014/main" id="{AD9B28F0-B887-1344-8147-EE01350C52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57" y="3509724"/>
            <a:ext cx="5943600" cy="2741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2730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C248-25AF-6246-8413-38F96DCF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B8A4F-2FC0-464B-8A6B-B705FF9192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75" y="1041163"/>
            <a:ext cx="5943600" cy="460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315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C248-25AF-6246-8413-38F96DCF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94E03-FA8F-1745-943B-AA540659E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28" y="862120"/>
            <a:ext cx="5943600" cy="2975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/var/folders/5_/znyz4r852wdbm70q4qr7bp_00000gn/T/com.microsoft.Word/Content.MSO/7E0D8F1C.tmp">
            <a:extLst>
              <a:ext uri="{FF2B5EF4-FFF2-40B4-BE49-F238E27FC236}">
                <a16:creationId xmlns:a16="http://schemas.microsoft.com/office/drawing/2014/main" id="{9637FBB9-2B4C-D343-8840-C04A05D7AE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25" y="3578146"/>
            <a:ext cx="5943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927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C248-25AF-6246-8413-38F96DCF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</p:spTree>
    <p:extLst>
      <p:ext uri="{BB962C8B-B14F-4D97-AF65-F5344CB8AC3E}">
        <p14:creationId xmlns:p14="http://schemas.microsoft.com/office/powerpoint/2010/main" val="388771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F370-7ECF-2142-9A9D-08EDC8AA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#1 – Illustrative Essay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D7402-0105-4243-BFC4-AE7D11C0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914" y="350890"/>
            <a:ext cx="3067643" cy="3998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8F560-C4A5-2A42-A4BF-B1A2B80C8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916" y="1906620"/>
            <a:ext cx="3554226" cy="4669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445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4C79-C57F-F947-A587-652A3BE3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#2 – Proposal Essay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8477A-42D8-FD4B-9EDD-8AEBAA596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657" y="282102"/>
            <a:ext cx="3432830" cy="4445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49267-85E3-394E-9FDF-0C8FFD918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92" y="1580746"/>
            <a:ext cx="3666321" cy="4834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105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3892-D308-2842-A2AA-C7B0B3B6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#3 – Process Essay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27709-96C0-A648-B9B8-353A13F4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812" y="466928"/>
            <a:ext cx="3155511" cy="414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09358E-C760-3442-8273-1916148E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527" y="1517515"/>
            <a:ext cx="3766700" cy="4873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851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3517-32B4-B94E-9C74-8FBD328B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#4 – Literature Review Essay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E5CB5-DC96-FA49-B344-2B655C0E4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371" y="298292"/>
            <a:ext cx="3554546" cy="450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EFE6C-A14B-5942-B3A4-7BB58864D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478" y="2051633"/>
            <a:ext cx="3493891" cy="450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873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D49C-7A5E-6841-A5CB-6F55E51C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Notes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E6099-7B77-2A4A-B42B-8AA414FA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01" y="428921"/>
            <a:ext cx="3391262" cy="4377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CA590-D39D-BF40-98A3-64B36E6E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171" y="1814903"/>
            <a:ext cx="3474113" cy="450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693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BDCA-4306-CF4E-B59C-64FFAB8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Notes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37320-1A1D-9640-A507-E7E0EA35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238" y="424751"/>
            <a:ext cx="3239525" cy="4205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A5D23-9A14-9C45-BB01-8D78E9BF2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92" y="1433232"/>
            <a:ext cx="3942093" cy="5000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013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BDCA-4306-CF4E-B59C-64FFAB84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Notes #3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BCFF7B-5C7A-DD49-9FC7-4E30A426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27" y="243191"/>
            <a:ext cx="3712111" cy="479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91AAD-7D12-9045-A426-B66F5726C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502" y="1750980"/>
            <a:ext cx="3618645" cy="457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978284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{4D0D855B-979A-8347-B7BC-5338105A938E}tf16401369</Template>
  <TotalTime>92</TotalTime>
  <Words>171</Words>
  <Application>Microsoft Macintosh PowerPoint</Application>
  <PresentationFormat>Widescreen</PresentationFormat>
  <Paragraphs>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 Light</vt:lpstr>
      <vt:lpstr>Rockwell</vt:lpstr>
      <vt:lpstr>Wingdings</vt:lpstr>
      <vt:lpstr>Atlas</vt:lpstr>
      <vt:lpstr>EN202: E-Portfolio</vt:lpstr>
      <vt:lpstr>Brainstorms</vt:lpstr>
      <vt:lpstr>Essay #1 – Illustrative Essay</vt:lpstr>
      <vt:lpstr>Essay #2 – Proposal Essay</vt:lpstr>
      <vt:lpstr>Essay #3 – Process Essay</vt:lpstr>
      <vt:lpstr>Essay #4 – Literature Review Essay</vt:lpstr>
      <vt:lpstr>Reading Notes #1</vt:lpstr>
      <vt:lpstr>Reading Notes #2</vt:lpstr>
      <vt:lpstr>Reading Notes #3</vt:lpstr>
      <vt:lpstr>Reading Notes #4</vt:lpstr>
      <vt:lpstr>Reading Notes #5</vt:lpstr>
      <vt:lpstr>Reading Notes #6</vt:lpstr>
      <vt:lpstr>Reading Notes #7</vt:lpstr>
      <vt:lpstr>Reading Notes #8</vt:lpstr>
      <vt:lpstr>Hyperlink of All Sources</vt:lpstr>
      <vt:lpstr>Schedule &amp; Log</vt:lpstr>
      <vt:lpstr>Appendices</vt:lpstr>
      <vt:lpstr>Appendices</vt:lpstr>
      <vt:lpstr>Appendices</vt:lpstr>
      <vt:lpstr>Appendices</vt:lpstr>
      <vt:lpstr>Appendices</vt:lpstr>
      <vt:lpstr>Appendices</vt:lpstr>
      <vt:lpstr>Appendices</vt:lpstr>
      <vt:lpstr>Appendices</vt:lpstr>
      <vt:lpstr>Appendices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E-Portfolio</dc:title>
  <dc:creator>Microsoft Office User</dc:creator>
  <cp:lastModifiedBy>Microsoft Office User</cp:lastModifiedBy>
  <cp:revision>6</cp:revision>
  <dcterms:created xsi:type="dcterms:W3CDTF">2019-06-14T05:51:10Z</dcterms:created>
  <dcterms:modified xsi:type="dcterms:W3CDTF">2019-06-17T09:33:00Z</dcterms:modified>
</cp:coreProperties>
</file>