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Slab" charset="0"/>
      <p:regular r:id="rId13"/>
      <p:bold r:id="rId14"/>
    </p:embeddedFont>
    <p:embeddedFont>
      <p:font typeface="Roboto"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774"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6"/>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med" len="med"/>
            <a:tailEnd type="none" w="med" len="med"/>
          </a:ln>
        </p:spPr>
      </p:sp>
      <p:sp>
        <p:nvSpPr>
          <p:cNvPr id="11" name="Shape 11"/>
          <p:cNvSpPr/>
          <p:nvPr/>
        </p:nvSpPr>
        <p:spPr>
          <a:xfrm rot="10800000">
            <a:off x="6537563"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lim="8000"/>
            <a:headEnd type="none" w="med" len="med"/>
            <a:tailEnd type="none" w="med" len="med"/>
          </a:ln>
        </p:spPr>
      </p:sp>
      <p:cxnSp>
        <p:nvCxnSpPr>
          <p:cNvPr id="12" name="Shape 12"/>
          <p:cNvCxnSpPr/>
          <p:nvPr/>
        </p:nvCxnSpPr>
        <p:spPr>
          <a:xfrm>
            <a:off x="4359602" y="2817464"/>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2" y="1188925"/>
            <a:ext cx="5783400" cy="1457400"/>
          </a:xfrm>
          <a:prstGeom prst="rect">
            <a:avLst/>
          </a:prstGeom>
        </p:spPr>
        <p:txBody>
          <a:bodyPr wrap="square" lIns="91425" tIns="91425" rIns="91425" bIns="91425" anchor="b" anchorCtr="0"/>
          <a:lstStyle>
            <a:lvl1pPr lvl="0" algn="ctr">
              <a:spcBef>
                <a:spcPts val="0"/>
              </a:spcBef>
              <a:buSzPts val="4000"/>
              <a:buNone/>
              <a:defRPr sz="4000"/>
            </a:lvl1pPr>
            <a:lvl2pPr lvl="1" algn="ctr">
              <a:spcBef>
                <a:spcPts val="0"/>
              </a:spcBef>
              <a:buSzPts val="4000"/>
              <a:buNone/>
              <a:defRPr sz="4000"/>
            </a:lvl2pPr>
            <a:lvl3pPr lvl="2" algn="ctr">
              <a:spcBef>
                <a:spcPts val="0"/>
              </a:spcBef>
              <a:buSzPts val="4000"/>
              <a:buNone/>
              <a:defRPr sz="4000"/>
            </a:lvl3pPr>
            <a:lvl4pPr lvl="3" algn="ctr">
              <a:spcBef>
                <a:spcPts val="0"/>
              </a:spcBef>
              <a:buSzPts val="4000"/>
              <a:buNone/>
              <a:defRPr sz="4000"/>
            </a:lvl4pPr>
            <a:lvl5pPr lvl="4" algn="ctr">
              <a:spcBef>
                <a:spcPts val="0"/>
              </a:spcBef>
              <a:buSzPts val="4000"/>
              <a:buNone/>
              <a:defRPr sz="4000"/>
            </a:lvl5pPr>
            <a:lvl6pPr lvl="5" algn="ctr">
              <a:spcBef>
                <a:spcPts val="0"/>
              </a:spcBef>
              <a:buSzPts val="4000"/>
              <a:buNone/>
              <a:defRPr sz="4000"/>
            </a:lvl6pPr>
            <a:lvl7pPr lvl="6" algn="ctr">
              <a:spcBef>
                <a:spcPts val="0"/>
              </a:spcBef>
              <a:buSzPts val="4000"/>
              <a:buNone/>
              <a:defRPr sz="4000"/>
            </a:lvl7pPr>
            <a:lvl8pPr lvl="7" algn="ctr">
              <a:spcBef>
                <a:spcPts val="0"/>
              </a:spcBef>
              <a:buSzPts val="4000"/>
              <a:buNone/>
              <a:defRPr sz="4000"/>
            </a:lvl8pPr>
            <a:lvl9pPr lvl="8" algn="ctr">
              <a:spcBef>
                <a:spcPts val="0"/>
              </a:spcBef>
              <a:buSzPts val="4000"/>
              <a:buNone/>
              <a:defRPr sz="4000"/>
            </a:lvl9pPr>
          </a:lstStyle>
          <a:p>
            <a:endParaRPr/>
          </a:p>
        </p:txBody>
      </p:sp>
      <p:sp>
        <p:nvSpPr>
          <p:cNvPr id="14" name="Shape 14"/>
          <p:cNvSpPr txBox="1">
            <a:spLocks noGrp="1"/>
          </p:cNvSpPr>
          <p:nvPr>
            <p:ph type="subTitle" idx="1"/>
          </p:nvPr>
        </p:nvSpPr>
        <p:spPr>
          <a:xfrm>
            <a:off x="1680302" y="3049450"/>
            <a:ext cx="5783400" cy="9090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wrap="square"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wrap="square" lIns="91425" tIns="91425" rIns="91425" bIns="91425" anchor="ctr" anchorCtr="0"/>
          <a:lstStyle>
            <a:lvl1pPr lvl="0" algn="ctr">
              <a:spcBef>
                <a:spcPts val="0"/>
              </a:spcBef>
              <a:buClr>
                <a:schemeClr val="accent5"/>
              </a:buClr>
              <a:buSzPts val="13000"/>
              <a:buNone/>
              <a:defRPr sz="13000">
                <a:solidFill>
                  <a:schemeClr val="accent5"/>
                </a:solidFill>
              </a:defRPr>
            </a:lvl1pPr>
            <a:lvl2pPr lvl="1" algn="ctr">
              <a:spcBef>
                <a:spcPts val="0"/>
              </a:spcBef>
              <a:buClr>
                <a:schemeClr val="accent5"/>
              </a:buClr>
              <a:buSzPts val="13000"/>
              <a:buNone/>
              <a:defRPr sz="13000">
                <a:solidFill>
                  <a:schemeClr val="accent5"/>
                </a:solidFill>
              </a:defRPr>
            </a:lvl2pPr>
            <a:lvl3pPr lvl="2" algn="ctr">
              <a:spcBef>
                <a:spcPts val="0"/>
              </a:spcBef>
              <a:buClr>
                <a:schemeClr val="accent5"/>
              </a:buClr>
              <a:buSzPts val="13000"/>
              <a:buNone/>
              <a:defRPr sz="13000">
                <a:solidFill>
                  <a:schemeClr val="accent5"/>
                </a:solidFill>
              </a:defRPr>
            </a:lvl3pPr>
            <a:lvl4pPr lvl="3" algn="ctr">
              <a:spcBef>
                <a:spcPts val="0"/>
              </a:spcBef>
              <a:buClr>
                <a:schemeClr val="accent5"/>
              </a:buClr>
              <a:buSzPts val="13000"/>
              <a:buNone/>
              <a:defRPr sz="13000">
                <a:solidFill>
                  <a:schemeClr val="accent5"/>
                </a:solidFill>
              </a:defRPr>
            </a:lvl4pPr>
            <a:lvl5pPr lvl="4" algn="ctr">
              <a:spcBef>
                <a:spcPts val="0"/>
              </a:spcBef>
              <a:buClr>
                <a:schemeClr val="accent5"/>
              </a:buClr>
              <a:buSzPts val="13000"/>
              <a:buNone/>
              <a:defRPr sz="13000">
                <a:solidFill>
                  <a:schemeClr val="accent5"/>
                </a:solidFill>
              </a:defRPr>
            </a:lvl5pPr>
            <a:lvl6pPr lvl="5" algn="ctr">
              <a:spcBef>
                <a:spcPts val="0"/>
              </a:spcBef>
              <a:buClr>
                <a:schemeClr val="accent5"/>
              </a:buClr>
              <a:buSzPts val="13000"/>
              <a:buNone/>
              <a:defRPr sz="13000">
                <a:solidFill>
                  <a:schemeClr val="accent5"/>
                </a:solidFill>
              </a:defRPr>
            </a:lvl6pPr>
            <a:lvl7pPr lvl="6" algn="ctr">
              <a:spcBef>
                <a:spcPts val="0"/>
              </a:spcBef>
              <a:buClr>
                <a:schemeClr val="accent5"/>
              </a:buClr>
              <a:buSzPts val="13000"/>
              <a:buNone/>
              <a:defRPr sz="13000">
                <a:solidFill>
                  <a:schemeClr val="accent5"/>
                </a:solidFill>
              </a:defRPr>
            </a:lvl7pPr>
            <a:lvl8pPr lvl="7" algn="ctr">
              <a:spcBef>
                <a:spcPts val="0"/>
              </a:spcBef>
              <a:buClr>
                <a:schemeClr val="accent5"/>
              </a:buClr>
              <a:buSzPts val="13000"/>
              <a:buNone/>
              <a:defRPr sz="13000">
                <a:solidFill>
                  <a:schemeClr val="accent5"/>
                </a:solidFill>
              </a:defRPr>
            </a:lvl8pPr>
            <a:lvl9pPr lvl="8" algn="ctr">
              <a:spcBef>
                <a:spcPts val="0"/>
              </a:spcBef>
              <a:buClr>
                <a:schemeClr val="accent5"/>
              </a:buClr>
              <a:buSzPts val="13000"/>
              <a:buNone/>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56" name="Shape 5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wrap="square" lIns="91425" tIns="91425" rIns="91425" bIns="91425" anchor="b" anchorCtr="0"/>
          <a:lstStyle>
            <a:lvl1pPr lvl="0" algn="ctr">
              <a:spcBef>
                <a:spcPts val="0"/>
              </a:spcBef>
              <a:buSzPts val="4800"/>
              <a:buNone/>
              <a:defRPr sz="4800"/>
            </a:lvl1pPr>
            <a:lvl2pPr lvl="1" algn="ctr">
              <a:spcBef>
                <a:spcPts val="0"/>
              </a:spcBef>
              <a:buSzPts val="4800"/>
              <a:buNone/>
              <a:defRPr sz="4800"/>
            </a:lvl2pPr>
            <a:lvl3pPr lvl="2" algn="ctr">
              <a:spcBef>
                <a:spcPts val="0"/>
              </a:spcBef>
              <a:buSzPts val="4800"/>
              <a:buNone/>
              <a:defRPr sz="4800"/>
            </a:lvl3pPr>
            <a:lvl4pPr lvl="3" algn="ctr">
              <a:spcBef>
                <a:spcPts val="0"/>
              </a:spcBef>
              <a:buSzPts val="4800"/>
              <a:buNone/>
              <a:defRPr sz="4800"/>
            </a:lvl4pPr>
            <a:lvl5pPr lvl="4" algn="ctr">
              <a:spcBef>
                <a:spcPts val="0"/>
              </a:spcBef>
              <a:buSzPts val="4800"/>
              <a:buNone/>
              <a:defRPr sz="4800"/>
            </a:lvl5pPr>
            <a:lvl6pPr lvl="5" algn="ctr">
              <a:spcBef>
                <a:spcPts val="0"/>
              </a:spcBef>
              <a:buSzPts val="4800"/>
              <a:buNone/>
              <a:defRPr sz="4800"/>
            </a:lvl6pPr>
            <a:lvl7pPr lvl="6" algn="ctr">
              <a:spcBef>
                <a:spcPts val="0"/>
              </a:spcBef>
              <a:buSzPts val="4800"/>
              <a:buNone/>
              <a:defRPr sz="4800"/>
            </a:lvl7pPr>
            <a:lvl8pPr lvl="7" algn="ctr">
              <a:spcBef>
                <a:spcPts val="0"/>
              </a:spcBef>
              <a:buSzPts val="4800"/>
              <a:buNone/>
              <a:defRPr sz="4800"/>
            </a:lvl8pPr>
            <a:lvl9pPr lvl="8" algn="ctr">
              <a:spcBef>
                <a:spcPts val="0"/>
              </a:spcBef>
              <a:buSzPts val="4800"/>
              <a:buNone/>
              <a:defRPr sz="4800"/>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0" name="Shape 3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wrap="square" lIns="91425" tIns="91425" rIns="91425" bIns="91425" anchor="b" anchorCtr="0"/>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a:endParaRPr/>
          </a:p>
        </p:txBody>
      </p:sp>
      <p:sp>
        <p:nvSpPr>
          <p:cNvPr id="33" name="Shape 3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8" name="Shape 3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wrap="square"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wrap="square" lIns="91425" tIns="91425" rIns="91425" bIns="91425" anchor="b" anchorCtr="0"/>
          <a:lstStyle>
            <a:lvl1pPr lvl="0" algn="ctr">
              <a:spcBef>
                <a:spcPts val="0"/>
              </a:spcBef>
              <a:buSzPts val="3800"/>
              <a:buNone/>
              <a:defRPr sz="3800"/>
            </a:lvl1pPr>
            <a:lvl2pPr lvl="1" algn="ctr">
              <a:spcBef>
                <a:spcPts val="0"/>
              </a:spcBef>
              <a:buSzPts val="3800"/>
              <a:buNone/>
              <a:defRPr sz="3800"/>
            </a:lvl2pPr>
            <a:lvl3pPr lvl="2" algn="ctr">
              <a:spcBef>
                <a:spcPts val="0"/>
              </a:spcBef>
              <a:buSzPts val="3800"/>
              <a:buNone/>
              <a:defRPr sz="3800"/>
            </a:lvl3pPr>
            <a:lvl4pPr lvl="3" algn="ctr">
              <a:spcBef>
                <a:spcPts val="0"/>
              </a:spcBef>
              <a:buSzPts val="3800"/>
              <a:buNone/>
              <a:defRPr sz="3800"/>
            </a:lvl4pPr>
            <a:lvl5pPr lvl="4" algn="ctr">
              <a:spcBef>
                <a:spcPts val="0"/>
              </a:spcBef>
              <a:buSzPts val="3800"/>
              <a:buNone/>
              <a:defRPr sz="3800"/>
            </a:lvl5pPr>
            <a:lvl6pPr lvl="5" algn="ctr">
              <a:spcBef>
                <a:spcPts val="0"/>
              </a:spcBef>
              <a:buSzPts val="3800"/>
              <a:buNone/>
              <a:defRPr sz="3800"/>
            </a:lvl6pPr>
            <a:lvl7pPr lvl="6" algn="ctr">
              <a:spcBef>
                <a:spcPts val="0"/>
              </a:spcBef>
              <a:buSzPts val="3800"/>
              <a:buNone/>
              <a:defRPr sz="3800"/>
            </a:lvl7pPr>
            <a:lvl8pPr lvl="7" algn="ctr">
              <a:spcBef>
                <a:spcPts val="0"/>
              </a:spcBef>
              <a:buSzPts val="3800"/>
              <a:buNone/>
              <a:defRPr sz="3800"/>
            </a:lvl8pPr>
            <a:lvl9pPr lvl="8" algn="ctr">
              <a:spcBef>
                <a:spcPts val="0"/>
              </a:spcBef>
              <a:buSzPts val="3800"/>
              <a:buNone/>
              <a:defRPr sz="3800"/>
            </a:lvl9pPr>
          </a:lstStyle>
          <a:p>
            <a:endParaRPr/>
          </a:p>
        </p:txBody>
      </p:sp>
      <p:sp>
        <p:nvSpPr>
          <p:cNvPr id="46" name="Shape 46"/>
          <p:cNvSpPr txBox="1">
            <a:spLocks noGrp="1"/>
          </p:cNvSpPr>
          <p:nvPr>
            <p:ph type="subTitle" idx="1"/>
          </p:nvPr>
        </p:nvSpPr>
        <p:spPr>
          <a:xfrm>
            <a:off x="265500" y="2769001"/>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wrap="square" lIns="91425" tIns="91425" rIns="91425" bIns="91425" anchor="ctr" anchorCtr="0"/>
          <a:lstStyle>
            <a:lvl1pPr lvl="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wrap="square" lIns="91425" tIns="91425" rIns="91425" bIns="91425" anchor="b" anchorCtr="0"/>
          <a:lstStyle>
            <a:lvl1pPr lvl="0">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1"/>
              </a:buClr>
              <a:buSzPts val="1800"/>
              <a:buFont typeface="Roboto"/>
              <a:buChar char="●"/>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pPr lvl="0" algn="r">
                <a:spcBef>
                  <a:spcPts val="0"/>
                </a:spcBef>
                <a:buNone/>
              </a:p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2" y="1188925"/>
            <a:ext cx="5783400" cy="1457400"/>
          </a:xfrm>
          <a:prstGeom prst="rect">
            <a:avLst/>
          </a:prstGeom>
        </p:spPr>
        <p:txBody>
          <a:bodyPr wrap="square" lIns="91425" tIns="91425" rIns="91425" bIns="91425" anchor="b" anchorCtr="0">
            <a:noAutofit/>
          </a:bodyPr>
          <a:lstStyle/>
          <a:p>
            <a:pPr lvl="0">
              <a:spcBef>
                <a:spcPts val="0"/>
              </a:spcBef>
              <a:buNone/>
            </a:pPr>
            <a:r>
              <a:rPr lang="en"/>
              <a:t>Research Report</a:t>
            </a:r>
          </a:p>
        </p:txBody>
      </p:sp>
      <p:sp>
        <p:nvSpPr>
          <p:cNvPr id="64" name="Shape 64"/>
          <p:cNvSpPr txBox="1">
            <a:spLocks noGrp="1"/>
          </p:cNvSpPr>
          <p:nvPr>
            <p:ph type="subTitle" idx="1"/>
          </p:nvPr>
        </p:nvSpPr>
        <p:spPr>
          <a:xfrm>
            <a:off x="1680300" y="3049450"/>
            <a:ext cx="5783400" cy="1372500"/>
          </a:xfrm>
          <a:prstGeom prst="rect">
            <a:avLst/>
          </a:prstGeom>
        </p:spPr>
        <p:txBody>
          <a:bodyPr wrap="square" lIns="91425" tIns="91425" rIns="91425" bIns="91425" anchor="t" anchorCtr="0">
            <a:noAutofit/>
          </a:bodyPr>
          <a:lstStyle/>
          <a:p>
            <a:pPr lvl="0">
              <a:spcBef>
                <a:spcPts val="0"/>
              </a:spcBef>
              <a:buNone/>
            </a:pPr>
            <a:r>
              <a:rPr lang="en" sz="1800"/>
              <a:t>Kaecia Reyes</a:t>
            </a:r>
          </a:p>
          <a:p>
            <a:pPr lvl="0">
              <a:spcBef>
                <a:spcPts val="0"/>
              </a:spcBef>
              <a:buNone/>
            </a:pPr>
            <a:r>
              <a:rPr lang="en" sz="1800"/>
              <a:t>EN202-01</a:t>
            </a:r>
          </a:p>
          <a:p>
            <a:pPr lvl="0">
              <a:spcBef>
                <a:spcPts val="0"/>
              </a:spcBef>
              <a:buNone/>
            </a:pPr>
            <a:r>
              <a:rPr lang="en" sz="1800"/>
              <a:t>Dr. Kimberly Anderson-Bunts</a:t>
            </a:r>
          </a:p>
          <a:p>
            <a:pPr lvl="0">
              <a:spcBef>
                <a:spcPts val="0"/>
              </a:spcBef>
              <a:buNone/>
            </a:pPr>
            <a:r>
              <a:rPr lang="en" sz="1800"/>
              <a:t>Fall 2017</a:t>
            </a:r>
          </a:p>
          <a:p>
            <a:pPr lvl="0">
              <a:spcBef>
                <a:spcPts val="0"/>
              </a:spcBef>
              <a:buNone/>
            </a:pPr>
            <a:r>
              <a:rPr lang="en" sz="1800"/>
              <a:t>December 4,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a:t>Findings</a:t>
            </a:r>
          </a:p>
        </p:txBody>
      </p:sp>
      <p:sp>
        <p:nvSpPr>
          <p:cNvPr id="135" name="Shape 135"/>
          <p:cNvSpPr txBox="1">
            <a:spLocks noGrp="1"/>
          </p:cNvSpPr>
          <p:nvPr>
            <p:ph type="body" idx="1"/>
          </p:nvPr>
        </p:nvSpPr>
        <p:spPr>
          <a:xfrm>
            <a:off x="387900" y="1489825"/>
            <a:ext cx="8368200" cy="35052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Meth takes over a person’s body quickly. 3-5 minutes if injected. 12-15 minutes if sniffed. The person will remain ‘high’ for 24-48 hours, depending on how much was taken. </a:t>
            </a:r>
          </a:p>
          <a:p>
            <a:pPr marL="457200" lvl="0" indent="-342900" rtl="0">
              <a:spcBef>
                <a:spcPts val="0"/>
              </a:spcBef>
              <a:spcAft>
                <a:spcPts val="0"/>
              </a:spcAft>
              <a:buSzPts val="1800"/>
              <a:buChar char="●"/>
            </a:pPr>
            <a:r>
              <a:rPr lang="en"/>
              <a:t>When a person is high on ice, they do not realize the wrong things they do to their families.</a:t>
            </a:r>
          </a:p>
          <a:p>
            <a:pPr marL="457200" lvl="0" indent="-342900" rtl="0">
              <a:spcBef>
                <a:spcPts val="0"/>
              </a:spcBef>
              <a:spcAft>
                <a:spcPts val="0"/>
              </a:spcAft>
              <a:buSzPts val="1800"/>
              <a:buChar char="●"/>
            </a:pPr>
            <a:r>
              <a:rPr lang="en"/>
              <a:t>Safety is at risk - child left abandoned, some left to care for themselves. Different people approach their homes, not knowing whether something bad will happen or not. </a:t>
            </a:r>
          </a:p>
          <a:p>
            <a:pPr marL="457200" lvl="0" indent="-342900">
              <a:spcBef>
                <a:spcPts val="0"/>
              </a:spcBef>
              <a:buSzPts val="1800"/>
              <a:buChar char="●"/>
            </a:pPr>
            <a:r>
              <a:rPr lang="en"/>
              <a:t>Finances are unsecured - money is spent to replace things that were stolen, bank accounts drained, jewelry and valuable stuff get stolen, money to pay for services (rehabilitation and medical).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body" idx="2"/>
          </p:nvPr>
        </p:nvSpPr>
        <p:spPr>
          <a:xfrm>
            <a:off x="4939500" y="724200"/>
            <a:ext cx="3837000" cy="3695100"/>
          </a:xfrm>
          <a:prstGeom prst="rect">
            <a:avLst/>
          </a:prstGeom>
        </p:spPr>
        <p:txBody>
          <a:bodyPr wrap="square" lIns="91425" tIns="91425" rIns="91425" bIns="91425" anchor="ctr" anchorCtr="0">
            <a:noAutofit/>
          </a:bodyPr>
          <a:lstStyle/>
          <a:p>
            <a:pPr lvl="0" algn="ctr">
              <a:spcBef>
                <a:spcPts val="0"/>
              </a:spcBef>
              <a:buClr>
                <a:schemeClr val="dk2"/>
              </a:buClr>
              <a:buSzPts val="1100"/>
              <a:buNone/>
            </a:pPr>
            <a:r>
              <a:rPr lang="en" sz="2400"/>
              <a:t>How are Families’ Safety and Finances Impacted by a Person Smoking Crystal Meth?</a:t>
            </a:r>
          </a:p>
        </p:txBody>
      </p:sp>
      <p:sp>
        <p:nvSpPr>
          <p:cNvPr id="70" name="Shape 70"/>
          <p:cNvSpPr txBox="1">
            <a:spLocks noGrp="1"/>
          </p:cNvSpPr>
          <p:nvPr>
            <p:ph type="title"/>
          </p:nvPr>
        </p:nvSpPr>
        <p:spPr>
          <a:xfrm>
            <a:off x="265500" y="1912650"/>
            <a:ext cx="4045200" cy="1318200"/>
          </a:xfrm>
          <a:prstGeom prst="rect">
            <a:avLst/>
          </a:prstGeom>
        </p:spPr>
        <p:txBody>
          <a:bodyPr wrap="square" lIns="91425" tIns="91425" rIns="91425" bIns="91425" anchor="ctr" anchorCtr="0">
            <a:noAutofit/>
          </a:bodyPr>
          <a:lstStyle/>
          <a:p>
            <a:pPr lvl="0">
              <a:spcBef>
                <a:spcPts val="0"/>
              </a:spcBef>
              <a:buNone/>
            </a:pPr>
            <a:r>
              <a:rPr lang="en"/>
              <a:t>Research Question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a:t>Organization of Report:</a:t>
            </a:r>
          </a:p>
        </p:txBody>
      </p:sp>
      <p:sp>
        <p:nvSpPr>
          <p:cNvPr id="76" name="Shape 76"/>
          <p:cNvSpPr txBox="1">
            <a:spLocks noGrp="1"/>
          </p:cNvSpPr>
          <p:nvPr>
            <p:ph type="body" idx="1"/>
          </p:nvPr>
        </p:nvSpPr>
        <p:spPr>
          <a:xfrm>
            <a:off x="387900" y="1489824"/>
            <a:ext cx="8368200" cy="30789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AutoNum type="arabicPeriod"/>
            </a:pPr>
            <a:r>
              <a:rPr lang="en"/>
              <a:t>Introduction</a:t>
            </a:r>
          </a:p>
          <a:p>
            <a:pPr marL="457200" lvl="0" indent="-342900" rtl="0">
              <a:spcBef>
                <a:spcPts val="0"/>
              </a:spcBef>
              <a:spcAft>
                <a:spcPts val="0"/>
              </a:spcAft>
              <a:buSzPts val="1800"/>
              <a:buAutoNum type="arabicPeriod"/>
            </a:pPr>
            <a:r>
              <a:rPr lang="en"/>
              <a:t>Background</a:t>
            </a:r>
          </a:p>
          <a:p>
            <a:pPr marL="457200" lvl="0" indent="-342900" rtl="0">
              <a:spcBef>
                <a:spcPts val="0"/>
              </a:spcBef>
              <a:spcAft>
                <a:spcPts val="0"/>
              </a:spcAft>
              <a:buSzPts val="1800"/>
              <a:buAutoNum type="arabicPeriod"/>
            </a:pPr>
            <a:r>
              <a:rPr lang="en"/>
              <a:t>Literature Review</a:t>
            </a:r>
          </a:p>
          <a:p>
            <a:pPr marL="457200" lvl="0" indent="-342900" rtl="0">
              <a:spcBef>
                <a:spcPts val="0"/>
              </a:spcBef>
              <a:spcAft>
                <a:spcPts val="0"/>
              </a:spcAft>
              <a:buSzPts val="1800"/>
              <a:buAutoNum type="arabicPeriod"/>
            </a:pPr>
            <a:r>
              <a:rPr lang="en"/>
              <a:t>Methodology</a:t>
            </a:r>
          </a:p>
          <a:p>
            <a:pPr marL="457200" lvl="0" indent="-342900" rtl="0">
              <a:spcBef>
                <a:spcPts val="0"/>
              </a:spcBef>
              <a:buSzPts val="1800"/>
              <a:buAutoNum type="arabicPeriod"/>
            </a:pPr>
            <a:r>
              <a:rPr lang="en"/>
              <a:t>Findings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a:t>What was done to answer my question:</a:t>
            </a:r>
          </a:p>
        </p:txBody>
      </p:sp>
      <p:sp>
        <p:nvSpPr>
          <p:cNvPr id="82" name="Shape 82"/>
          <p:cNvSpPr txBox="1">
            <a:spLocks noGrp="1"/>
          </p:cNvSpPr>
          <p:nvPr>
            <p:ph type="body" idx="1"/>
          </p:nvPr>
        </p:nvSpPr>
        <p:spPr>
          <a:xfrm>
            <a:off x="387900" y="1489824"/>
            <a:ext cx="8368200" cy="30789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AutoNum type="arabicPeriod"/>
            </a:pPr>
            <a:r>
              <a:rPr lang="en"/>
              <a:t>Found literature (both primary &amp; secondary) on information dealing with crystal meth. How families are impacted (safety and finances), how quickly meth takes over a person’s body, and how meth affects the user themself.</a:t>
            </a:r>
          </a:p>
          <a:p>
            <a:pPr marL="457200" lvl="0" indent="-342900" rtl="0">
              <a:spcBef>
                <a:spcPts val="0"/>
              </a:spcBef>
              <a:spcAft>
                <a:spcPts val="0"/>
              </a:spcAft>
              <a:buSzPts val="1800"/>
              <a:buAutoNum type="arabicPeriod"/>
            </a:pPr>
            <a:r>
              <a:rPr lang="en"/>
              <a:t>Sent out E-mails to off-island experts (5 experts - 3 out 5 responded) However, only 2 of the responses were found to be useful.</a:t>
            </a:r>
          </a:p>
          <a:p>
            <a:pPr marL="457200" lvl="0" indent="-342900" rtl="0">
              <a:spcBef>
                <a:spcPts val="0"/>
              </a:spcBef>
              <a:spcAft>
                <a:spcPts val="0"/>
              </a:spcAft>
              <a:buSzPts val="1800"/>
              <a:buAutoNum type="arabicPeriod"/>
            </a:pPr>
            <a:r>
              <a:rPr lang="en"/>
              <a:t>Interviews with on-island experts: one substance abuse counselor, one lawyer, one prosecutor.</a:t>
            </a:r>
          </a:p>
          <a:p>
            <a:pPr marL="457200" lvl="0" indent="-342900" rtl="0">
              <a:spcBef>
                <a:spcPts val="0"/>
              </a:spcBef>
              <a:buSzPts val="1800"/>
              <a:buAutoNum type="arabicPeriod"/>
            </a:pPr>
            <a:r>
              <a:rPr lang="en"/>
              <a:t>Interview with non-expert: Family of meth users. Student researcher (myself) shared experiences.</a:t>
            </a:r>
          </a:p>
        </p:txBody>
      </p:sp>
      <p:pic>
        <p:nvPicPr>
          <p:cNvPr id="83" name="Shape 83"/>
          <p:cNvPicPr preferRelativeResize="0"/>
          <p:nvPr/>
        </p:nvPicPr>
        <p:blipFill>
          <a:blip r:embed="rId3">
            <a:alphaModFix/>
          </a:blip>
          <a:stretch>
            <a:fillRect/>
          </a:stretch>
        </p:blipFill>
        <p:spPr>
          <a:xfrm>
            <a:off x="8030112" y="4228800"/>
            <a:ext cx="885287" cy="686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a:t>Survey</a:t>
            </a:r>
          </a:p>
        </p:txBody>
      </p:sp>
      <p:sp>
        <p:nvSpPr>
          <p:cNvPr id="89" name="Shape 89"/>
          <p:cNvSpPr txBox="1">
            <a:spLocks noGrp="1"/>
          </p:cNvSpPr>
          <p:nvPr>
            <p:ph type="body" idx="1"/>
          </p:nvPr>
        </p:nvSpPr>
        <p:spPr>
          <a:xfrm>
            <a:off x="387900" y="1489824"/>
            <a:ext cx="8368200" cy="30789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b="1"/>
              <a:t>Survey was created through Survey Monkey (both Pilot and Final Survey).</a:t>
            </a:r>
          </a:p>
          <a:p>
            <a:pPr marL="914400" lvl="1" indent="-317500" rtl="0">
              <a:spcBef>
                <a:spcPts val="0"/>
              </a:spcBef>
              <a:spcAft>
                <a:spcPts val="0"/>
              </a:spcAft>
              <a:buSzPts val="1400"/>
              <a:buChar char="○"/>
            </a:pPr>
            <a:r>
              <a:rPr lang="en"/>
              <a:t>Survey included 10 questions.</a:t>
            </a:r>
          </a:p>
          <a:p>
            <a:pPr marL="1371600" lvl="2" indent="-317500" rtl="0">
              <a:spcBef>
                <a:spcPts val="0"/>
              </a:spcBef>
              <a:spcAft>
                <a:spcPts val="0"/>
              </a:spcAft>
              <a:buSzPts val="1400"/>
              <a:buChar char="■"/>
            </a:pPr>
            <a:r>
              <a:rPr lang="en"/>
              <a:t>Demographic</a:t>
            </a:r>
          </a:p>
          <a:p>
            <a:pPr marL="1371600" lvl="2" indent="-317500" rtl="0">
              <a:spcBef>
                <a:spcPts val="0"/>
              </a:spcBef>
              <a:spcAft>
                <a:spcPts val="0"/>
              </a:spcAft>
              <a:buSzPts val="1400"/>
              <a:buChar char="■"/>
            </a:pPr>
            <a:r>
              <a:rPr lang="en"/>
              <a:t>Yes/No questions</a:t>
            </a:r>
          </a:p>
          <a:p>
            <a:pPr marL="1371600" lvl="2" indent="-317500" rtl="0">
              <a:spcBef>
                <a:spcPts val="0"/>
              </a:spcBef>
              <a:spcAft>
                <a:spcPts val="0"/>
              </a:spcAft>
              <a:buSzPts val="1400"/>
              <a:buChar char="■"/>
            </a:pPr>
            <a:r>
              <a:rPr lang="en"/>
              <a:t>Open-ended/Opinionated questions  (if they did experience anything, they were asked to share their experiences).</a:t>
            </a:r>
          </a:p>
          <a:p>
            <a:pPr marL="914400" lvl="1" indent="-317500" rtl="0">
              <a:spcBef>
                <a:spcPts val="0"/>
              </a:spcBef>
              <a:spcAft>
                <a:spcPts val="0"/>
              </a:spcAft>
              <a:buSzPts val="1400"/>
              <a:buChar char="○"/>
            </a:pPr>
            <a:r>
              <a:rPr lang="en"/>
              <a:t>Survey was responded by 10 people (both pilot and final survey).</a:t>
            </a:r>
          </a:p>
          <a:p>
            <a:pPr marL="1371600" lvl="2" indent="-317500" rtl="0">
              <a:spcBef>
                <a:spcPts val="0"/>
              </a:spcBef>
              <a:spcAft>
                <a:spcPts val="0"/>
              </a:spcAft>
              <a:buSzPts val="1400"/>
              <a:buChar char="■"/>
            </a:pPr>
            <a:r>
              <a:rPr lang="en"/>
              <a:t>7/10 females. 2/10 males.</a:t>
            </a:r>
          </a:p>
          <a:p>
            <a:pPr marL="1371600" lvl="2" indent="-317500" rtl="0">
              <a:spcBef>
                <a:spcPts val="0"/>
              </a:spcBef>
              <a:spcAft>
                <a:spcPts val="0"/>
              </a:spcAft>
              <a:buSzPts val="1400"/>
              <a:buChar char="■"/>
            </a:pPr>
            <a:r>
              <a:rPr lang="en"/>
              <a:t>7/10 claimed their family members did not use the drug.</a:t>
            </a:r>
          </a:p>
          <a:p>
            <a:pPr marL="1371600" lvl="2" indent="-317500" rtl="0">
              <a:spcBef>
                <a:spcPts val="0"/>
              </a:spcBef>
              <a:buSzPts val="1400"/>
              <a:buChar char="■"/>
            </a:pPr>
            <a:r>
              <a:rPr lang="en"/>
              <a:t>One respondent shared that their family member just abandoned their children, which caused her to lose custody of her kids. She also stated that her relative would go MIA for a few days.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p:nvPr/>
        </p:nvSpPr>
        <p:spPr>
          <a:xfrm>
            <a:off x="0" y="0"/>
            <a:ext cx="9161100" cy="24846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sp>
        <p:nvSpPr>
          <p:cNvPr id="95" name="Shape 95"/>
          <p:cNvSpPr txBox="1">
            <a:spLocks noGrp="1"/>
          </p:cNvSpPr>
          <p:nvPr>
            <p:ph type="title" idx="4294967295"/>
          </p:nvPr>
        </p:nvSpPr>
        <p:spPr>
          <a:xfrm>
            <a:off x="311700" y="372500"/>
            <a:ext cx="8520600" cy="733500"/>
          </a:xfrm>
          <a:prstGeom prst="rect">
            <a:avLst/>
          </a:prstGeom>
        </p:spPr>
        <p:txBody>
          <a:bodyPr wrap="square" lIns="91425" tIns="91425" rIns="91425" bIns="91425" anchor="b" anchorCtr="0">
            <a:noAutofit/>
          </a:bodyPr>
          <a:lstStyle/>
          <a:p>
            <a:pPr lvl="0" algn="ctr">
              <a:spcBef>
                <a:spcPts val="0"/>
              </a:spcBef>
              <a:buNone/>
            </a:pPr>
            <a:r>
              <a:rPr lang="en">
                <a:solidFill>
                  <a:schemeClr val="accent1"/>
                </a:solidFill>
              </a:rPr>
              <a:t>On-island Interviews</a:t>
            </a:r>
          </a:p>
        </p:txBody>
      </p:sp>
      <p:grpSp>
        <p:nvGrpSpPr>
          <p:cNvPr id="96" name="Shape 96"/>
          <p:cNvGrpSpPr/>
          <p:nvPr/>
        </p:nvGrpSpPr>
        <p:grpSpPr>
          <a:xfrm>
            <a:off x="838200" y="1276350"/>
            <a:ext cx="1644325" cy="1644300"/>
            <a:chOff x="431475" y="1351550"/>
            <a:chExt cx="1644325" cy="1644300"/>
          </a:xfrm>
        </p:grpSpPr>
        <p:sp>
          <p:nvSpPr>
            <p:cNvPr id="97" name="Shape 97"/>
            <p:cNvSpPr/>
            <p:nvPr/>
          </p:nvSpPr>
          <p:spPr>
            <a:xfrm>
              <a:off x="431500" y="1351550"/>
              <a:ext cx="1644300" cy="1644300"/>
            </a:xfrm>
            <a:prstGeom prst="ellipse">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pic>
          <p:nvPicPr>
            <p:cNvPr id="98" name="Shape 98" descr="Cartoonish illustration of a woman with purple hair"/>
            <p:cNvPicPr preferRelativeResize="0"/>
            <p:nvPr/>
          </p:nvPicPr>
          <p:blipFill rotWithShape="1">
            <a:blip r:embed="rId3">
              <a:alphaModFix/>
            </a:blip>
            <a:srcRect l="-6205" t="-12422" r="-6216"/>
            <a:stretch/>
          </p:blipFill>
          <p:spPr>
            <a:xfrm>
              <a:off x="431475" y="1351550"/>
              <a:ext cx="1644300" cy="1644300"/>
            </a:xfrm>
            <a:prstGeom prst="ellipse">
              <a:avLst/>
            </a:prstGeom>
            <a:noFill/>
            <a:ln>
              <a:noFill/>
            </a:ln>
          </p:spPr>
        </p:pic>
      </p:grpSp>
      <p:sp>
        <p:nvSpPr>
          <p:cNvPr id="99" name="Shape 99"/>
          <p:cNvSpPr txBox="1">
            <a:spLocks noGrp="1"/>
          </p:cNvSpPr>
          <p:nvPr>
            <p:ph type="body" idx="4294967295"/>
          </p:nvPr>
        </p:nvSpPr>
        <p:spPr>
          <a:xfrm>
            <a:off x="533400" y="3028950"/>
            <a:ext cx="2177400" cy="436200"/>
          </a:xfrm>
          <a:prstGeom prst="rect">
            <a:avLst/>
          </a:prstGeom>
        </p:spPr>
        <p:txBody>
          <a:bodyPr wrap="square" lIns="91425" tIns="91425" rIns="91425" bIns="91425" anchor="t" anchorCtr="0">
            <a:noAutofit/>
          </a:bodyPr>
          <a:lstStyle/>
          <a:p>
            <a:pPr lvl="0" algn="ctr">
              <a:spcBef>
                <a:spcPts val="0"/>
              </a:spcBef>
              <a:buNone/>
            </a:pPr>
            <a:r>
              <a:rPr lang="en" sz="1200" dirty="0">
                <a:solidFill>
                  <a:schemeClr val="accent5"/>
                </a:solidFill>
              </a:rPr>
              <a:t>Queayla Sablan (Substance Abuse Counselor)</a:t>
            </a:r>
          </a:p>
        </p:txBody>
      </p:sp>
      <p:sp>
        <p:nvSpPr>
          <p:cNvPr id="100" name="Shape 100"/>
          <p:cNvSpPr txBox="1">
            <a:spLocks noGrp="1"/>
          </p:cNvSpPr>
          <p:nvPr>
            <p:ph type="body" idx="4294967295"/>
          </p:nvPr>
        </p:nvSpPr>
        <p:spPr>
          <a:xfrm>
            <a:off x="533400" y="3641700"/>
            <a:ext cx="2177400" cy="1501800"/>
          </a:xfrm>
          <a:prstGeom prst="rect">
            <a:avLst/>
          </a:prstGeom>
        </p:spPr>
        <p:txBody>
          <a:bodyPr wrap="square" lIns="91425" tIns="91425" rIns="91425" bIns="91425" anchor="t" anchorCtr="0">
            <a:noAutofit/>
          </a:bodyPr>
          <a:lstStyle/>
          <a:p>
            <a:pPr lvl="0" algn="ctr" rtl="0">
              <a:lnSpc>
                <a:spcPct val="100000"/>
              </a:lnSpc>
              <a:spcBef>
                <a:spcPts val="0"/>
              </a:spcBef>
              <a:buNone/>
            </a:pPr>
            <a:r>
              <a:rPr lang="en" sz="1100" b="1" dirty="0"/>
              <a:t>Duration: </a:t>
            </a:r>
            <a:r>
              <a:rPr lang="en" sz="1100" dirty="0"/>
              <a:t>15 minutes</a:t>
            </a:r>
          </a:p>
          <a:p>
            <a:pPr lvl="0" algn="ctr" rtl="0">
              <a:lnSpc>
                <a:spcPct val="100000"/>
              </a:lnSpc>
              <a:spcBef>
                <a:spcPts val="0"/>
              </a:spcBef>
              <a:buNone/>
            </a:pPr>
            <a:r>
              <a:rPr lang="en" sz="1100" b="1" dirty="0"/>
              <a:t>Where: </a:t>
            </a:r>
            <a:r>
              <a:rPr lang="en" sz="1100" dirty="0"/>
              <a:t>Substance Abuse and Rehabilitation Center (H.O.P.E. Recovery Center</a:t>
            </a:r>
          </a:p>
          <a:p>
            <a:pPr lvl="0" algn="ctr" rtl="0">
              <a:lnSpc>
                <a:spcPct val="100000"/>
              </a:lnSpc>
              <a:spcBef>
                <a:spcPts val="0"/>
              </a:spcBef>
              <a:buNone/>
            </a:pPr>
            <a:r>
              <a:rPr lang="en" sz="1100" b="1" dirty="0"/>
              <a:t>Why: </a:t>
            </a:r>
            <a:r>
              <a:rPr lang="en" sz="1100" dirty="0"/>
              <a:t>Works with both users and families.</a:t>
            </a:r>
          </a:p>
        </p:txBody>
      </p:sp>
      <p:grpSp>
        <p:nvGrpSpPr>
          <p:cNvPr id="101" name="Shape 101"/>
          <p:cNvGrpSpPr/>
          <p:nvPr/>
        </p:nvGrpSpPr>
        <p:grpSpPr>
          <a:xfrm>
            <a:off x="6629400" y="1276350"/>
            <a:ext cx="1644300" cy="1659175"/>
            <a:chOff x="2649450" y="1351550"/>
            <a:chExt cx="1644300" cy="1659175"/>
          </a:xfrm>
        </p:grpSpPr>
        <p:sp>
          <p:nvSpPr>
            <p:cNvPr id="102" name="Shape 102"/>
            <p:cNvSpPr/>
            <p:nvPr/>
          </p:nvSpPr>
          <p:spPr>
            <a:xfrm>
              <a:off x="2649450" y="1351550"/>
              <a:ext cx="1644300" cy="1644300"/>
            </a:xfrm>
            <a:prstGeom prst="ellipse">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pic>
          <p:nvPicPr>
            <p:cNvPr id="103" name="Shape 103" descr="Cartoonish illustration of a boy in a yellow shirt"/>
            <p:cNvPicPr preferRelativeResize="0"/>
            <p:nvPr/>
          </p:nvPicPr>
          <p:blipFill rotWithShape="1">
            <a:blip r:embed="rId4">
              <a:alphaModFix/>
            </a:blip>
            <a:srcRect l="-8182" t="-12397" r="-4214"/>
            <a:stretch/>
          </p:blipFill>
          <p:spPr>
            <a:xfrm>
              <a:off x="2649450" y="1366425"/>
              <a:ext cx="1644300" cy="1644300"/>
            </a:xfrm>
            <a:prstGeom prst="ellipse">
              <a:avLst/>
            </a:prstGeom>
            <a:noFill/>
            <a:ln>
              <a:noFill/>
            </a:ln>
          </p:spPr>
        </p:pic>
      </p:grpSp>
      <p:sp>
        <p:nvSpPr>
          <p:cNvPr id="104" name="Shape 104"/>
          <p:cNvSpPr txBox="1">
            <a:spLocks noGrp="1"/>
          </p:cNvSpPr>
          <p:nvPr>
            <p:ph type="body" idx="4294967295"/>
          </p:nvPr>
        </p:nvSpPr>
        <p:spPr>
          <a:xfrm>
            <a:off x="3505200" y="3028950"/>
            <a:ext cx="2177400" cy="436200"/>
          </a:xfrm>
          <a:prstGeom prst="rect">
            <a:avLst/>
          </a:prstGeom>
        </p:spPr>
        <p:txBody>
          <a:bodyPr wrap="square" lIns="91425" tIns="91425" rIns="91425" bIns="91425" anchor="t" anchorCtr="0">
            <a:noAutofit/>
          </a:bodyPr>
          <a:lstStyle/>
          <a:p>
            <a:pPr lvl="0" algn="ctr">
              <a:spcBef>
                <a:spcPts val="0"/>
              </a:spcBef>
              <a:buNone/>
            </a:pPr>
            <a:r>
              <a:rPr lang="en" sz="1400" dirty="0">
                <a:solidFill>
                  <a:schemeClr val="accent5"/>
                </a:solidFill>
              </a:rPr>
              <a:t>Shelli Neal (Lawyer)</a:t>
            </a:r>
          </a:p>
        </p:txBody>
      </p:sp>
      <p:sp>
        <p:nvSpPr>
          <p:cNvPr id="105" name="Shape 105"/>
          <p:cNvSpPr txBox="1">
            <a:spLocks noGrp="1"/>
          </p:cNvSpPr>
          <p:nvPr>
            <p:ph type="body" idx="4294967295"/>
          </p:nvPr>
        </p:nvSpPr>
        <p:spPr>
          <a:xfrm>
            <a:off x="3581400" y="3409950"/>
            <a:ext cx="2177400" cy="1733550"/>
          </a:xfrm>
          <a:prstGeom prst="rect">
            <a:avLst/>
          </a:prstGeom>
        </p:spPr>
        <p:txBody>
          <a:bodyPr wrap="square" lIns="91425" tIns="91425" rIns="91425" bIns="91425" anchor="t" anchorCtr="0">
            <a:noAutofit/>
          </a:bodyPr>
          <a:lstStyle/>
          <a:p>
            <a:pPr lvl="0" algn="ctr" rtl="0">
              <a:lnSpc>
                <a:spcPct val="100000"/>
              </a:lnSpc>
              <a:spcBef>
                <a:spcPts val="0"/>
              </a:spcBef>
              <a:buNone/>
            </a:pPr>
            <a:r>
              <a:rPr lang="en" sz="1100" b="1" dirty="0"/>
              <a:t>Duration: </a:t>
            </a:r>
            <a:r>
              <a:rPr lang="en" sz="1100" dirty="0"/>
              <a:t>15 minutes</a:t>
            </a:r>
          </a:p>
          <a:p>
            <a:pPr lvl="0" algn="ctr" rtl="0">
              <a:lnSpc>
                <a:spcPct val="100000"/>
              </a:lnSpc>
              <a:spcBef>
                <a:spcPts val="0"/>
              </a:spcBef>
              <a:buNone/>
            </a:pPr>
            <a:r>
              <a:rPr lang="en" sz="1100" b="1" dirty="0"/>
              <a:t>Where: </a:t>
            </a:r>
            <a:r>
              <a:rPr lang="en" sz="1100" dirty="0"/>
              <a:t>Private company</a:t>
            </a:r>
          </a:p>
          <a:p>
            <a:pPr lvl="0" algn="ctr" rtl="0">
              <a:lnSpc>
                <a:spcPct val="100000"/>
              </a:lnSpc>
              <a:spcBef>
                <a:spcPts val="0"/>
              </a:spcBef>
              <a:buNone/>
            </a:pPr>
            <a:r>
              <a:rPr lang="en" sz="1100" b="1" dirty="0"/>
              <a:t>Why: </a:t>
            </a:r>
            <a:r>
              <a:rPr lang="en" sz="1100" dirty="0"/>
              <a:t>Dealt with family custody battles due to the fact that they split because one member was using the drug.</a:t>
            </a:r>
          </a:p>
        </p:txBody>
      </p:sp>
      <p:sp>
        <p:nvSpPr>
          <p:cNvPr id="106" name="Shape 106"/>
          <p:cNvSpPr txBox="1">
            <a:spLocks noGrp="1"/>
          </p:cNvSpPr>
          <p:nvPr>
            <p:ph type="body" idx="4294967295"/>
          </p:nvPr>
        </p:nvSpPr>
        <p:spPr>
          <a:xfrm>
            <a:off x="6400800" y="3028950"/>
            <a:ext cx="2257417" cy="490600"/>
          </a:xfrm>
          <a:prstGeom prst="rect">
            <a:avLst/>
          </a:prstGeom>
        </p:spPr>
        <p:txBody>
          <a:bodyPr wrap="square" lIns="91425" tIns="91425" rIns="91425" bIns="91425" anchor="t" anchorCtr="0">
            <a:noAutofit/>
          </a:bodyPr>
          <a:lstStyle/>
          <a:p>
            <a:pPr lvl="0" algn="ctr">
              <a:spcBef>
                <a:spcPts val="0"/>
              </a:spcBef>
              <a:buNone/>
            </a:pPr>
            <a:r>
              <a:rPr lang="en-US" sz="1200" dirty="0" smtClean="0">
                <a:solidFill>
                  <a:schemeClr val="accent5"/>
                </a:solidFill>
              </a:rPr>
              <a:t>Chester Hinds (Prosecutor)</a:t>
            </a:r>
            <a:r>
              <a:rPr lang="en-US" sz="2100" dirty="0" smtClean="0">
                <a:solidFill>
                  <a:schemeClr val="accent5"/>
                </a:solidFill>
              </a:rPr>
              <a:t> </a:t>
            </a:r>
            <a:endParaRPr sz="2100">
              <a:solidFill>
                <a:schemeClr val="accent5"/>
              </a:solidFill>
            </a:endParaRPr>
          </a:p>
        </p:txBody>
      </p:sp>
      <p:grpSp>
        <p:nvGrpSpPr>
          <p:cNvPr id="107" name="Shape 107"/>
          <p:cNvGrpSpPr/>
          <p:nvPr/>
        </p:nvGrpSpPr>
        <p:grpSpPr>
          <a:xfrm>
            <a:off x="3733800" y="1276350"/>
            <a:ext cx="1644313" cy="1644300"/>
            <a:chOff x="4867413" y="1351550"/>
            <a:chExt cx="1644313" cy="1644300"/>
          </a:xfrm>
        </p:grpSpPr>
        <p:sp>
          <p:nvSpPr>
            <p:cNvPr id="108" name="Shape 108"/>
            <p:cNvSpPr/>
            <p:nvPr/>
          </p:nvSpPr>
          <p:spPr>
            <a:xfrm>
              <a:off x="4867413" y="1351550"/>
              <a:ext cx="1644300" cy="1644300"/>
            </a:xfrm>
            <a:prstGeom prst="ellipse">
              <a:avLst/>
            </a:prstGeom>
            <a:solidFill>
              <a:schemeClr val="accent2"/>
            </a:solidFill>
            <a:ln>
              <a:noFill/>
            </a:ln>
          </p:spPr>
          <p:txBody>
            <a:bodyPr wrap="square" lIns="91425" tIns="91425" rIns="91425" bIns="91425" anchor="ctr" anchorCtr="0">
              <a:noAutofit/>
            </a:bodyPr>
            <a:lstStyle/>
            <a:p>
              <a:pPr lvl="0">
                <a:spcBef>
                  <a:spcPts val="0"/>
                </a:spcBef>
                <a:buNone/>
              </a:pPr>
              <a:endParaRPr/>
            </a:p>
          </p:txBody>
        </p:sp>
        <p:pic>
          <p:nvPicPr>
            <p:cNvPr id="109" name="Shape 109" descr="Cartoonish illustration of a woman with orange hair"/>
            <p:cNvPicPr preferRelativeResize="0"/>
            <p:nvPr/>
          </p:nvPicPr>
          <p:blipFill rotWithShape="1">
            <a:blip r:embed="rId5">
              <a:alphaModFix/>
            </a:blip>
            <a:srcRect l="-4969" t="-9938" r="-4969"/>
            <a:stretch/>
          </p:blipFill>
          <p:spPr>
            <a:xfrm>
              <a:off x="4867425" y="1351550"/>
              <a:ext cx="1644300" cy="1644300"/>
            </a:xfrm>
            <a:prstGeom prst="ellipse">
              <a:avLst/>
            </a:prstGeom>
            <a:noFill/>
            <a:ln>
              <a:noFill/>
            </a:ln>
          </p:spPr>
        </p:pic>
      </p:grpSp>
      <p:sp>
        <p:nvSpPr>
          <p:cNvPr id="110" name="Shape 110"/>
          <p:cNvSpPr txBox="1">
            <a:spLocks noGrp="1"/>
          </p:cNvSpPr>
          <p:nvPr>
            <p:ph type="body" idx="4294967295"/>
          </p:nvPr>
        </p:nvSpPr>
        <p:spPr>
          <a:xfrm>
            <a:off x="6553200" y="3562350"/>
            <a:ext cx="2177400" cy="1581150"/>
          </a:xfrm>
          <a:prstGeom prst="rect">
            <a:avLst/>
          </a:prstGeom>
        </p:spPr>
        <p:txBody>
          <a:bodyPr wrap="square" lIns="91425" tIns="91425" rIns="91425" bIns="91425" anchor="t" anchorCtr="0">
            <a:noAutofit/>
          </a:bodyPr>
          <a:lstStyle/>
          <a:p>
            <a:pPr lvl="0" algn="ctr" rtl="0">
              <a:lnSpc>
                <a:spcPct val="100000"/>
              </a:lnSpc>
              <a:spcBef>
                <a:spcPts val="0"/>
              </a:spcBef>
              <a:buNone/>
            </a:pPr>
            <a:r>
              <a:rPr lang="en" sz="1000" b="1" dirty="0"/>
              <a:t>Duration: </a:t>
            </a:r>
            <a:r>
              <a:rPr lang="en" sz="1000" dirty="0"/>
              <a:t>15 minutes</a:t>
            </a:r>
          </a:p>
          <a:p>
            <a:pPr lvl="0" algn="ctr" rtl="0">
              <a:lnSpc>
                <a:spcPct val="100000"/>
              </a:lnSpc>
              <a:spcBef>
                <a:spcPts val="0"/>
              </a:spcBef>
              <a:buNone/>
            </a:pPr>
            <a:r>
              <a:rPr lang="en" sz="1000" b="1" dirty="0"/>
              <a:t>Where: </a:t>
            </a:r>
            <a:r>
              <a:rPr lang="en" sz="1000" dirty="0"/>
              <a:t>Office of Attorney General</a:t>
            </a:r>
          </a:p>
          <a:p>
            <a:pPr lvl="0" algn="ctr" rtl="0">
              <a:lnSpc>
                <a:spcPct val="100000"/>
              </a:lnSpc>
              <a:spcBef>
                <a:spcPts val="0"/>
              </a:spcBef>
              <a:buNone/>
            </a:pPr>
            <a:r>
              <a:rPr lang="en" sz="1000" b="1" dirty="0"/>
              <a:t>Why: </a:t>
            </a:r>
            <a:r>
              <a:rPr lang="en" sz="1000" dirty="0"/>
              <a:t>Dealt with family custody battles due to the fact that they split because one member was using the drug.</a:t>
            </a:r>
          </a:p>
          <a:p>
            <a:pPr lvl="0" algn="ctr">
              <a:spcBef>
                <a:spcPts val="0"/>
              </a:spcBef>
              <a:buNone/>
            </a:pP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a:t>Off-island Interviews with Experts</a:t>
            </a:r>
          </a:p>
        </p:txBody>
      </p:sp>
      <p:sp>
        <p:nvSpPr>
          <p:cNvPr id="116" name="Shape 116"/>
          <p:cNvSpPr txBox="1">
            <a:spLocks noGrp="1"/>
          </p:cNvSpPr>
          <p:nvPr>
            <p:ph type="body" idx="1"/>
          </p:nvPr>
        </p:nvSpPr>
        <p:spPr>
          <a:xfrm>
            <a:off x="387900" y="1489825"/>
            <a:ext cx="3999900" cy="3078900"/>
          </a:xfrm>
          <a:prstGeom prst="rect">
            <a:avLst/>
          </a:prstGeom>
        </p:spPr>
        <p:txBody>
          <a:bodyPr wrap="square" lIns="91425" tIns="91425" rIns="91425" bIns="91425" anchor="t" anchorCtr="0">
            <a:noAutofit/>
          </a:bodyPr>
          <a:lstStyle/>
          <a:p>
            <a:pPr lvl="0" algn="ctr" rtl="0">
              <a:spcBef>
                <a:spcPts val="0"/>
              </a:spcBef>
              <a:buNone/>
            </a:pPr>
            <a:r>
              <a:rPr lang="en" b="1"/>
              <a:t>William (Bill) Pesch</a:t>
            </a:r>
          </a:p>
          <a:p>
            <a:pPr lvl="0" algn="ctr" rtl="0">
              <a:spcBef>
                <a:spcPts val="0"/>
              </a:spcBef>
              <a:buNone/>
            </a:pPr>
            <a:r>
              <a:rPr lang="en" b="1"/>
              <a:t>Occupation: </a:t>
            </a:r>
            <a:r>
              <a:rPr lang="en"/>
              <a:t>Family Attorney</a:t>
            </a:r>
          </a:p>
          <a:p>
            <a:pPr lvl="0" algn="ctr" rtl="0">
              <a:spcBef>
                <a:spcPts val="0"/>
              </a:spcBef>
              <a:buNone/>
            </a:pPr>
            <a:r>
              <a:rPr lang="en" b="1"/>
              <a:t>Company:</a:t>
            </a:r>
            <a:r>
              <a:rPr lang="en"/>
              <a:t> Owner and operator of Guam Family Law Office </a:t>
            </a:r>
          </a:p>
          <a:p>
            <a:pPr lvl="0" algn="ctr" rtl="0">
              <a:spcBef>
                <a:spcPts val="0"/>
              </a:spcBef>
              <a:buNone/>
            </a:pPr>
            <a:r>
              <a:rPr lang="en" b="1"/>
              <a:t>Method of Interview: </a:t>
            </a:r>
            <a:r>
              <a:rPr lang="en"/>
              <a:t>via Email</a:t>
            </a:r>
          </a:p>
          <a:p>
            <a:pPr lvl="0" algn="ctr" rtl="0">
              <a:spcBef>
                <a:spcPts val="0"/>
              </a:spcBef>
              <a:buNone/>
            </a:pPr>
            <a:r>
              <a:rPr lang="en" b="1"/>
              <a:t>Types of Questions Asked: </a:t>
            </a:r>
            <a:r>
              <a:rPr lang="en"/>
              <a:t>Open-ended</a:t>
            </a:r>
          </a:p>
          <a:p>
            <a:pPr lvl="0" algn="ctr" rtl="0">
              <a:spcBef>
                <a:spcPts val="0"/>
              </a:spcBef>
              <a:buNone/>
            </a:pPr>
            <a:r>
              <a:rPr lang="en" b="1"/>
              <a:t>Number of Questions Asked: </a:t>
            </a:r>
            <a:r>
              <a:rPr lang="en"/>
              <a:t>5 </a:t>
            </a:r>
          </a:p>
          <a:p>
            <a:pPr lvl="0" algn="ctr" rtl="0">
              <a:spcBef>
                <a:spcPts val="0"/>
              </a:spcBef>
              <a:buNone/>
            </a:pPr>
            <a:r>
              <a:rPr lang="en" b="1"/>
              <a:t>Response Time: </a:t>
            </a:r>
            <a:r>
              <a:rPr lang="en"/>
              <a:t>Emall was sent on October 23. Response was emailed back on October 23.</a:t>
            </a:r>
          </a:p>
          <a:p>
            <a:pPr lvl="0" algn="ctr" rtl="0">
              <a:spcBef>
                <a:spcPts val="0"/>
              </a:spcBef>
              <a:buNone/>
            </a:pPr>
            <a:endParaRPr b="1"/>
          </a:p>
        </p:txBody>
      </p:sp>
      <p:sp>
        <p:nvSpPr>
          <p:cNvPr id="117" name="Shape 117"/>
          <p:cNvSpPr txBox="1">
            <a:spLocks noGrp="1"/>
          </p:cNvSpPr>
          <p:nvPr>
            <p:ph type="body" idx="2"/>
          </p:nvPr>
        </p:nvSpPr>
        <p:spPr>
          <a:xfrm>
            <a:off x="4756200" y="1489825"/>
            <a:ext cx="3999900" cy="3513600"/>
          </a:xfrm>
          <a:prstGeom prst="rect">
            <a:avLst/>
          </a:prstGeom>
        </p:spPr>
        <p:txBody>
          <a:bodyPr wrap="square" lIns="91425" tIns="91425" rIns="91425" bIns="91425" anchor="t" anchorCtr="0">
            <a:noAutofit/>
          </a:bodyPr>
          <a:lstStyle/>
          <a:p>
            <a:pPr lvl="0" algn="ctr" rtl="0">
              <a:spcBef>
                <a:spcPts val="0"/>
              </a:spcBef>
              <a:buNone/>
            </a:pPr>
            <a:r>
              <a:rPr lang="en" b="1"/>
              <a:t>Honorable Judge Roger Dive</a:t>
            </a:r>
          </a:p>
          <a:p>
            <a:pPr lvl="0" algn="ctr" rtl="0">
              <a:spcBef>
                <a:spcPts val="0"/>
              </a:spcBef>
              <a:buNone/>
            </a:pPr>
            <a:r>
              <a:rPr lang="en" b="1"/>
              <a:t>Occupation: </a:t>
            </a:r>
            <a:r>
              <a:rPr lang="en"/>
              <a:t>Senior Judge of Drug Court Program</a:t>
            </a:r>
          </a:p>
          <a:p>
            <a:pPr lvl="0" algn="ctr" rtl="0">
              <a:spcBef>
                <a:spcPts val="0"/>
              </a:spcBef>
              <a:buNone/>
            </a:pPr>
            <a:r>
              <a:rPr lang="en" b="1"/>
              <a:t>Company: </a:t>
            </a:r>
            <a:r>
              <a:rPr lang="en"/>
              <a:t>New Orleans court</a:t>
            </a:r>
          </a:p>
          <a:p>
            <a:pPr lvl="0" algn="ctr" rtl="0">
              <a:spcBef>
                <a:spcPts val="0"/>
              </a:spcBef>
              <a:buNone/>
            </a:pPr>
            <a:r>
              <a:rPr lang="en" b="1"/>
              <a:t>Method of Interview: </a:t>
            </a:r>
            <a:r>
              <a:rPr lang="en"/>
              <a:t>via Email</a:t>
            </a:r>
          </a:p>
          <a:p>
            <a:pPr lvl="0" algn="ctr" rtl="0">
              <a:spcBef>
                <a:spcPts val="0"/>
              </a:spcBef>
              <a:buNone/>
            </a:pPr>
            <a:r>
              <a:rPr lang="en" b="1"/>
              <a:t>Types of Questions Asked: </a:t>
            </a:r>
            <a:r>
              <a:rPr lang="en"/>
              <a:t>Open-ended</a:t>
            </a:r>
          </a:p>
          <a:p>
            <a:pPr lvl="0" algn="ctr" rtl="0">
              <a:spcBef>
                <a:spcPts val="0"/>
              </a:spcBef>
              <a:buNone/>
            </a:pPr>
            <a:r>
              <a:rPr lang="en" b="1"/>
              <a:t> Number of Questions Asked: </a:t>
            </a:r>
            <a:r>
              <a:rPr lang="en"/>
              <a:t>5</a:t>
            </a:r>
          </a:p>
          <a:p>
            <a:pPr lvl="0" algn="ctr">
              <a:spcBef>
                <a:spcPts val="0"/>
              </a:spcBef>
              <a:buNone/>
            </a:pPr>
            <a:r>
              <a:rPr lang="en" b="1"/>
              <a:t>Response Time: </a:t>
            </a:r>
            <a:r>
              <a:rPr lang="en"/>
              <a:t>Email was sent out on October 23. Response was emailed back on October 30.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a:t>What was successful:</a:t>
            </a:r>
          </a:p>
        </p:txBody>
      </p:sp>
      <p:sp>
        <p:nvSpPr>
          <p:cNvPr id="123" name="Shape 123"/>
          <p:cNvSpPr txBox="1">
            <a:spLocks noGrp="1"/>
          </p:cNvSpPr>
          <p:nvPr>
            <p:ph type="body" idx="1"/>
          </p:nvPr>
        </p:nvSpPr>
        <p:spPr>
          <a:xfrm>
            <a:off x="387900" y="1489825"/>
            <a:ext cx="8368200" cy="34929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AutoNum type="arabicPeriod"/>
            </a:pPr>
            <a:r>
              <a:rPr lang="en"/>
              <a:t>Getting responses from off-island experts. They provided additional literature that helped provide more information related to my research question.</a:t>
            </a:r>
          </a:p>
          <a:p>
            <a:pPr marL="457200" lvl="0" indent="-342900" rtl="0">
              <a:spcBef>
                <a:spcPts val="0"/>
              </a:spcBef>
              <a:spcAft>
                <a:spcPts val="0"/>
              </a:spcAft>
              <a:buSzPts val="1800"/>
              <a:buAutoNum type="arabicPeriod"/>
            </a:pPr>
            <a:r>
              <a:rPr lang="en"/>
              <a:t>Finding sufficient literature to support and provide more background for my research question.</a:t>
            </a:r>
          </a:p>
          <a:p>
            <a:pPr marL="914400" lvl="1" indent="-317500" rtl="0">
              <a:spcBef>
                <a:spcPts val="0"/>
              </a:spcBef>
              <a:spcAft>
                <a:spcPts val="0"/>
              </a:spcAft>
              <a:buSzPts val="1400"/>
              <a:buAutoNum type="alphaLcPeriod"/>
            </a:pPr>
            <a:r>
              <a:rPr lang="en"/>
              <a:t>Both academic and non-academic.</a:t>
            </a:r>
          </a:p>
          <a:p>
            <a:pPr marL="1371600" lvl="2" indent="-317500" rtl="0">
              <a:spcBef>
                <a:spcPts val="0"/>
              </a:spcBef>
              <a:spcAft>
                <a:spcPts val="0"/>
              </a:spcAft>
              <a:buSzPts val="1400"/>
              <a:buAutoNum type="romanLcPeriod"/>
            </a:pPr>
            <a:r>
              <a:rPr lang="en"/>
              <a:t>A lot of academic literature was found and used in final research report. Many case studies and experiments were done by experts in order to better understand the lives of meth users and their families (how they are affected).</a:t>
            </a:r>
          </a:p>
          <a:p>
            <a:pPr marL="457200" lvl="0" indent="-342900" rtl="0">
              <a:spcBef>
                <a:spcPts val="0"/>
              </a:spcBef>
              <a:spcAft>
                <a:spcPts val="0"/>
              </a:spcAft>
              <a:buSzPts val="1800"/>
              <a:buAutoNum type="arabicPeriod"/>
            </a:pPr>
            <a:r>
              <a:rPr lang="en"/>
              <a:t>Setting up interviews with on-island experts and non-experts.</a:t>
            </a:r>
          </a:p>
          <a:p>
            <a:pPr marL="914400" lvl="1" indent="-317500" rtl="0">
              <a:spcBef>
                <a:spcPts val="0"/>
              </a:spcBef>
              <a:buSzPts val="1400"/>
              <a:buAutoNum type="alphaLcPeriod"/>
            </a:pPr>
            <a:r>
              <a:rPr lang="en"/>
              <a:t>Very open and helpful towards helping me with my project.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87900" y="458025"/>
            <a:ext cx="8368200" cy="686100"/>
          </a:xfrm>
          <a:prstGeom prst="rect">
            <a:avLst/>
          </a:prstGeom>
        </p:spPr>
        <p:txBody>
          <a:bodyPr wrap="square" lIns="91425" tIns="91425" rIns="91425" bIns="91425" anchor="b" anchorCtr="0">
            <a:noAutofit/>
          </a:bodyPr>
          <a:lstStyle/>
          <a:p>
            <a:pPr lvl="0">
              <a:spcBef>
                <a:spcPts val="0"/>
              </a:spcBef>
              <a:buNone/>
            </a:pPr>
            <a:r>
              <a:rPr lang="en"/>
              <a:t>What was NOT successful:</a:t>
            </a:r>
          </a:p>
        </p:txBody>
      </p:sp>
      <p:sp>
        <p:nvSpPr>
          <p:cNvPr id="129" name="Shape 129"/>
          <p:cNvSpPr txBox="1">
            <a:spLocks noGrp="1"/>
          </p:cNvSpPr>
          <p:nvPr>
            <p:ph type="body" idx="1"/>
          </p:nvPr>
        </p:nvSpPr>
        <p:spPr>
          <a:xfrm>
            <a:off x="387900" y="1489824"/>
            <a:ext cx="8368200" cy="3078900"/>
          </a:xfrm>
          <a:prstGeom prst="rect">
            <a:avLst/>
          </a:prstGeom>
        </p:spPr>
        <p:txBody>
          <a:bodyPr wrap="square" lIns="91425" tIns="91425" rIns="91425" bIns="91425" anchor="t" anchorCtr="0">
            <a:noAutofit/>
          </a:bodyPr>
          <a:lstStyle/>
          <a:p>
            <a:pPr marL="457200" lvl="0" indent="-342900" rtl="0">
              <a:spcBef>
                <a:spcPts val="0"/>
              </a:spcBef>
              <a:buSzPts val="1800"/>
              <a:buAutoNum type="arabicPeriod"/>
            </a:pPr>
            <a:r>
              <a:rPr lang="en"/>
              <a:t>Finding a lot of academic literature based in the CNMI.</a:t>
            </a: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724</Words>
  <PresentationFormat>On-screen Show (16:9)</PresentationFormat>
  <Paragraphs>71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Roboto Slab</vt:lpstr>
      <vt:lpstr>Roboto</vt:lpstr>
      <vt:lpstr>Marina</vt:lpstr>
      <vt:lpstr>Research Report</vt:lpstr>
      <vt:lpstr>Research Question</vt:lpstr>
      <vt:lpstr>Organization of Report:</vt:lpstr>
      <vt:lpstr>What was done to answer my question:</vt:lpstr>
      <vt:lpstr>Survey</vt:lpstr>
      <vt:lpstr>On-island Interviews</vt:lpstr>
      <vt:lpstr>Off-island Interviews with Experts</vt:lpstr>
      <vt:lpstr>What was successful:</vt:lpstr>
      <vt:lpstr>What was NOT successful:</vt:lpstr>
      <vt:lpstr>Findings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Report</dc:title>
  <cp:lastModifiedBy>James Sasamoto</cp:lastModifiedBy>
  <cp:revision>1</cp:revision>
  <dcterms:modified xsi:type="dcterms:W3CDTF">2017-12-03T23:26:35Z</dcterms:modified>
</cp:coreProperties>
</file>