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5"/>
  </p:notesMasterIdLst>
  <p:sldIdLst>
    <p:sldId id="256" r:id="rId2"/>
    <p:sldId id="258" r:id="rId3"/>
    <p:sldId id="294" r:id="rId4"/>
    <p:sldId id="286" r:id="rId5"/>
    <p:sldId id="287" r:id="rId6"/>
    <p:sldId id="290" r:id="rId7"/>
    <p:sldId id="288" r:id="rId8"/>
    <p:sldId id="289" r:id="rId9"/>
    <p:sldId id="291" r:id="rId10"/>
    <p:sldId id="293" r:id="rId11"/>
    <p:sldId id="262" r:id="rId12"/>
    <p:sldId id="270" r:id="rId13"/>
    <p:sldId id="279" r:id="rId14"/>
  </p:sldIdLst>
  <p:sldSz cx="9144000" cy="5143500" type="screen16x9"/>
  <p:notesSz cx="6858000" cy="9144000"/>
  <p:embeddedFontLst>
    <p:embeddedFont>
      <p:font typeface="Raleway" panose="020B0604020202020204" charset="0"/>
      <p:regular r:id="rId16"/>
      <p:bold r:id="rId17"/>
      <p:italic r:id="rId18"/>
      <p:boldItalic r:id="rId19"/>
    </p:embeddedFont>
    <p:embeddedFont>
      <p:font typeface="Raleway ExtraBold" panose="020B0604020202020204" charset="0"/>
      <p:bold r:id="rId20"/>
      <p:boldItalic r:id="rId21"/>
    </p:embeddedFont>
    <p:embeddedFont>
      <p:font typeface="Raleway Light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00"/>
    <a:srgbClr val="434343"/>
    <a:srgbClr val="00B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3F800C-4B17-4A9F-B71B-B17202C95A27}">
  <a:tblStyle styleId="{0A3F800C-4B17-4A9F-B71B-B17202C95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2081" autoAdjust="0"/>
  </p:normalViewPr>
  <p:slideViewPr>
    <p:cSldViewPr snapToGrid="0">
      <p:cViewPr varScale="1">
        <p:scale>
          <a:sx n="83" d="100"/>
          <a:sy n="83" d="100"/>
        </p:scale>
        <p:origin x="11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545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23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B6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B600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43434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FFB600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flipH="1"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434343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sz="3000" i="1">
                <a:solidFill>
                  <a:srgbClr val="434343"/>
                </a:solidFill>
              </a:defRPr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sz="3000" i="1">
                <a:solidFill>
                  <a:srgbClr val="434343"/>
                </a:solidFill>
              </a:defRPr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sz="3000" i="1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205550" y="75075"/>
            <a:ext cx="799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12000" b="1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B600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922000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678687" y="1887378"/>
            <a:ext cx="3543300" cy="302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922000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3373778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3"/>
          </p:nvPr>
        </p:nvSpPr>
        <p:spPr>
          <a:xfrm>
            <a:off x="5825557" y="1930500"/>
            <a:ext cx="23322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ctrTitle"/>
          </p:nvPr>
        </p:nvSpPr>
        <p:spPr>
          <a:xfrm>
            <a:off x="685799" y="1139055"/>
            <a:ext cx="7772400" cy="216665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Sleep Habits </a:t>
            </a:r>
            <a:r>
              <a:rPr lang="en-US" dirty="0">
                <a:solidFill>
                  <a:srgbClr val="434343"/>
                </a:solidFill>
              </a:rPr>
              <a:t>Among</a:t>
            </a:r>
            <a:r>
              <a:rPr lang="en" dirty="0"/>
              <a:t> </a:t>
            </a:r>
            <a:r>
              <a:rPr lang="en-US" dirty="0"/>
              <a:t>NMC Students</a:t>
            </a:r>
            <a:endParaRPr dirty="0"/>
          </a:p>
        </p:txBody>
      </p:sp>
      <p:grpSp>
        <p:nvGrpSpPr>
          <p:cNvPr id="58" name="Google Shape;58;p12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9" name="Google Shape;59;p12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57;p12">
            <a:extLst>
              <a:ext uri="{FF2B5EF4-FFF2-40B4-BE49-F238E27FC236}">
                <a16:creationId xmlns:a16="http://schemas.microsoft.com/office/drawing/2014/main" id="{E70514F6-FDD0-461B-9DD5-1766FD0E521C}"/>
              </a:ext>
            </a:extLst>
          </p:cNvPr>
          <p:cNvSpPr txBox="1">
            <a:spLocks/>
          </p:cNvSpPr>
          <p:nvPr/>
        </p:nvSpPr>
        <p:spPr>
          <a:xfrm>
            <a:off x="428977" y="3741408"/>
            <a:ext cx="8286044" cy="10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Raleway ExtraBold"/>
              <a:buNone/>
              <a:defRPr sz="6000" b="0" i="0" u="none" strike="noStrike" cap="none">
                <a:solidFill>
                  <a:srgbClr val="FFFFFF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2400" dirty="0">
                <a:solidFill>
                  <a:srgbClr val="434343"/>
                </a:solidFill>
              </a:rPr>
              <a:t>Joanne </a:t>
            </a:r>
            <a:r>
              <a:rPr lang="en-US" sz="2400" dirty="0" err="1">
                <a:solidFill>
                  <a:srgbClr val="434343"/>
                </a:solidFill>
              </a:rPr>
              <a:t>Orosco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EN202 – 01 </a:t>
            </a:r>
          </a:p>
          <a:p>
            <a:pPr algn="ctr"/>
            <a:r>
              <a:rPr lang="en-US" sz="2400" dirty="0"/>
              <a:t>Dr. Kimberly Bunts-Anderson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4A4B58-5C2E-467D-9EBA-76AAC3FEF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7100" y="2161800"/>
            <a:ext cx="5629800" cy="819900"/>
          </a:xfrm>
        </p:spPr>
        <p:txBody>
          <a:bodyPr/>
          <a:lstStyle/>
          <a:p>
            <a:pPr marL="38100" indent="0">
              <a:buNone/>
            </a:pPr>
            <a:r>
              <a:rPr lang="en-US" sz="3200" dirty="0"/>
              <a:t>Despite various sleep habits of NMC students, majority of them are satisfied with their academic progress</a:t>
            </a:r>
          </a:p>
          <a:p>
            <a:pPr marL="3810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86C9E-46FB-473A-9B88-B1257B071D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1248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685800" y="997489"/>
            <a:ext cx="4977600" cy="220503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>
                <a:solidFill>
                  <a:srgbClr val="FFB600"/>
                </a:solidFill>
              </a:rPr>
              <a:t>Group Studies</a:t>
            </a:r>
            <a:endParaRPr sz="7200" dirty="0">
              <a:solidFill>
                <a:srgbClr val="FFB600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4294967295"/>
          </p:nvPr>
        </p:nvSpPr>
        <p:spPr>
          <a:xfrm>
            <a:off x="685799" y="3042710"/>
            <a:ext cx="5694828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Findings: 4 of the participants were able to maintain a regular sleep and wake schedule.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Wasn’t able to find any significant data due to short amount of time.</a:t>
            </a:r>
            <a:endParaRPr dirty="0"/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18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Google Shape;118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18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Google Shape;121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6"/>
          <p:cNvSpPr txBox="1">
            <a:spLocks noGrp="1"/>
          </p:cNvSpPr>
          <p:nvPr>
            <p:ph type="ctrTitle" idx="4294967295"/>
          </p:nvPr>
        </p:nvSpPr>
        <p:spPr>
          <a:xfrm>
            <a:off x="642052" y="481255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solidFill>
                  <a:srgbClr val="FFB600"/>
                </a:solidFill>
              </a:rPr>
              <a:t>Overall </a:t>
            </a:r>
            <a:endParaRPr sz="9600" dirty="0">
              <a:solidFill>
                <a:srgbClr val="FFB600"/>
              </a:solidFill>
            </a:endParaRPr>
          </a:p>
        </p:txBody>
      </p:sp>
      <p:sp>
        <p:nvSpPr>
          <p:cNvPr id="228" name="Google Shape;228;p26"/>
          <p:cNvSpPr txBox="1">
            <a:spLocks noGrp="1"/>
          </p:cNvSpPr>
          <p:nvPr>
            <p:ph type="subTitle" idx="4294967295"/>
          </p:nvPr>
        </p:nvSpPr>
        <p:spPr>
          <a:xfrm>
            <a:off x="642052" y="1959810"/>
            <a:ext cx="7772400" cy="20269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This research project has been a great challenge towards my writing process and academic journey. Because of the recent typhoon (Typhoon </a:t>
            </a:r>
            <a:r>
              <a:rPr lang="en-US" dirty="0" err="1"/>
              <a:t>Yutu</a:t>
            </a:r>
            <a:r>
              <a:rPr lang="en-US" dirty="0"/>
              <a:t>), I was not able to analyze enough data with the given amount of time. Although the amount of responses on my survey did “saved” my research, one thing I would do differently is reaching out to experts on the island for qualitative research.   </a:t>
            </a:r>
            <a:endParaRPr dirty="0"/>
          </a:p>
        </p:txBody>
      </p:sp>
      <p:sp>
        <p:nvSpPr>
          <p:cNvPr id="229" name="Google Shape;229;p2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230" name="Google Shape;230;p26"/>
          <p:cNvGrpSpPr/>
          <p:nvPr/>
        </p:nvGrpSpPr>
        <p:grpSpPr>
          <a:xfrm>
            <a:off x="8056529" y="173652"/>
            <a:ext cx="793438" cy="1034192"/>
            <a:chOff x="2624850" y="4296000"/>
            <a:chExt cx="380400" cy="495825"/>
          </a:xfrm>
        </p:grpSpPr>
        <p:sp>
          <p:nvSpPr>
            <p:cNvPr id="231" name="Google Shape;231;p26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" name="Google Shape;527;p38">
            <a:extLst>
              <a:ext uri="{FF2B5EF4-FFF2-40B4-BE49-F238E27FC236}">
                <a16:creationId xmlns:a16="http://schemas.microsoft.com/office/drawing/2014/main" id="{3EFDBD9D-7E76-40D3-9138-68CC9D00AE2A}"/>
              </a:ext>
            </a:extLst>
          </p:cNvPr>
          <p:cNvGrpSpPr/>
          <p:nvPr/>
        </p:nvGrpSpPr>
        <p:grpSpPr>
          <a:xfrm>
            <a:off x="940310" y="4305537"/>
            <a:ext cx="385870" cy="356707"/>
            <a:chOff x="5975075" y="2327500"/>
            <a:chExt cx="420100" cy="388350"/>
          </a:xfrm>
        </p:grpSpPr>
        <p:sp>
          <p:nvSpPr>
            <p:cNvPr id="10" name="Google Shape;528;p38">
              <a:extLst>
                <a:ext uri="{FF2B5EF4-FFF2-40B4-BE49-F238E27FC236}">
                  <a16:creationId xmlns:a16="http://schemas.microsoft.com/office/drawing/2014/main" id="{5DAC1620-A78D-4195-ADBB-83D54AEB9E7B}"/>
                </a:ext>
              </a:extLst>
            </p:cNvPr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529;p38">
              <a:extLst>
                <a:ext uri="{FF2B5EF4-FFF2-40B4-BE49-F238E27FC236}">
                  <a16:creationId xmlns:a16="http://schemas.microsoft.com/office/drawing/2014/main" id="{314EA897-FCE6-4651-9506-E96D1EF12B22}"/>
                </a:ext>
              </a:extLst>
            </p:cNvPr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227;p26">
            <a:extLst>
              <a:ext uri="{FF2B5EF4-FFF2-40B4-BE49-F238E27FC236}">
                <a16:creationId xmlns:a16="http://schemas.microsoft.com/office/drawing/2014/main" id="{90C62A4B-6E09-46F1-8A87-204CA2082936}"/>
              </a:ext>
            </a:extLst>
          </p:cNvPr>
          <p:cNvSpPr txBox="1">
            <a:spLocks/>
          </p:cNvSpPr>
          <p:nvPr/>
        </p:nvSpPr>
        <p:spPr>
          <a:xfrm>
            <a:off x="1351130" y="4265341"/>
            <a:ext cx="6728343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-US" sz="2200" dirty="0">
                <a:solidFill>
                  <a:srgbClr val="FFB600"/>
                </a:solidFill>
              </a:rPr>
              <a:t>New: Able to read and identify literature studies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364" name="Google Shape;364;p35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B600"/>
                </a:solidFill>
              </a:rPr>
              <a:t>Thanks!</a:t>
            </a:r>
            <a:endParaRPr sz="9600">
              <a:solidFill>
                <a:srgbClr val="FFB600"/>
              </a:solidFill>
            </a:endParaRPr>
          </a:p>
        </p:txBody>
      </p:sp>
      <p:sp>
        <p:nvSpPr>
          <p:cNvPr id="365" name="Google Shape;365;p35"/>
          <p:cNvSpPr txBox="1">
            <a:spLocks noGrp="1"/>
          </p:cNvSpPr>
          <p:nvPr>
            <p:ph type="subTitle" idx="4294967295"/>
          </p:nvPr>
        </p:nvSpPr>
        <p:spPr>
          <a:xfrm>
            <a:off x="685800" y="2860000"/>
            <a:ext cx="6593700" cy="193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dirty="0"/>
              <a:t>Any questions?</a:t>
            </a:r>
            <a:endParaRPr sz="3600" b="1" dirty="0"/>
          </a:p>
        </p:txBody>
      </p:sp>
      <p:sp>
        <p:nvSpPr>
          <p:cNvPr id="366" name="Google Shape;366;p35"/>
          <p:cNvSpPr/>
          <p:nvPr/>
        </p:nvSpPr>
        <p:spPr>
          <a:xfrm>
            <a:off x="8054234" y="327815"/>
            <a:ext cx="798007" cy="725835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577788C-0893-4081-B74F-6FF62B9197E6}"/>
              </a:ext>
            </a:extLst>
          </p:cNvPr>
          <p:cNvSpPr/>
          <p:nvPr/>
        </p:nvSpPr>
        <p:spPr>
          <a:xfrm>
            <a:off x="7273586" y="4829661"/>
            <a:ext cx="14638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dirty="0">
                <a:solidFill>
                  <a:srgbClr val="FFB600"/>
                </a:solidFill>
              </a:rPr>
              <a:t>©SlidesCarnival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>
            <a:spLocks noGrp="1"/>
          </p:cNvSpPr>
          <p:nvPr>
            <p:ph type="ctrTitle" idx="4294967295"/>
          </p:nvPr>
        </p:nvSpPr>
        <p:spPr>
          <a:xfrm>
            <a:off x="685799" y="341711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solidFill>
                  <a:srgbClr val="FFB600"/>
                </a:solidFill>
              </a:rPr>
              <a:t>Primary Question</a:t>
            </a:r>
            <a:endParaRPr sz="5400" dirty="0">
              <a:solidFill>
                <a:srgbClr val="FFB600"/>
              </a:solidFill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subTitle" idx="4294967295"/>
          </p:nvPr>
        </p:nvSpPr>
        <p:spPr>
          <a:xfrm>
            <a:off x="685799" y="1053880"/>
            <a:ext cx="6593700" cy="10872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dirty="0"/>
              <a:t>How do sleep habits affect NMC College students?</a:t>
            </a:r>
            <a:endParaRPr sz="2800" b="1" dirty="0"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" name="Google Shape;80;p14">
            <a:extLst>
              <a:ext uri="{FF2B5EF4-FFF2-40B4-BE49-F238E27FC236}">
                <a16:creationId xmlns:a16="http://schemas.microsoft.com/office/drawing/2014/main" id="{2EBF1AA2-CB8C-4323-84FC-2672323DF17C}"/>
              </a:ext>
            </a:extLst>
          </p:cNvPr>
          <p:cNvSpPr txBox="1">
            <a:spLocks/>
          </p:cNvSpPr>
          <p:nvPr/>
        </p:nvSpPr>
        <p:spPr>
          <a:xfrm>
            <a:off x="651932" y="2125984"/>
            <a:ext cx="7952468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-US" sz="5400" dirty="0">
                <a:solidFill>
                  <a:srgbClr val="FFB600"/>
                </a:solidFill>
              </a:rPr>
              <a:t>Secondary Questions</a:t>
            </a:r>
          </a:p>
        </p:txBody>
      </p:sp>
      <p:sp>
        <p:nvSpPr>
          <p:cNvPr id="8" name="Google Shape;81;p14">
            <a:extLst>
              <a:ext uri="{FF2B5EF4-FFF2-40B4-BE49-F238E27FC236}">
                <a16:creationId xmlns:a16="http://schemas.microsoft.com/office/drawing/2014/main" id="{49AF9A10-6DD8-4DC0-89AD-0DC6EA3190C3}"/>
              </a:ext>
            </a:extLst>
          </p:cNvPr>
          <p:cNvSpPr txBox="1">
            <a:spLocks/>
          </p:cNvSpPr>
          <p:nvPr/>
        </p:nvSpPr>
        <p:spPr>
          <a:xfrm>
            <a:off x="651932" y="2853249"/>
            <a:ext cx="8223025" cy="172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0" indent="0">
              <a:buNone/>
            </a:pPr>
            <a:r>
              <a:rPr lang="en-US" sz="2500" b="1" dirty="0">
                <a:latin typeface="Raleway Light" panose="020B0604020202020204" charset="0"/>
              </a:rPr>
              <a:t>What are the differences of </a:t>
            </a:r>
            <a:r>
              <a:rPr lang="en-US" sz="2500" b="1" dirty="0">
                <a:solidFill>
                  <a:srgbClr val="FFB600"/>
                </a:solidFill>
                <a:latin typeface="Raleway Light" panose="020B0604020202020204" charset="0"/>
              </a:rPr>
              <a:t>working and non-working</a:t>
            </a:r>
            <a:r>
              <a:rPr lang="en-US" sz="2500" b="1" dirty="0">
                <a:latin typeface="Raleway Light" panose="020B0604020202020204" charset="0"/>
              </a:rPr>
              <a:t> student’s sleep hygiene? How about students taking </a:t>
            </a:r>
            <a:r>
              <a:rPr lang="en-US" sz="2500" b="1" dirty="0">
                <a:solidFill>
                  <a:srgbClr val="FFB600"/>
                </a:solidFill>
                <a:latin typeface="Raleway Light" panose="020B0604020202020204" charset="0"/>
              </a:rPr>
              <a:t>AM or PM classes</a:t>
            </a:r>
            <a:r>
              <a:rPr lang="en-US" sz="2500" b="1" dirty="0">
                <a:latin typeface="Raleway Light" panose="020B0604020202020204" charset="0"/>
              </a:rPr>
              <a:t>?</a:t>
            </a:r>
          </a:p>
          <a:p>
            <a:pPr marL="0" indent="0">
              <a:buNone/>
            </a:pPr>
            <a:r>
              <a:rPr lang="en-US" sz="2500" b="1" dirty="0">
                <a:latin typeface="Raleway Light" panose="020B0604020202020204" charset="0"/>
              </a:rPr>
              <a:t>Does it affect </a:t>
            </a:r>
            <a:r>
              <a:rPr lang="en-US" sz="2500" b="1" dirty="0">
                <a:solidFill>
                  <a:srgbClr val="FFB600"/>
                </a:solidFill>
                <a:latin typeface="Raleway Light" panose="020B0604020202020204" charset="0"/>
              </a:rPr>
              <a:t>academic performances</a:t>
            </a:r>
            <a:r>
              <a:rPr lang="en-US" sz="2500" b="1" dirty="0">
                <a:latin typeface="Raleway Light" panose="020B0604020202020204" charset="0"/>
              </a:rPr>
              <a:t>?</a:t>
            </a:r>
          </a:p>
          <a:p>
            <a:pPr marL="0" indent="0">
              <a:buFont typeface="Raleway Light"/>
              <a:buNone/>
            </a:pPr>
            <a:endParaRPr lang="en-US" sz="2600" b="1" dirty="0"/>
          </a:p>
        </p:txBody>
      </p:sp>
      <p:grpSp>
        <p:nvGrpSpPr>
          <p:cNvPr id="9" name="Google Shape;207;p24">
            <a:extLst>
              <a:ext uri="{FF2B5EF4-FFF2-40B4-BE49-F238E27FC236}">
                <a16:creationId xmlns:a16="http://schemas.microsoft.com/office/drawing/2014/main" id="{A7652BF3-0DF3-44B8-A45B-0C91BC370974}"/>
              </a:ext>
            </a:extLst>
          </p:cNvPr>
          <p:cNvGrpSpPr/>
          <p:nvPr/>
        </p:nvGrpSpPr>
        <p:grpSpPr>
          <a:xfrm>
            <a:off x="8089119" y="319162"/>
            <a:ext cx="728350" cy="743348"/>
            <a:chOff x="3955900" y="2984500"/>
            <a:chExt cx="414000" cy="422525"/>
          </a:xfrm>
        </p:grpSpPr>
        <p:sp>
          <p:nvSpPr>
            <p:cNvPr id="10" name="Google Shape;208;p24">
              <a:extLst>
                <a:ext uri="{FF2B5EF4-FFF2-40B4-BE49-F238E27FC236}">
                  <a16:creationId xmlns:a16="http://schemas.microsoft.com/office/drawing/2014/main" id="{CF2B4E46-B45B-4E8D-ACF7-CCB7FB5AD52B}"/>
                </a:ext>
              </a:extLst>
            </p:cNvPr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09;p24">
              <a:extLst>
                <a:ext uri="{FF2B5EF4-FFF2-40B4-BE49-F238E27FC236}">
                  <a16:creationId xmlns:a16="http://schemas.microsoft.com/office/drawing/2014/main" id="{87C3A7ED-A793-49E3-9E14-369639E6D82D}"/>
                </a:ext>
              </a:extLst>
            </p:cNvPr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10;p24">
              <a:extLst>
                <a:ext uri="{FF2B5EF4-FFF2-40B4-BE49-F238E27FC236}">
                  <a16:creationId xmlns:a16="http://schemas.microsoft.com/office/drawing/2014/main" id="{70ADEB19-DB3C-4817-B9C2-159309BCE323}"/>
                </a:ext>
              </a:extLst>
            </p:cNvPr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body" idx="1"/>
          </p:nvPr>
        </p:nvSpPr>
        <p:spPr>
          <a:xfrm>
            <a:off x="480412" y="1711616"/>
            <a:ext cx="56298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Two research studies</a:t>
            </a:r>
            <a:endParaRPr dirty="0"/>
          </a:p>
        </p:txBody>
      </p:sp>
      <p:sp>
        <p:nvSpPr>
          <p:cNvPr id="88" name="Google Shape;88;p15"/>
          <p:cNvSpPr txBox="1">
            <a:spLocks noGrp="1"/>
          </p:cNvSpPr>
          <p:nvPr>
            <p:ph type="ctrTitle" idx="4294967295"/>
          </p:nvPr>
        </p:nvSpPr>
        <p:spPr>
          <a:xfrm>
            <a:off x="685800" y="557660"/>
            <a:ext cx="7772400" cy="116046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Literature Review</a:t>
            </a:r>
            <a:endParaRPr sz="6000" dirty="0"/>
          </a:p>
        </p:txBody>
      </p:sp>
      <p:sp>
        <p:nvSpPr>
          <p:cNvPr id="5" name="Google Shape;89;p15">
            <a:extLst>
              <a:ext uri="{FF2B5EF4-FFF2-40B4-BE49-F238E27FC236}">
                <a16:creationId xmlns:a16="http://schemas.microsoft.com/office/drawing/2014/main" id="{45D12F51-EC31-4951-B6A2-D98C77E4E415}"/>
              </a:ext>
            </a:extLst>
          </p:cNvPr>
          <p:cNvSpPr txBox="1">
            <a:spLocks/>
          </p:cNvSpPr>
          <p:nvPr/>
        </p:nvSpPr>
        <p:spPr>
          <a:xfrm>
            <a:off x="773475" y="2246444"/>
            <a:ext cx="7772400" cy="866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indent="-4572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Brown’s (2010) </a:t>
            </a:r>
            <a:r>
              <a:rPr lang="en-US" sz="1400" dirty="0"/>
              <a:t>study: relationship between college students’ course schedules, sleep-wake variation, sleep quality, and health status</a:t>
            </a:r>
          </a:p>
          <a:p>
            <a:pPr indent="-457200" algn="l"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Herrmann’s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(2018) </a:t>
            </a:r>
            <a:r>
              <a:rPr lang="en-US" sz="1400" dirty="0"/>
              <a:t>study: sleep habits and their perception regarding its effects on college students</a:t>
            </a:r>
          </a:p>
          <a:p>
            <a:pPr indent="-457200" algn="l">
              <a:spcBef>
                <a:spcPts val="0"/>
              </a:spcBef>
              <a:buFont typeface="+mj-lt"/>
              <a:buAutoNum type="arabicPeriod"/>
            </a:pP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10" name="Google Shape;72;p13">
            <a:extLst>
              <a:ext uri="{FF2B5EF4-FFF2-40B4-BE49-F238E27FC236}">
                <a16:creationId xmlns:a16="http://schemas.microsoft.com/office/drawing/2014/main" id="{96E9492C-5627-4BC6-BE4F-6319B3FEF87A}"/>
              </a:ext>
            </a:extLst>
          </p:cNvPr>
          <p:cNvGrpSpPr/>
          <p:nvPr/>
        </p:nvGrpSpPr>
        <p:grpSpPr>
          <a:xfrm>
            <a:off x="8186590" y="332271"/>
            <a:ext cx="618316" cy="748360"/>
            <a:chOff x="584925" y="922575"/>
            <a:chExt cx="415200" cy="502525"/>
          </a:xfrm>
          <a:solidFill>
            <a:srgbClr val="434343"/>
          </a:solidFill>
        </p:grpSpPr>
        <p:sp>
          <p:nvSpPr>
            <p:cNvPr id="11" name="Google Shape;73;p13">
              <a:extLst>
                <a:ext uri="{FF2B5EF4-FFF2-40B4-BE49-F238E27FC236}">
                  <a16:creationId xmlns:a16="http://schemas.microsoft.com/office/drawing/2014/main" id="{464ED03E-4AE5-4B68-B283-A35DAB910CB7}"/>
                </a:ext>
              </a:extLst>
            </p:cNvPr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4;p13">
              <a:extLst>
                <a:ext uri="{FF2B5EF4-FFF2-40B4-BE49-F238E27FC236}">
                  <a16:creationId xmlns:a16="http://schemas.microsoft.com/office/drawing/2014/main" id="{83F347D3-6663-4A8F-B580-230C87EA03DB}"/>
                </a:ext>
              </a:extLst>
            </p:cNvPr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5;p13">
              <a:extLst>
                <a:ext uri="{FF2B5EF4-FFF2-40B4-BE49-F238E27FC236}">
                  <a16:creationId xmlns:a16="http://schemas.microsoft.com/office/drawing/2014/main" id="{02A20EE6-3052-4BFE-8F08-D10B7943C32B}"/>
                </a:ext>
              </a:extLst>
            </p:cNvPr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9194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>
            <a:off x="763776" y="671666"/>
            <a:ext cx="5422535" cy="118945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en-US" sz="2200" dirty="0"/>
              <a:t>Students with early classes during the week had greater sleep variations than those that had classes later in the day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(Brown studies)</a:t>
            </a:r>
            <a:endParaRPr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4" name="Google Shape;95;p16">
            <a:extLst>
              <a:ext uri="{FF2B5EF4-FFF2-40B4-BE49-F238E27FC236}">
                <a16:creationId xmlns:a16="http://schemas.microsoft.com/office/drawing/2014/main" id="{827CC4A6-2924-4A5F-81FE-C100E857355A}"/>
              </a:ext>
            </a:extLst>
          </p:cNvPr>
          <p:cNvSpPr txBox="1">
            <a:spLocks/>
          </p:cNvSpPr>
          <p:nvPr/>
        </p:nvSpPr>
        <p:spPr>
          <a:xfrm>
            <a:off x="2513555" y="2092918"/>
            <a:ext cx="5716046" cy="1189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0" indent="0">
              <a:buNone/>
            </a:pPr>
            <a:r>
              <a:rPr lang="en-US" sz="2200" dirty="0"/>
              <a:t>Students overwhelmingly disagreed that caffeine negatively affected their sleep habits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(Herrmann studies) </a:t>
            </a:r>
          </a:p>
        </p:txBody>
      </p:sp>
      <p:sp>
        <p:nvSpPr>
          <p:cNvPr id="5" name="Google Shape;95;p16">
            <a:extLst>
              <a:ext uri="{FF2B5EF4-FFF2-40B4-BE49-F238E27FC236}">
                <a16:creationId xmlns:a16="http://schemas.microsoft.com/office/drawing/2014/main" id="{18232618-59F8-4461-8595-2A42E25B29DA}"/>
              </a:ext>
            </a:extLst>
          </p:cNvPr>
          <p:cNvSpPr txBox="1">
            <a:spLocks/>
          </p:cNvSpPr>
          <p:nvPr/>
        </p:nvSpPr>
        <p:spPr>
          <a:xfrm>
            <a:off x="1395954" y="3426745"/>
            <a:ext cx="5716046" cy="1189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0" indent="0">
              <a:buNone/>
            </a:pPr>
            <a:r>
              <a:rPr lang="en-US" sz="2200" dirty="0"/>
              <a:t>Caffeine or consuming alcohol was demonstrated to interfere with sleep quality 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(Brown studies) </a:t>
            </a:r>
          </a:p>
        </p:txBody>
      </p:sp>
      <p:sp>
        <p:nvSpPr>
          <p:cNvPr id="6" name="Google Shape;89;p15">
            <a:extLst>
              <a:ext uri="{FF2B5EF4-FFF2-40B4-BE49-F238E27FC236}">
                <a16:creationId xmlns:a16="http://schemas.microsoft.com/office/drawing/2014/main" id="{54C08990-4FDF-4B04-9567-ECBECB3809EF}"/>
              </a:ext>
            </a:extLst>
          </p:cNvPr>
          <p:cNvSpPr txBox="1">
            <a:spLocks/>
          </p:cNvSpPr>
          <p:nvPr/>
        </p:nvSpPr>
        <p:spPr>
          <a:xfrm>
            <a:off x="1757100" y="29922"/>
            <a:ext cx="5629800" cy="8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●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○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Raleway Light"/>
              <a:buChar char="■"/>
              <a:defRPr sz="3000" b="0" i="1" u="none" strike="noStrike" cap="none">
                <a:solidFill>
                  <a:srgbClr val="434343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0" indent="0">
              <a:spcBef>
                <a:spcPts val="0"/>
              </a:spcBef>
              <a:buFont typeface="Raleway Light"/>
              <a:buNone/>
            </a:pPr>
            <a:r>
              <a:rPr lang="en-US" dirty="0">
                <a:highlight>
                  <a:srgbClr val="FFB600"/>
                </a:highlight>
              </a:rPr>
              <a:t>Literature Findings</a:t>
            </a:r>
          </a:p>
        </p:txBody>
      </p:sp>
    </p:spTree>
    <p:extLst>
      <p:ext uri="{BB962C8B-B14F-4D97-AF65-F5344CB8AC3E}">
        <p14:creationId xmlns:p14="http://schemas.microsoft.com/office/powerpoint/2010/main" val="2415365402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1138950" y="292676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Methodology</a:t>
            </a:r>
            <a:endParaRPr dirty="0"/>
          </a:p>
        </p:txBody>
      </p:sp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428978" y="1372103"/>
            <a:ext cx="2734911" cy="33692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/>
              <a:t>Survey</a:t>
            </a:r>
            <a:endParaRPr sz="2400" b="1" dirty="0"/>
          </a:p>
          <a:p>
            <a:pPr marL="285750" indent="-285750"/>
            <a:r>
              <a:rPr lang="en-US" dirty="0"/>
              <a:t>Surveymonkey.com</a:t>
            </a:r>
          </a:p>
          <a:p>
            <a:pPr marL="285750" indent="-285750"/>
            <a:r>
              <a:rPr lang="en-US" dirty="0"/>
              <a:t>10 questions containing sub questions</a:t>
            </a:r>
          </a:p>
          <a:p>
            <a:pPr marL="285750" indent="-285750"/>
            <a:r>
              <a:rPr lang="en-US" dirty="0"/>
              <a:t>Demographics, open ended, star scale, multiple choice</a:t>
            </a:r>
          </a:p>
          <a:p>
            <a:pPr marL="285750" indent="-285750"/>
            <a:r>
              <a:rPr lang="en-US" dirty="0"/>
              <a:t>42 NMC student respondents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2"/>
          </p:nvPr>
        </p:nvSpPr>
        <p:spPr>
          <a:xfrm>
            <a:off x="3038200" y="1372103"/>
            <a:ext cx="3068491" cy="3308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/>
              <a:t>Group Experiment</a:t>
            </a:r>
            <a:endParaRPr sz="2400" b="1" dirty="0"/>
          </a:p>
          <a:p>
            <a:pPr marL="285750" indent="-285750"/>
            <a:r>
              <a:rPr lang="en-US" dirty="0"/>
              <a:t>One week sleep diary</a:t>
            </a:r>
          </a:p>
          <a:p>
            <a:pPr marL="285750" indent="-285750"/>
            <a:r>
              <a:rPr lang="en-US" dirty="0"/>
              <a:t>5 questions</a:t>
            </a:r>
          </a:p>
          <a:p>
            <a:pPr marL="285750" indent="-285750"/>
            <a:r>
              <a:rPr lang="en-US" dirty="0"/>
              <a:t>Record sleep time, rating energy level, sleep, daily activities,</a:t>
            </a:r>
          </a:p>
          <a:p>
            <a:pPr marL="285750" indent="-285750"/>
            <a:r>
              <a:rPr lang="en-US" dirty="0"/>
              <a:t>7 NMC Student participants</a:t>
            </a:r>
          </a:p>
          <a:p>
            <a:pPr marL="285750" indent="-285750"/>
            <a:r>
              <a:rPr lang="en-US" dirty="0"/>
              <a:t>Collected 4 participant sleep diary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146" name="Google Shape;146;p20"/>
          <p:cNvSpPr txBox="1">
            <a:spLocks noGrp="1"/>
          </p:cNvSpPr>
          <p:nvPr>
            <p:ph type="body" idx="3"/>
          </p:nvPr>
        </p:nvSpPr>
        <p:spPr>
          <a:xfrm>
            <a:off x="5980113" y="1372102"/>
            <a:ext cx="2941134" cy="33692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/>
              <a:t>Letters to Expert</a:t>
            </a:r>
            <a:endParaRPr sz="2400" b="1" dirty="0"/>
          </a:p>
          <a:p>
            <a:pPr marL="285750" indent="-285750"/>
            <a:r>
              <a:rPr lang="en-US" dirty="0"/>
              <a:t>Three experts from psychology, neuroscience, and a family sleep specialist</a:t>
            </a:r>
          </a:p>
          <a:p>
            <a:pPr marL="285750" indent="-285750"/>
            <a:r>
              <a:rPr lang="en-US" dirty="0"/>
              <a:t>3 questionnaires</a:t>
            </a:r>
          </a:p>
          <a:p>
            <a:pPr marL="285750" indent="-285750"/>
            <a:r>
              <a:rPr lang="en-US" dirty="0"/>
              <a:t>Sent by emails on Feb. 25th 2019 </a:t>
            </a:r>
          </a:p>
          <a:p>
            <a:pPr marL="285750" indent="-285750"/>
            <a:r>
              <a:rPr lang="en-US" dirty="0"/>
              <a:t>Received “inbox full reject mail” from one of the expert</a:t>
            </a:r>
          </a:p>
          <a:p>
            <a:pPr marL="285750" indent="-285750"/>
            <a:r>
              <a:rPr lang="en-US" dirty="0"/>
              <a:t>No responses from two other experts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2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48" name="Google Shape;148;p20"/>
          <p:cNvSpPr/>
          <p:nvPr/>
        </p:nvSpPr>
        <p:spPr>
          <a:xfrm>
            <a:off x="8055177" y="292676"/>
            <a:ext cx="796167" cy="796157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406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979874" y="1168244"/>
            <a:ext cx="3823954" cy="178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Survey </a:t>
            </a:r>
            <a:r>
              <a:rPr lang="en-US" sz="5400" dirty="0">
                <a:solidFill>
                  <a:srgbClr val="00BF6F"/>
                </a:solidFill>
              </a:rPr>
              <a:t>Findings</a:t>
            </a:r>
            <a:endParaRPr sz="5400" dirty="0">
              <a:solidFill>
                <a:srgbClr val="00BF6F"/>
              </a:solidFill>
            </a:endParaRPr>
          </a:p>
        </p:txBody>
      </p:sp>
      <p:sp>
        <p:nvSpPr>
          <p:cNvPr id="154" name="Google Shape;154;p21"/>
          <p:cNvSpPr txBox="1">
            <a:spLocks noGrp="1"/>
          </p:cNvSpPr>
          <p:nvPr>
            <p:ph type="body" idx="1"/>
          </p:nvPr>
        </p:nvSpPr>
        <p:spPr>
          <a:xfrm>
            <a:off x="979874" y="2801778"/>
            <a:ext cx="3360300" cy="191619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qualitative data</a:t>
            </a:r>
          </a:p>
        </p:txBody>
      </p:sp>
      <p:pic>
        <p:nvPicPr>
          <p:cNvPr id="155" name="Google Shape;155;p2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957350" y="891600"/>
            <a:ext cx="3360300" cy="3360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56" name="Google Shape;156;p2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157" name="Google Shape;157;p21"/>
          <p:cNvGrpSpPr/>
          <p:nvPr/>
        </p:nvGrpSpPr>
        <p:grpSpPr>
          <a:xfrm>
            <a:off x="8120067" y="370812"/>
            <a:ext cx="729938" cy="641867"/>
            <a:chOff x="1928175" y="312600"/>
            <a:chExt cx="425000" cy="373700"/>
          </a:xfrm>
          <a:solidFill>
            <a:srgbClr val="00BF6F"/>
          </a:solidFill>
        </p:grpSpPr>
        <p:sp>
          <p:nvSpPr>
            <p:cNvPr id="158" name="Google Shape;158;p21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BF6F"/>
                </a:solidFill>
              </a:endParaRPr>
            </a:p>
          </p:txBody>
        </p:sp>
        <p:sp>
          <p:nvSpPr>
            <p:cNvPr id="159" name="Google Shape;159;p21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BF6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5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586DCADB-03BE-49D8-9916-98F42AFE1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2" y="1538037"/>
            <a:ext cx="4729415" cy="29243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E34F8B-09C0-46DE-8270-7B08FB513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900" y="366254"/>
            <a:ext cx="7312200" cy="1171782"/>
          </a:xfrm>
        </p:spPr>
        <p:txBody>
          <a:bodyPr/>
          <a:lstStyle/>
          <a:p>
            <a:r>
              <a:rPr lang="en-US" sz="2800" dirty="0"/>
              <a:t>Less sleep on class days </a:t>
            </a:r>
            <a:br>
              <a:rPr lang="en-US" sz="2800" dirty="0"/>
            </a:br>
            <a:r>
              <a:rPr lang="en-US" sz="2800" dirty="0"/>
              <a:t>Slept more on weekends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44D13-1361-4CA1-B483-0C4C1B745D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EE19E07-2904-4701-B197-6F4DB94A6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110" y="1581818"/>
            <a:ext cx="4587803" cy="28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00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804471DF-A618-48A2-A053-EA968F482D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93" b="53052"/>
          <a:stretch/>
        </p:blipFill>
        <p:spPr>
          <a:xfrm>
            <a:off x="4999144" y="3098503"/>
            <a:ext cx="3951647" cy="487161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40CB225-04AF-4C35-9769-7C5B05C28A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9" t="51790" r="9" b="28858"/>
          <a:stretch/>
        </p:blipFill>
        <p:spPr>
          <a:xfrm>
            <a:off x="4973236" y="4190780"/>
            <a:ext cx="3929060" cy="393479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44957ADD-8AC9-4325-A8BD-5C6984D6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205" y="1096154"/>
            <a:ext cx="3777649" cy="857400"/>
          </a:xfrm>
        </p:spPr>
        <p:txBody>
          <a:bodyPr/>
          <a:lstStyle/>
          <a:p>
            <a:pPr algn="ctr"/>
            <a:r>
              <a:rPr lang="en-US" sz="2000" dirty="0">
                <a:highlight>
                  <a:srgbClr val="FFB600"/>
                </a:highlight>
              </a:rPr>
              <a:t>“Would you say typically you feel tired during the week?”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2512E-F86A-4520-BA3B-E4B10BE218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FA3E1-D42C-4F89-9FAA-DA2FBF3F97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3706"/>
          <a:stretch/>
        </p:blipFill>
        <p:spPr>
          <a:xfrm>
            <a:off x="147146" y="206459"/>
            <a:ext cx="4958687" cy="2443782"/>
          </a:xfrm>
          <a:prstGeom prst="rect">
            <a:avLst/>
          </a:prstGeom>
        </p:spPr>
      </p:pic>
      <p:sp>
        <p:nvSpPr>
          <p:cNvPr id="14" name="Google Shape;101;p17">
            <a:extLst>
              <a:ext uri="{FF2B5EF4-FFF2-40B4-BE49-F238E27FC236}">
                <a16:creationId xmlns:a16="http://schemas.microsoft.com/office/drawing/2014/main" id="{27E96BD7-9158-4D9E-A875-44BF7601282B}"/>
              </a:ext>
            </a:extLst>
          </p:cNvPr>
          <p:cNvSpPr txBox="1">
            <a:spLocks/>
          </p:cNvSpPr>
          <p:nvPr/>
        </p:nvSpPr>
        <p:spPr>
          <a:xfrm>
            <a:off x="347504" y="3105981"/>
            <a:ext cx="69167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2</a:t>
            </a:r>
          </a:p>
        </p:txBody>
      </p:sp>
      <p:sp>
        <p:nvSpPr>
          <p:cNvPr id="15" name="Google Shape;255;p28">
            <a:extLst>
              <a:ext uri="{FF2B5EF4-FFF2-40B4-BE49-F238E27FC236}">
                <a16:creationId xmlns:a16="http://schemas.microsoft.com/office/drawing/2014/main" id="{B8368F95-9442-41B2-A21A-D2E70DE65E41}"/>
              </a:ext>
            </a:extLst>
          </p:cNvPr>
          <p:cNvSpPr/>
          <p:nvPr/>
        </p:nvSpPr>
        <p:spPr>
          <a:xfrm rot="16200000">
            <a:off x="414643" y="2850450"/>
            <a:ext cx="594300" cy="36900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16" name="Google Shape;255;p28">
            <a:extLst>
              <a:ext uri="{FF2B5EF4-FFF2-40B4-BE49-F238E27FC236}">
                <a16:creationId xmlns:a16="http://schemas.microsoft.com/office/drawing/2014/main" id="{F0802BE2-3BFD-43A4-85A2-30E878A90CB6}"/>
              </a:ext>
            </a:extLst>
          </p:cNvPr>
          <p:cNvSpPr/>
          <p:nvPr/>
        </p:nvSpPr>
        <p:spPr>
          <a:xfrm rot="16200000">
            <a:off x="959040" y="2747705"/>
            <a:ext cx="397629" cy="45719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17" name="Google Shape;101;p17">
            <a:extLst>
              <a:ext uri="{FF2B5EF4-FFF2-40B4-BE49-F238E27FC236}">
                <a16:creationId xmlns:a16="http://schemas.microsoft.com/office/drawing/2014/main" id="{D6140E0D-6160-49B6-A9C7-7F93FE82F3AE}"/>
              </a:ext>
            </a:extLst>
          </p:cNvPr>
          <p:cNvSpPr txBox="1">
            <a:spLocks/>
          </p:cNvSpPr>
          <p:nvPr/>
        </p:nvSpPr>
        <p:spPr>
          <a:xfrm>
            <a:off x="812015" y="2899210"/>
            <a:ext cx="69167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4</a:t>
            </a:r>
          </a:p>
        </p:txBody>
      </p:sp>
      <p:sp>
        <p:nvSpPr>
          <p:cNvPr id="18" name="Google Shape;101;p17">
            <a:extLst>
              <a:ext uri="{FF2B5EF4-FFF2-40B4-BE49-F238E27FC236}">
                <a16:creationId xmlns:a16="http://schemas.microsoft.com/office/drawing/2014/main" id="{01AA716B-0D17-42E5-B883-3F4376EEFDB1}"/>
              </a:ext>
            </a:extLst>
          </p:cNvPr>
          <p:cNvSpPr txBox="1">
            <a:spLocks/>
          </p:cNvSpPr>
          <p:nvPr/>
        </p:nvSpPr>
        <p:spPr>
          <a:xfrm>
            <a:off x="1239539" y="2994276"/>
            <a:ext cx="69167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3</a:t>
            </a:r>
          </a:p>
        </p:txBody>
      </p:sp>
      <p:sp>
        <p:nvSpPr>
          <p:cNvPr id="19" name="Google Shape;255;p28">
            <a:extLst>
              <a:ext uri="{FF2B5EF4-FFF2-40B4-BE49-F238E27FC236}">
                <a16:creationId xmlns:a16="http://schemas.microsoft.com/office/drawing/2014/main" id="{C425BC20-A21D-456D-B04D-027CAB299E9C}"/>
              </a:ext>
            </a:extLst>
          </p:cNvPr>
          <p:cNvSpPr/>
          <p:nvPr/>
        </p:nvSpPr>
        <p:spPr>
          <a:xfrm rot="16200000" flipV="1">
            <a:off x="1338189" y="2817503"/>
            <a:ext cx="497053" cy="45720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2" name="Google Shape;101;p17">
            <a:extLst>
              <a:ext uri="{FF2B5EF4-FFF2-40B4-BE49-F238E27FC236}">
                <a16:creationId xmlns:a16="http://schemas.microsoft.com/office/drawing/2014/main" id="{0A2F06B5-1C7D-4028-A794-CA79DC7EF9F1}"/>
              </a:ext>
            </a:extLst>
          </p:cNvPr>
          <p:cNvSpPr txBox="1">
            <a:spLocks/>
          </p:cNvSpPr>
          <p:nvPr/>
        </p:nvSpPr>
        <p:spPr>
          <a:xfrm>
            <a:off x="1704020" y="2986066"/>
            <a:ext cx="69170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3</a:t>
            </a:r>
          </a:p>
        </p:txBody>
      </p:sp>
      <p:sp>
        <p:nvSpPr>
          <p:cNvPr id="23" name="Google Shape;255;p28">
            <a:extLst>
              <a:ext uri="{FF2B5EF4-FFF2-40B4-BE49-F238E27FC236}">
                <a16:creationId xmlns:a16="http://schemas.microsoft.com/office/drawing/2014/main" id="{2A2DDD82-07D3-447B-BE69-97E53BFA4445}"/>
              </a:ext>
            </a:extLst>
          </p:cNvPr>
          <p:cNvSpPr/>
          <p:nvPr/>
        </p:nvSpPr>
        <p:spPr>
          <a:xfrm rot="16200000" flipV="1">
            <a:off x="1802699" y="2809292"/>
            <a:ext cx="497053" cy="45722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4" name="Google Shape;101;p17">
            <a:extLst>
              <a:ext uri="{FF2B5EF4-FFF2-40B4-BE49-F238E27FC236}">
                <a16:creationId xmlns:a16="http://schemas.microsoft.com/office/drawing/2014/main" id="{57AEEC01-4506-4062-A3CC-5D0D58A2B65E}"/>
              </a:ext>
            </a:extLst>
          </p:cNvPr>
          <p:cNvSpPr txBox="1">
            <a:spLocks/>
          </p:cNvSpPr>
          <p:nvPr/>
        </p:nvSpPr>
        <p:spPr>
          <a:xfrm>
            <a:off x="2144332" y="3070983"/>
            <a:ext cx="69167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10</a:t>
            </a:r>
          </a:p>
        </p:txBody>
      </p:sp>
      <p:sp>
        <p:nvSpPr>
          <p:cNvPr id="25" name="Google Shape;255;p28">
            <a:extLst>
              <a:ext uri="{FF2B5EF4-FFF2-40B4-BE49-F238E27FC236}">
                <a16:creationId xmlns:a16="http://schemas.microsoft.com/office/drawing/2014/main" id="{AF6AB4A4-979C-4E92-8E24-FA40583F19A3}"/>
              </a:ext>
            </a:extLst>
          </p:cNvPr>
          <p:cNvSpPr/>
          <p:nvPr/>
        </p:nvSpPr>
        <p:spPr>
          <a:xfrm rot="16200000" flipV="1">
            <a:off x="2194359" y="2841229"/>
            <a:ext cx="594299" cy="45719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6" name="Google Shape;101;p17">
            <a:extLst>
              <a:ext uri="{FF2B5EF4-FFF2-40B4-BE49-F238E27FC236}">
                <a16:creationId xmlns:a16="http://schemas.microsoft.com/office/drawing/2014/main" id="{357C1C94-B611-43B2-BC61-416694602EDA}"/>
              </a:ext>
            </a:extLst>
          </p:cNvPr>
          <p:cNvSpPr txBox="1">
            <a:spLocks/>
          </p:cNvSpPr>
          <p:nvPr/>
        </p:nvSpPr>
        <p:spPr>
          <a:xfrm>
            <a:off x="2596055" y="2986066"/>
            <a:ext cx="69167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9</a:t>
            </a:r>
          </a:p>
        </p:txBody>
      </p:sp>
      <p:sp>
        <p:nvSpPr>
          <p:cNvPr id="27" name="Google Shape;255;p28">
            <a:extLst>
              <a:ext uri="{FF2B5EF4-FFF2-40B4-BE49-F238E27FC236}">
                <a16:creationId xmlns:a16="http://schemas.microsoft.com/office/drawing/2014/main" id="{C9EA01DD-F453-4268-946E-5D3EB5B12F47}"/>
              </a:ext>
            </a:extLst>
          </p:cNvPr>
          <p:cNvSpPr/>
          <p:nvPr/>
        </p:nvSpPr>
        <p:spPr>
          <a:xfrm rot="16200000" flipV="1">
            <a:off x="2694705" y="2809293"/>
            <a:ext cx="497053" cy="45720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8" name="Google Shape;255;p28">
            <a:extLst>
              <a:ext uri="{FF2B5EF4-FFF2-40B4-BE49-F238E27FC236}">
                <a16:creationId xmlns:a16="http://schemas.microsoft.com/office/drawing/2014/main" id="{ACE75B5A-0DD9-4ADF-941D-761685031AD7}"/>
              </a:ext>
            </a:extLst>
          </p:cNvPr>
          <p:cNvSpPr/>
          <p:nvPr/>
        </p:nvSpPr>
        <p:spPr>
          <a:xfrm>
            <a:off x="472514" y="3621790"/>
            <a:ext cx="363413" cy="52959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29" name="Google Shape;101;p17">
            <a:extLst>
              <a:ext uri="{FF2B5EF4-FFF2-40B4-BE49-F238E27FC236}">
                <a16:creationId xmlns:a16="http://schemas.microsoft.com/office/drawing/2014/main" id="{4F3225B4-9B75-4568-9B7B-B64A8E1D3CAC}"/>
              </a:ext>
            </a:extLst>
          </p:cNvPr>
          <p:cNvSpPr txBox="1">
            <a:spLocks/>
          </p:cNvSpPr>
          <p:nvPr/>
        </p:nvSpPr>
        <p:spPr>
          <a:xfrm>
            <a:off x="730243" y="3448407"/>
            <a:ext cx="2048194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Students</a:t>
            </a:r>
          </a:p>
        </p:txBody>
      </p:sp>
      <p:sp>
        <p:nvSpPr>
          <p:cNvPr id="30" name="Google Shape;102;p17">
            <a:extLst>
              <a:ext uri="{FF2B5EF4-FFF2-40B4-BE49-F238E27FC236}">
                <a16:creationId xmlns:a16="http://schemas.microsoft.com/office/drawing/2014/main" id="{EB247F06-D8C2-4B51-811A-4013BCF0F0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533357" y="1683815"/>
            <a:ext cx="3954067" cy="136594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1600" b="1" dirty="0"/>
              <a:t>30</a:t>
            </a:r>
            <a:r>
              <a:rPr lang="en-US" sz="1600" dirty="0"/>
              <a:t> students said yes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1600" b="1" dirty="0"/>
              <a:t>6</a:t>
            </a:r>
            <a:r>
              <a:rPr lang="en-US" sz="1600" dirty="0"/>
              <a:t> said no</a:t>
            </a:r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-US" sz="1600" b="1" dirty="0"/>
              <a:t>6</a:t>
            </a:r>
            <a:r>
              <a:rPr lang="en-US" sz="1600" dirty="0"/>
              <a:t> didn’t answer</a:t>
            </a:r>
            <a:endParaRPr sz="1600" dirty="0"/>
          </a:p>
        </p:txBody>
      </p:sp>
      <p:sp>
        <p:nvSpPr>
          <p:cNvPr id="31" name="Google Shape;101;p17">
            <a:extLst>
              <a:ext uri="{FF2B5EF4-FFF2-40B4-BE49-F238E27FC236}">
                <a16:creationId xmlns:a16="http://schemas.microsoft.com/office/drawing/2014/main" id="{B9174641-3021-43BB-8D8B-2361E927B808}"/>
              </a:ext>
            </a:extLst>
          </p:cNvPr>
          <p:cNvSpPr txBox="1">
            <a:spLocks/>
          </p:cNvSpPr>
          <p:nvPr/>
        </p:nvSpPr>
        <p:spPr>
          <a:xfrm>
            <a:off x="4445574" y="2999738"/>
            <a:ext cx="69167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1</a:t>
            </a:r>
          </a:p>
        </p:txBody>
      </p:sp>
      <p:sp>
        <p:nvSpPr>
          <p:cNvPr id="32" name="Google Shape;255;p28">
            <a:extLst>
              <a:ext uri="{FF2B5EF4-FFF2-40B4-BE49-F238E27FC236}">
                <a16:creationId xmlns:a16="http://schemas.microsoft.com/office/drawing/2014/main" id="{45833C61-C883-4F22-A604-13DCB1008394}"/>
              </a:ext>
            </a:extLst>
          </p:cNvPr>
          <p:cNvSpPr/>
          <p:nvPr/>
        </p:nvSpPr>
        <p:spPr>
          <a:xfrm rot="16200000" flipV="1">
            <a:off x="4542887" y="2831009"/>
            <a:ext cx="497053" cy="45720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33" name="Google Shape;101;p17">
            <a:extLst>
              <a:ext uri="{FF2B5EF4-FFF2-40B4-BE49-F238E27FC236}">
                <a16:creationId xmlns:a16="http://schemas.microsoft.com/office/drawing/2014/main" id="{B7C893FC-3FEE-4566-8CAA-FF502571E948}"/>
              </a:ext>
            </a:extLst>
          </p:cNvPr>
          <p:cNvSpPr txBox="1">
            <a:spLocks/>
          </p:cNvSpPr>
          <p:nvPr/>
        </p:nvSpPr>
        <p:spPr>
          <a:xfrm>
            <a:off x="3967406" y="2945639"/>
            <a:ext cx="642185" cy="379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1</a:t>
            </a:r>
          </a:p>
        </p:txBody>
      </p:sp>
      <p:sp>
        <p:nvSpPr>
          <p:cNvPr id="34" name="Google Shape;255;p28">
            <a:extLst>
              <a:ext uri="{FF2B5EF4-FFF2-40B4-BE49-F238E27FC236}">
                <a16:creationId xmlns:a16="http://schemas.microsoft.com/office/drawing/2014/main" id="{BCFCCAAB-4201-49CD-BDF5-F3B1CA43C6B0}"/>
              </a:ext>
            </a:extLst>
          </p:cNvPr>
          <p:cNvSpPr/>
          <p:nvPr/>
        </p:nvSpPr>
        <p:spPr>
          <a:xfrm rot="16200000">
            <a:off x="4080568" y="2802130"/>
            <a:ext cx="422689" cy="45719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35" name="Google Shape;101;p17">
            <a:extLst>
              <a:ext uri="{FF2B5EF4-FFF2-40B4-BE49-F238E27FC236}">
                <a16:creationId xmlns:a16="http://schemas.microsoft.com/office/drawing/2014/main" id="{EB05843D-1C4A-4ADD-B926-A54A4B86FD61}"/>
              </a:ext>
            </a:extLst>
          </p:cNvPr>
          <p:cNvSpPr txBox="1">
            <a:spLocks/>
          </p:cNvSpPr>
          <p:nvPr/>
        </p:nvSpPr>
        <p:spPr>
          <a:xfrm>
            <a:off x="3033440" y="2981125"/>
            <a:ext cx="69170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4</a:t>
            </a:r>
          </a:p>
        </p:txBody>
      </p:sp>
      <p:sp>
        <p:nvSpPr>
          <p:cNvPr id="36" name="Google Shape;255;p28">
            <a:extLst>
              <a:ext uri="{FF2B5EF4-FFF2-40B4-BE49-F238E27FC236}">
                <a16:creationId xmlns:a16="http://schemas.microsoft.com/office/drawing/2014/main" id="{4B02BF7B-CF5C-4D66-8AD3-FE131800B513}"/>
              </a:ext>
            </a:extLst>
          </p:cNvPr>
          <p:cNvSpPr/>
          <p:nvPr/>
        </p:nvSpPr>
        <p:spPr>
          <a:xfrm rot="16200000" flipV="1">
            <a:off x="3132119" y="2804351"/>
            <a:ext cx="497053" cy="45722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sp>
        <p:nvSpPr>
          <p:cNvPr id="37" name="Google Shape;101;p17">
            <a:extLst>
              <a:ext uri="{FF2B5EF4-FFF2-40B4-BE49-F238E27FC236}">
                <a16:creationId xmlns:a16="http://schemas.microsoft.com/office/drawing/2014/main" id="{53861A44-E3E3-4AB7-939A-2BF514ACC6EC}"/>
              </a:ext>
            </a:extLst>
          </p:cNvPr>
          <p:cNvSpPr txBox="1">
            <a:spLocks/>
          </p:cNvSpPr>
          <p:nvPr/>
        </p:nvSpPr>
        <p:spPr>
          <a:xfrm>
            <a:off x="3495690" y="2981125"/>
            <a:ext cx="691677" cy="343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algn="ctr"/>
            <a:r>
              <a:rPr lang="en-US" sz="1400" dirty="0">
                <a:solidFill>
                  <a:srgbClr val="FFB600"/>
                </a:solidFill>
              </a:rPr>
              <a:t>5</a:t>
            </a:r>
          </a:p>
        </p:txBody>
      </p:sp>
      <p:sp>
        <p:nvSpPr>
          <p:cNvPr id="38" name="Google Shape;255;p28">
            <a:extLst>
              <a:ext uri="{FF2B5EF4-FFF2-40B4-BE49-F238E27FC236}">
                <a16:creationId xmlns:a16="http://schemas.microsoft.com/office/drawing/2014/main" id="{02B82E09-9295-4910-B7D2-0335CB735718}"/>
              </a:ext>
            </a:extLst>
          </p:cNvPr>
          <p:cNvSpPr/>
          <p:nvPr/>
        </p:nvSpPr>
        <p:spPr>
          <a:xfrm rot="16200000" flipV="1">
            <a:off x="3594340" y="2804352"/>
            <a:ext cx="497053" cy="45720"/>
          </a:xfrm>
          <a:prstGeom prst="roundRect">
            <a:avLst>
              <a:gd name="adj" fmla="val 50000"/>
            </a:avLst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7D15EAE-C7A5-4A66-9A10-A646E6EE84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751"/>
          <a:stretch/>
        </p:blipFill>
        <p:spPr>
          <a:xfrm>
            <a:off x="4994180" y="2840417"/>
            <a:ext cx="3951651" cy="32082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F870938-448D-4C16-B322-A84F34D397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075" b="1143"/>
          <a:stretch/>
        </p:blipFill>
        <p:spPr>
          <a:xfrm>
            <a:off x="4971586" y="3464575"/>
            <a:ext cx="3951652" cy="479334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893F5D1-B65F-4297-A0F5-74EBA0466B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3988"/>
          <a:stretch/>
        </p:blipFill>
        <p:spPr>
          <a:xfrm>
            <a:off x="4985947" y="3905823"/>
            <a:ext cx="3929055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99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34;p19">
            <a:extLst>
              <a:ext uri="{FF2B5EF4-FFF2-40B4-BE49-F238E27FC236}">
                <a16:creationId xmlns:a16="http://schemas.microsoft.com/office/drawing/2014/main" id="{D1D88DA4-96DA-4705-B91F-04FA75A41B5A}"/>
              </a:ext>
            </a:extLst>
          </p:cNvPr>
          <p:cNvSpPr txBox="1">
            <a:spLocks/>
          </p:cNvSpPr>
          <p:nvPr/>
        </p:nvSpPr>
        <p:spPr>
          <a:xfrm>
            <a:off x="1208459" y="2456055"/>
            <a:ext cx="7009785" cy="78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285750" indent="-285750"/>
            <a:r>
              <a:rPr lang="en-US" sz="1600" dirty="0"/>
              <a:t>Who worked in jobs goes to bed at an irregular time </a:t>
            </a:r>
            <a:r>
              <a:rPr lang="en-US" sz="1600" dirty="0">
                <a:highlight>
                  <a:srgbClr val="FFB600"/>
                </a:highlight>
              </a:rPr>
              <a:t>three to five times</a:t>
            </a:r>
            <a:r>
              <a:rPr lang="en-US" sz="1600" dirty="0"/>
              <a:t> in a week</a:t>
            </a:r>
          </a:p>
        </p:txBody>
      </p:sp>
      <p:sp>
        <p:nvSpPr>
          <p:cNvPr id="135" name="Google Shape;135;p19"/>
          <p:cNvSpPr txBox="1">
            <a:spLocks noGrp="1"/>
          </p:cNvSpPr>
          <p:nvPr>
            <p:ph type="title"/>
          </p:nvPr>
        </p:nvSpPr>
        <p:spPr>
          <a:xfrm>
            <a:off x="713457" y="415698"/>
            <a:ext cx="7435616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/>
              <a:t>Significant </a:t>
            </a:r>
            <a:r>
              <a:rPr lang="en-US" sz="6000" b="1" dirty="0">
                <a:solidFill>
                  <a:srgbClr val="FFB600"/>
                </a:solidFill>
              </a:rPr>
              <a:t>Findings</a:t>
            </a:r>
            <a:endParaRPr sz="6000" b="1" dirty="0"/>
          </a:p>
        </p:txBody>
      </p:sp>
      <p:sp>
        <p:nvSpPr>
          <p:cNvPr id="137" name="Google Shape;137;p19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9" name="Google Shape;135;p19">
            <a:extLst>
              <a:ext uri="{FF2B5EF4-FFF2-40B4-BE49-F238E27FC236}">
                <a16:creationId xmlns:a16="http://schemas.microsoft.com/office/drawing/2014/main" id="{C5E5E59C-AA7A-493A-9883-F12B3E0967AD}"/>
              </a:ext>
            </a:extLst>
          </p:cNvPr>
          <p:cNvSpPr txBox="1">
            <a:spLocks/>
          </p:cNvSpPr>
          <p:nvPr/>
        </p:nvSpPr>
        <p:spPr>
          <a:xfrm>
            <a:off x="559590" y="1286240"/>
            <a:ext cx="4348717" cy="1408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 b="0" i="0" u="none" strike="noStrike" cap="none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r>
              <a:rPr lang="en-US" sz="4400" dirty="0">
                <a:solidFill>
                  <a:srgbClr val="FF0000"/>
                </a:solidFill>
                <a:latin typeface="Raleway Light" panose="020B0604020202020204" charset="0"/>
              </a:rPr>
              <a:t>NMC Students</a:t>
            </a:r>
            <a:r>
              <a:rPr lang="en-US" sz="44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10" name="Google Shape;134;p19">
            <a:extLst>
              <a:ext uri="{FF2B5EF4-FFF2-40B4-BE49-F238E27FC236}">
                <a16:creationId xmlns:a16="http://schemas.microsoft.com/office/drawing/2014/main" id="{53D330F1-1CFA-4556-8050-60075295FF17}"/>
              </a:ext>
            </a:extLst>
          </p:cNvPr>
          <p:cNvSpPr txBox="1">
            <a:spLocks/>
          </p:cNvSpPr>
          <p:nvPr/>
        </p:nvSpPr>
        <p:spPr>
          <a:xfrm>
            <a:off x="926373" y="1880183"/>
            <a:ext cx="7009785" cy="78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285750" indent="-285750"/>
            <a:r>
              <a:rPr lang="en-US" sz="1600" dirty="0"/>
              <a:t>That took naps </a:t>
            </a:r>
            <a:r>
              <a:rPr lang="en-US" sz="1600" dirty="0">
                <a:highlight>
                  <a:srgbClr val="FFB600"/>
                </a:highlight>
              </a:rPr>
              <a:t>once or twice</a:t>
            </a:r>
            <a:r>
              <a:rPr lang="en-US" sz="1600" dirty="0"/>
              <a:t> in a week goes to bed at an irregular times which causes them to feel </a:t>
            </a:r>
            <a:r>
              <a:rPr lang="en-US" sz="1600" i="1" dirty="0"/>
              <a:t>daytime sleepiness</a:t>
            </a:r>
            <a:r>
              <a:rPr lang="en-US" sz="1600" dirty="0"/>
              <a:t>.</a:t>
            </a:r>
          </a:p>
        </p:txBody>
      </p:sp>
      <p:sp>
        <p:nvSpPr>
          <p:cNvPr id="11" name="Google Shape;134;p19">
            <a:extLst>
              <a:ext uri="{FF2B5EF4-FFF2-40B4-BE49-F238E27FC236}">
                <a16:creationId xmlns:a16="http://schemas.microsoft.com/office/drawing/2014/main" id="{C83E112B-2D91-4AA3-BF1D-3302DC1A6F63}"/>
              </a:ext>
            </a:extLst>
          </p:cNvPr>
          <p:cNvSpPr txBox="1">
            <a:spLocks/>
          </p:cNvSpPr>
          <p:nvPr/>
        </p:nvSpPr>
        <p:spPr>
          <a:xfrm>
            <a:off x="1490545" y="3031927"/>
            <a:ext cx="7009785" cy="78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285750" indent="-285750"/>
            <a:r>
              <a:rPr lang="en-US" sz="1600" dirty="0"/>
              <a:t>With AM classes (as their first class) tend to experience daytime sleepiness </a:t>
            </a:r>
            <a:r>
              <a:rPr lang="en-US" sz="1600" dirty="0">
                <a:highlight>
                  <a:srgbClr val="FFB600"/>
                </a:highlight>
              </a:rPr>
              <a:t>almost everyday</a:t>
            </a:r>
            <a:r>
              <a:rPr lang="en-US" sz="1600" dirty="0"/>
              <a:t> in a week</a:t>
            </a:r>
          </a:p>
          <a:p>
            <a:pPr marL="285750" indent="-285750"/>
            <a:endParaRPr lang="en-US" sz="1600" dirty="0"/>
          </a:p>
        </p:txBody>
      </p:sp>
      <p:sp>
        <p:nvSpPr>
          <p:cNvPr id="13" name="Google Shape;134;p19">
            <a:extLst>
              <a:ext uri="{FF2B5EF4-FFF2-40B4-BE49-F238E27FC236}">
                <a16:creationId xmlns:a16="http://schemas.microsoft.com/office/drawing/2014/main" id="{B63F871F-9BF7-4976-B3AC-DD81840C2311}"/>
              </a:ext>
            </a:extLst>
          </p:cNvPr>
          <p:cNvSpPr txBox="1">
            <a:spLocks/>
          </p:cNvSpPr>
          <p:nvPr/>
        </p:nvSpPr>
        <p:spPr>
          <a:xfrm>
            <a:off x="1772631" y="3607799"/>
            <a:ext cx="7009785" cy="78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 b="0" i="0" u="none" strike="noStrike" cap="none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pPr marL="285750" indent="-285750"/>
            <a:r>
              <a:rPr lang="en-US" sz="1600" dirty="0"/>
              <a:t>With PM classes (as their first class) that slept past 12 AM (Midnight) </a:t>
            </a:r>
            <a:r>
              <a:rPr lang="en-US" sz="1600" dirty="0">
                <a:highlight>
                  <a:srgbClr val="FFB600"/>
                </a:highlight>
              </a:rPr>
              <a:t>rarely</a:t>
            </a:r>
            <a:r>
              <a:rPr lang="en-US" sz="1600" dirty="0"/>
              <a:t> has trouble listening to class lectures during the week</a:t>
            </a:r>
          </a:p>
          <a:p>
            <a:pPr marL="285750" indent="-285750"/>
            <a:endParaRPr lang="en-US" sz="1600" dirty="0"/>
          </a:p>
        </p:txBody>
      </p:sp>
      <p:grpSp>
        <p:nvGrpSpPr>
          <p:cNvPr id="14" name="Google Shape;104;p17">
            <a:extLst>
              <a:ext uri="{FF2B5EF4-FFF2-40B4-BE49-F238E27FC236}">
                <a16:creationId xmlns:a16="http://schemas.microsoft.com/office/drawing/2014/main" id="{41CA1441-12CA-4E97-A095-0ED623713422}"/>
              </a:ext>
            </a:extLst>
          </p:cNvPr>
          <p:cNvGrpSpPr/>
          <p:nvPr/>
        </p:nvGrpSpPr>
        <p:grpSpPr>
          <a:xfrm>
            <a:off x="8119638" y="225980"/>
            <a:ext cx="539546" cy="879605"/>
            <a:chOff x="6730350" y="2315900"/>
            <a:chExt cx="257700" cy="420100"/>
          </a:xfrm>
        </p:grpSpPr>
        <p:sp>
          <p:nvSpPr>
            <p:cNvPr id="15" name="Google Shape;105;p17">
              <a:extLst>
                <a:ext uri="{FF2B5EF4-FFF2-40B4-BE49-F238E27FC236}">
                  <a16:creationId xmlns:a16="http://schemas.microsoft.com/office/drawing/2014/main" id="{70CD4E03-4637-4F73-ADAB-E00FA0AFCFEE}"/>
                </a:ext>
              </a:extLst>
            </p:cNvPr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6;p17">
              <a:extLst>
                <a:ext uri="{FF2B5EF4-FFF2-40B4-BE49-F238E27FC236}">
                  <a16:creationId xmlns:a16="http://schemas.microsoft.com/office/drawing/2014/main" id="{900F3AA9-9781-4304-B807-2DA4FCF508E7}"/>
                </a:ext>
              </a:extLst>
            </p:cNvPr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7;p17">
              <a:extLst>
                <a:ext uri="{FF2B5EF4-FFF2-40B4-BE49-F238E27FC236}">
                  <a16:creationId xmlns:a16="http://schemas.microsoft.com/office/drawing/2014/main" id="{56FE4856-CAF5-46AC-B46F-A9E154B9BD02}"/>
                </a:ext>
              </a:extLst>
            </p:cNvPr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8;p17">
              <a:extLst>
                <a:ext uri="{FF2B5EF4-FFF2-40B4-BE49-F238E27FC236}">
                  <a16:creationId xmlns:a16="http://schemas.microsoft.com/office/drawing/2014/main" id="{83C0C4BA-CB01-4974-8942-1BB7B1F27BFB}"/>
                </a:ext>
              </a:extLst>
            </p:cNvPr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9;p17">
              <a:extLst>
                <a:ext uri="{FF2B5EF4-FFF2-40B4-BE49-F238E27FC236}">
                  <a16:creationId xmlns:a16="http://schemas.microsoft.com/office/drawing/2014/main" id="{7982ACAF-457A-40E9-9E1D-CB28D7D912BB}"/>
                </a:ext>
              </a:extLst>
            </p:cNvPr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56485567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</TotalTime>
  <Words>539</Words>
  <Application>Microsoft Office PowerPoint</Application>
  <PresentationFormat>On-screen Show (16:9)</PresentationFormat>
  <Paragraphs>81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Raleway ExtraBold</vt:lpstr>
      <vt:lpstr>Arial</vt:lpstr>
      <vt:lpstr>Raleway</vt:lpstr>
      <vt:lpstr>Raleway Light</vt:lpstr>
      <vt:lpstr>Olivia template</vt:lpstr>
      <vt:lpstr>Sleep Habits Among NMC Students</vt:lpstr>
      <vt:lpstr>Primary Question</vt:lpstr>
      <vt:lpstr>Literature Review</vt:lpstr>
      <vt:lpstr>PowerPoint Presentation</vt:lpstr>
      <vt:lpstr>Methodology</vt:lpstr>
      <vt:lpstr>Survey Findings</vt:lpstr>
      <vt:lpstr>Less sleep on class days  Slept more on weekends</vt:lpstr>
      <vt:lpstr>“Would you say typically you feel tired during the week?”</vt:lpstr>
      <vt:lpstr>Significant Findings</vt:lpstr>
      <vt:lpstr>PowerPoint Presentation</vt:lpstr>
      <vt:lpstr>Group Studies</vt:lpstr>
      <vt:lpstr>Overall 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lenovo</dc:creator>
  <cp:lastModifiedBy>lenovo</cp:lastModifiedBy>
  <cp:revision>66</cp:revision>
  <dcterms:modified xsi:type="dcterms:W3CDTF">2019-03-17T16:16:29Z</dcterms:modified>
</cp:coreProperties>
</file>