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68" r:id="rId4"/>
    <p:sldId id="258" r:id="rId5"/>
    <p:sldId id="257" r:id="rId6"/>
    <p:sldId id="259" r:id="rId7"/>
    <p:sldId id="260" r:id="rId8"/>
    <p:sldId id="261" r:id="rId9"/>
    <p:sldId id="262" r:id="rId10"/>
    <p:sldId id="263" r:id="rId11"/>
    <p:sldId id="264" r:id="rId12"/>
    <p:sldId id="265" r:id="rId13"/>
    <p:sldId id="266"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5.xml"/><Relationship Id="rId5" Type="http://schemas.openxmlformats.org/officeDocument/2006/relationships/image" Target="../media/image16.pn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5.xml"/><Relationship Id="rId4" Type="http://schemas.openxmlformats.org/officeDocument/2006/relationships/image" Target="../media/image19.jpg"/></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276325" cy="1646302"/>
          </a:xfrm>
        </p:spPr>
        <p:txBody>
          <a:bodyPr/>
          <a:lstStyle/>
          <a:p>
            <a:r>
              <a:rPr lang="en-US" dirty="0" smtClean="0">
                <a:latin typeface="Sitka Subheading" panose="02000505000000020004" pitchFamily="2" charset="0"/>
              </a:rPr>
              <a:t>The Benefits and Side Effects of Chewing Betel Nut</a:t>
            </a:r>
            <a:endParaRPr lang="en-US" dirty="0">
              <a:latin typeface="Sitka Subheading" panose="02000505000000020004" pitchFamily="2" charset="0"/>
            </a:endParaRPr>
          </a:p>
        </p:txBody>
      </p:sp>
      <p:sp>
        <p:nvSpPr>
          <p:cNvPr id="3" name="Subtitle 2"/>
          <p:cNvSpPr>
            <a:spLocks noGrp="1"/>
          </p:cNvSpPr>
          <p:nvPr>
            <p:ph type="subTitle" idx="1"/>
          </p:nvPr>
        </p:nvSpPr>
        <p:spPr/>
        <p:txBody>
          <a:bodyPr>
            <a:normAutofit lnSpcReduction="10000"/>
          </a:bodyPr>
          <a:lstStyle/>
          <a:p>
            <a:r>
              <a:rPr lang="en-US" dirty="0" smtClean="0"/>
              <a:t>Joy Celis</a:t>
            </a:r>
          </a:p>
          <a:p>
            <a:r>
              <a:rPr lang="en-US" dirty="0" smtClean="0"/>
              <a:t>EN202-03</a:t>
            </a:r>
          </a:p>
          <a:p>
            <a:r>
              <a:rPr lang="en-US" dirty="0" smtClean="0"/>
              <a:t>May 5, 2015</a:t>
            </a:r>
            <a:endParaRPr lang="en-US" dirty="0"/>
          </a:p>
        </p:txBody>
      </p:sp>
    </p:spTree>
    <p:extLst>
      <p:ext uri="{BB962C8B-B14F-4D97-AF65-F5344CB8AC3E}">
        <p14:creationId xmlns:p14="http://schemas.microsoft.com/office/powerpoint/2010/main" val="3350160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aware of the side effects of chewing betel nut? </a:t>
            </a:r>
            <a:endParaRPr lang="en-US" dirty="0"/>
          </a:p>
        </p:txBody>
      </p:sp>
      <p:sp>
        <p:nvSpPr>
          <p:cNvPr id="5" name="Text Placeholder 4"/>
          <p:cNvSpPr>
            <a:spLocks noGrp="1"/>
          </p:cNvSpPr>
          <p:nvPr>
            <p:ph type="body" idx="1"/>
          </p:nvPr>
        </p:nvSpPr>
        <p:spPr>
          <a:xfrm>
            <a:off x="790045" y="4231793"/>
            <a:ext cx="4185623" cy="576262"/>
          </a:xfrm>
        </p:spPr>
        <p:txBody>
          <a:bodyPr/>
          <a:lstStyle/>
          <a:p>
            <a:r>
              <a:rPr lang="en-US" dirty="0" smtClean="0"/>
              <a:t>Yes: NBC:9 BC:3 = 12 total </a:t>
            </a:r>
            <a:endParaRPr lang="en-US" dirty="0"/>
          </a:p>
        </p:txBody>
      </p:sp>
      <p:pic>
        <p:nvPicPr>
          <p:cNvPr id="4" name="Content Placeholder 3"/>
          <p:cNvPicPr>
            <a:picLocks noGrp="1" noChangeAspect="1"/>
          </p:cNvPicPr>
          <p:nvPr>
            <p:ph sz="half" idx="2"/>
          </p:nvPr>
        </p:nvPicPr>
        <p:blipFill>
          <a:blip r:embed="rId2"/>
          <a:stretch>
            <a:fillRect/>
          </a:stretch>
        </p:blipFill>
        <p:spPr>
          <a:xfrm>
            <a:off x="677334" y="2005459"/>
            <a:ext cx="7822722" cy="1885952"/>
          </a:xfrm>
          <a:prstGeom prst="rect">
            <a:avLst/>
          </a:prstGeom>
        </p:spPr>
      </p:pic>
      <p:sp>
        <p:nvSpPr>
          <p:cNvPr id="6" name="Text Placeholder 5"/>
          <p:cNvSpPr>
            <a:spLocks noGrp="1"/>
          </p:cNvSpPr>
          <p:nvPr>
            <p:ph type="body" sz="quarter" idx="3"/>
          </p:nvPr>
        </p:nvSpPr>
        <p:spPr>
          <a:xfrm>
            <a:off x="2618076" y="5074861"/>
            <a:ext cx="4185618" cy="576262"/>
          </a:xfrm>
        </p:spPr>
        <p:txBody>
          <a:bodyPr/>
          <a:lstStyle/>
          <a:p>
            <a:r>
              <a:rPr lang="en-US" dirty="0" smtClean="0"/>
              <a:t>NO: NBC: 1 BC: 2 SKIPPED ?</a:t>
            </a:r>
            <a:endParaRPr lang="en-US" dirty="0"/>
          </a:p>
        </p:txBody>
      </p:sp>
    </p:spTree>
    <p:extLst>
      <p:ext uri="{BB962C8B-B14F-4D97-AF65-F5344CB8AC3E}">
        <p14:creationId xmlns:p14="http://schemas.microsoft.com/office/powerpoint/2010/main" val="1269254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 that will last for a </a:t>
            </a:r>
            <a:r>
              <a:rPr lang="en-US" u="sng" dirty="0" smtClean="0"/>
              <a:t>LIFE TIME </a:t>
            </a:r>
            <a:endParaRPr lang="en-US" u="sng" dirty="0"/>
          </a:p>
        </p:txBody>
      </p:sp>
      <p:sp>
        <p:nvSpPr>
          <p:cNvPr id="3" name="Text Placeholder 2"/>
          <p:cNvSpPr>
            <a:spLocks noGrp="1"/>
          </p:cNvSpPr>
          <p:nvPr>
            <p:ph type="body" idx="1"/>
          </p:nvPr>
        </p:nvSpPr>
        <p:spPr>
          <a:xfrm>
            <a:off x="675744" y="1642269"/>
            <a:ext cx="4185623" cy="576262"/>
          </a:xfrm>
        </p:spPr>
        <p:txBody>
          <a:bodyPr/>
          <a:lstStyle/>
          <a:p>
            <a:endParaRPr lang="en-US" dirty="0"/>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04800" y="1930400"/>
            <a:ext cx="2797444" cy="4341389"/>
          </a:xfrm>
        </p:spPr>
      </p:pic>
      <p:sp>
        <p:nvSpPr>
          <p:cNvPr id="5" name="Text Placeholder 4"/>
          <p:cNvSpPr>
            <a:spLocks noGrp="1"/>
          </p:cNvSpPr>
          <p:nvPr>
            <p:ph type="body" sz="quarter" idx="3"/>
          </p:nvPr>
        </p:nvSpPr>
        <p:spPr/>
        <p:txBody>
          <a:bodyPr/>
          <a:lstStyle/>
          <a:p>
            <a:endParaRPr lang="en-US" dirty="0"/>
          </a:p>
        </p:txBody>
      </p:sp>
      <p:pic>
        <p:nvPicPr>
          <p:cNvPr id="12" name="Content Placeholder 11"/>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3473188" y="1423205"/>
            <a:ext cx="4186237" cy="3116926"/>
          </a:xfr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8280" y="3376410"/>
            <a:ext cx="4036358" cy="2959996"/>
          </a:xfrm>
          <a:prstGeom prst="rect">
            <a:avLst/>
          </a:prstGeom>
        </p:spPr>
      </p:pic>
      <p:pic>
        <p:nvPicPr>
          <p:cNvPr id="1026" name="Picture 2" descr="cleard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leard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leard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leard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298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News…</a:t>
            </a:r>
            <a:endParaRPr lang="en-US" dirty="0"/>
          </a:p>
        </p:txBody>
      </p:sp>
      <p:sp>
        <p:nvSpPr>
          <p:cNvPr id="3" name="Text Placeholder 2"/>
          <p:cNvSpPr>
            <a:spLocks noGrp="1"/>
          </p:cNvSpPr>
          <p:nvPr>
            <p:ph type="body" idx="1"/>
          </p:nvPr>
        </p:nvSpPr>
        <p:spPr/>
        <p:txBody>
          <a:bodyPr/>
          <a:lstStyle/>
          <a:p>
            <a:endParaRPr lang="en-US"/>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893170" y="1165646"/>
            <a:ext cx="3947770" cy="5281194"/>
          </a:xfrm>
        </p:spPr>
      </p:pic>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8112229" y="1350313"/>
            <a:ext cx="3809729" cy="5096527"/>
          </a:xfr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289" y="1655765"/>
            <a:ext cx="3581400" cy="4791075"/>
          </a:xfrm>
          <a:prstGeom prst="rect">
            <a:avLst/>
          </a:prstGeom>
        </p:spPr>
      </p:pic>
    </p:spTree>
    <p:extLst>
      <p:ext uri="{BB962C8B-B14F-4D97-AF65-F5344CB8AC3E}">
        <p14:creationId xmlns:p14="http://schemas.microsoft.com/office/powerpoint/2010/main" val="606013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p:txBody>
          <a:bodyPr/>
          <a:lstStyle/>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1794619" y="609600"/>
            <a:ext cx="6870860" cy="5693684"/>
          </a:xfrm>
          <a:prstGeom prst="rect">
            <a:avLst/>
          </a:prstGeom>
        </p:spPr>
      </p:pic>
    </p:spTree>
    <p:extLst>
      <p:ext uri="{BB962C8B-B14F-4D97-AF65-F5344CB8AC3E}">
        <p14:creationId xmlns:p14="http://schemas.microsoft.com/office/powerpoint/2010/main" val="3375631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7200" dirty="0" smtClean="0">
                <a:latin typeface="Andalus" panose="02020603050405020304" pitchFamily="18" charset="-78"/>
                <a:cs typeface="Andalus" panose="02020603050405020304" pitchFamily="18" charset="-78"/>
              </a:rPr>
              <a:t>Thank you </a:t>
            </a:r>
            <a:r>
              <a:rPr lang="en-US" sz="7200" dirty="0" smtClean="0">
                <a:latin typeface="Andalus" panose="02020603050405020304" pitchFamily="18" charset="-78"/>
                <a:cs typeface="Andalus" panose="02020603050405020304" pitchFamily="18" charset="-78"/>
                <a:sym typeface="Wingdings" panose="05000000000000000000" pitchFamily="2" charset="2"/>
              </a:rPr>
              <a:t></a:t>
            </a:r>
            <a:endParaRPr lang="en-US" sz="7200" dirty="0">
              <a:latin typeface="Andalus" panose="02020603050405020304" pitchFamily="18" charset="-78"/>
              <a:cs typeface="Andalus" panose="02020603050405020304" pitchFamily="18" charset="-78"/>
            </a:endParaRPr>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158601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7636187"/>
              </p:ext>
            </p:extLst>
          </p:nvPr>
        </p:nvGraphicFramePr>
        <p:xfrm>
          <a:off x="4240957" y="4734946"/>
          <a:ext cx="6080760" cy="1676400"/>
        </p:xfrm>
        <a:graphic>
          <a:graphicData uri="http://schemas.openxmlformats.org/drawingml/2006/table">
            <a:tbl>
              <a:tblPr firstRow="1" firstCol="1" bandRow="1">
                <a:tableStyleId>{5C22544A-7EE6-4342-B048-85BDC9FD1C3A}</a:tableStyleId>
              </a:tblPr>
              <a:tblGrid>
                <a:gridCol w="2790907"/>
                <a:gridCol w="3289853"/>
              </a:tblGrid>
              <a:tr h="0">
                <a:tc>
                  <a:txBody>
                    <a:bodyPr/>
                    <a:lstStyle/>
                    <a:p>
                      <a:pPr marL="0" marR="0" algn="ctr">
                        <a:lnSpc>
                          <a:spcPct val="200000"/>
                        </a:lnSpc>
                        <a:spcBef>
                          <a:spcPts val="0"/>
                        </a:spcBef>
                        <a:spcAft>
                          <a:spcPts val="0"/>
                        </a:spcAft>
                      </a:pPr>
                      <a:r>
                        <a:rPr lang="en-US" sz="1100" dirty="0">
                          <a:effectLst/>
                        </a:rPr>
                        <a:t>Approval for Interview and Survey Questions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200" dirty="0">
                          <a:effectLst/>
                        </a:rPr>
                        <a:t>February 17, 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r>
                        <a:rPr lang="en-US" dirty="0" smtClean="0"/>
                        <a:t>         Analyze data</a:t>
                      </a:r>
                      <a:endParaRPr lang="en-US" dirty="0"/>
                    </a:p>
                  </a:txBody>
                  <a:tcPr marL="68580" marR="68580" marT="0" marB="0"/>
                </a:tc>
                <a:tc>
                  <a:txBody>
                    <a:bodyPr/>
                    <a:lstStyle/>
                    <a:p>
                      <a:pPr marL="0" marR="0" algn="ctr">
                        <a:lnSpc>
                          <a:spcPct val="200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May 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endParaRPr lang="en-US" dirty="0"/>
                    </a:p>
                  </a:txBody>
                  <a:tcPr marL="68580" marR="68580" marT="0" marB="0"/>
                </a:tc>
                <a:tc>
                  <a:txBody>
                    <a:bodyPr/>
                    <a:lstStyle/>
                    <a:p>
                      <a:pPr marL="0" marR="0" algn="ctr">
                        <a:lnSpc>
                          <a:spcPct val="20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41078505"/>
              </p:ext>
            </p:extLst>
          </p:nvPr>
        </p:nvGraphicFramePr>
        <p:xfrm>
          <a:off x="497030" y="1523384"/>
          <a:ext cx="6080760" cy="3352800"/>
        </p:xfrm>
        <a:graphic>
          <a:graphicData uri="http://schemas.openxmlformats.org/drawingml/2006/table">
            <a:tbl>
              <a:tblPr firstRow="1" firstCol="1" bandRow="1">
                <a:tableStyleId>{5C22544A-7EE6-4342-B048-85BDC9FD1C3A}</a:tableStyleId>
              </a:tblPr>
              <a:tblGrid>
                <a:gridCol w="3040380"/>
                <a:gridCol w="3040380"/>
              </a:tblGrid>
              <a:tr h="0">
                <a:tc>
                  <a:txBody>
                    <a:bodyPr/>
                    <a:lstStyle/>
                    <a:p>
                      <a:pPr marL="0" marR="0" algn="ctr">
                        <a:lnSpc>
                          <a:spcPct val="200000"/>
                        </a:lnSpc>
                        <a:spcBef>
                          <a:spcPts val="0"/>
                        </a:spcBef>
                        <a:spcAft>
                          <a:spcPts val="0"/>
                        </a:spcAft>
                      </a:pPr>
                      <a:r>
                        <a:rPr lang="en-US" sz="1100" dirty="0">
                          <a:effectLst/>
                        </a:rPr>
                        <a:t>Library book search and studies search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dirty="0">
                          <a:effectLst/>
                        </a:rPr>
                        <a:t>February 17-19, 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r>
                        <a:rPr lang="en-US" sz="1100">
                          <a:effectLst/>
                        </a:rPr>
                        <a:t>Introduction and background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a:effectLst/>
                        </a:rPr>
                        <a:t>February 20, 2015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r>
                        <a:rPr lang="en-US" sz="1100">
                          <a:effectLst/>
                        </a:rPr>
                        <a:t>Draft (Meet with instructor)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a:effectLst/>
                        </a:rPr>
                        <a:t>February 23,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r>
                        <a:rPr lang="en-US" sz="1100" dirty="0">
                          <a:effectLst/>
                        </a:rPr>
                        <a:t>Start on Literature Review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a:effectLst/>
                        </a:rPr>
                        <a:t>February 23,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r>
                        <a:rPr lang="en-US" sz="1100" dirty="0">
                          <a:effectLst/>
                        </a:rPr>
                        <a:t>Start on Methodology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a:effectLst/>
                        </a:rPr>
                        <a:t>February 24,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r>
                        <a:rPr lang="en-US" sz="1100" dirty="0">
                          <a:effectLst/>
                        </a:rPr>
                        <a:t>Draft (Meet with instructor)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a:effectLst/>
                        </a:rPr>
                        <a:t>February 25,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r>
                        <a:rPr lang="en-US" sz="1100" dirty="0">
                          <a:effectLst/>
                        </a:rPr>
                        <a:t>Finding Analysis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a:effectLst/>
                        </a:rPr>
                        <a:t>February 28,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r>
                        <a:rPr lang="en-US" sz="1100">
                          <a:effectLst/>
                        </a:rPr>
                        <a:t>Conclusion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a:effectLst/>
                        </a:rPr>
                        <a:t>March 01,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r>
                        <a:rPr lang="en-US" sz="1100">
                          <a:effectLst/>
                        </a:rPr>
                        <a:t>Draft (Meet with instructor)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a:effectLst/>
                        </a:rPr>
                        <a:t>March 02,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200000"/>
                        </a:lnSpc>
                        <a:spcBef>
                          <a:spcPts val="0"/>
                        </a:spcBef>
                        <a:spcAft>
                          <a:spcPts val="0"/>
                        </a:spcAft>
                      </a:pPr>
                      <a:r>
                        <a:rPr lang="en-US" sz="1100">
                          <a:effectLst/>
                        </a:rPr>
                        <a:t>Revise, Revise, Revise!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100" dirty="0">
                          <a:effectLst/>
                        </a:rPr>
                        <a:t>March 03-15, 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85273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Causes and effects of continued betel nut chewing </a:t>
            </a:r>
            <a:endParaRPr lang="en-US" sz="2800" dirty="0"/>
          </a:p>
        </p:txBody>
      </p:sp>
    </p:spTree>
    <p:extLst>
      <p:ext uri="{BB962C8B-B14F-4D97-AF65-F5344CB8AC3E}">
        <p14:creationId xmlns:p14="http://schemas.microsoft.com/office/powerpoint/2010/main" val="1782810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7181" y="609600"/>
            <a:ext cx="5375737" cy="355027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8859" y="2384738"/>
            <a:ext cx="3829692" cy="4075636"/>
          </a:xfrm>
          <a:prstGeom prst="rect">
            <a:avLst/>
          </a:prstGeom>
        </p:spPr>
      </p:pic>
    </p:spTree>
    <p:extLst>
      <p:ext uri="{BB962C8B-B14F-4D97-AF65-F5344CB8AC3E}">
        <p14:creationId xmlns:p14="http://schemas.microsoft.com/office/powerpoint/2010/main" val="133024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909" y="186127"/>
            <a:ext cx="8568264" cy="6426197"/>
          </a:xfrm>
        </p:spPr>
      </p:pic>
    </p:spTree>
    <p:extLst>
      <p:ext uri="{BB962C8B-B14F-4D97-AF65-F5344CB8AC3E}">
        <p14:creationId xmlns:p14="http://schemas.microsoft.com/office/powerpoint/2010/main" val="596254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938" y="236113"/>
            <a:ext cx="8596668" cy="1320800"/>
          </a:xfrm>
        </p:spPr>
        <p:txBody>
          <a:bodyPr/>
          <a:lstStyle/>
          <a:p>
            <a:r>
              <a:rPr lang="en-US" u="sng" dirty="0" smtClean="0">
                <a:effectLst>
                  <a:outerShdw blurRad="38100" dist="38100" dir="2700000" algn="tl">
                    <a:srgbClr val="000000">
                      <a:alpha val="43137"/>
                    </a:srgbClr>
                  </a:outerShdw>
                </a:effectLst>
              </a:rPr>
              <a:t>Positive Effects</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270000"/>
            <a:ext cx="8596668" cy="3880773"/>
          </a:xfrm>
        </p:spPr>
        <p:txBody>
          <a:bodyPr/>
          <a:lstStyle/>
          <a:p>
            <a:r>
              <a:rPr lang="en-US" dirty="0"/>
              <a:t>According to </a:t>
            </a:r>
            <a:r>
              <a:rPr lang="en-US" dirty="0" err="1"/>
              <a:t>Nai</a:t>
            </a:r>
            <a:r>
              <a:rPr lang="en-US" dirty="0"/>
              <a:t> Shin Chu’s study he stated that “it has been claimed that the chewing of betel nut produces a sense well-being, euphoria, heightened alertness, sweating, salivation, a hot sensation in the body and an increased capacity to work” (Shin, 2000). </a:t>
            </a:r>
          </a:p>
          <a:p>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446" y="2483824"/>
            <a:ext cx="8008160" cy="4058644"/>
          </a:xfrm>
          <a:prstGeom prst="rect">
            <a:avLst/>
          </a:prstGeom>
        </p:spPr>
      </p:pic>
    </p:spTree>
    <p:extLst>
      <p:ext uri="{BB962C8B-B14F-4D97-AF65-F5344CB8AC3E}">
        <p14:creationId xmlns:p14="http://schemas.microsoft.com/office/powerpoint/2010/main" val="2360292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8515" y="142148"/>
            <a:ext cx="6761627" cy="321589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0417" y="232300"/>
            <a:ext cx="3968840" cy="422516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5202" y="3560764"/>
            <a:ext cx="4223385" cy="31787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4273" y="4367309"/>
            <a:ext cx="4382611" cy="2265810"/>
          </a:xfrm>
          <a:prstGeom prst="rect">
            <a:avLst/>
          </a:prstGeom>
        </p:spPr>
      </p:pic>
    </p:spTree>
    <p:extLst>
      <p:ext uri="{BB962C8B-B14F-4D97-AF65-F5344CB8AC3E}">
        <p14:creationId xmlns:p14="http://schemas.microsoft.com/office/powerpoint/2010/main" val="4173495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9651" y="423243"/>
            <a:ext cx="6096000" cy="3693319"/>
          </a:xfrm>
          <a:prstGeom prst="rect">
            <a:avLst/>
          </a:prstGeom>
        </p:spPr>
        <p:txBody>
          <a:bodyPr>
            <a:spAutoFit/>
          </a:bodyPr>
          <a:lstStyle/>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A </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book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entitle, “Ancient Chamorro Society”, written by Lawrence J. Cunningham in 1992.  According to the book, chewing betel nut is a custom that </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is spread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from India to Southeast Asia and from there it reached here in the Marianas (Cunningham, p. </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138). And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chewers consider it a courtesy to offer another person betel nut (Cunningham, p. 7). Also, the ancient </a:t>
            </a:r>
            <a:r>
              <a:rPr lang="en-US"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Chamorros</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chewed their betel nut with substances such as, quicklime; which they say makes the betel nut much stronger. Betel pepper leaf; gives a person’s breath a fragrant smell and eliminates bad breath. In addition, chewing betel nut back then helped them kill stomach worms and intestinal parasites, also the staining of the teeth were considered beautiful (Cunningham, p. 7).</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0342" y="1210971"/>
            <a:ext cx="3886200" cy="5080000"/>
          </a:xfrm>
          <a:prstGeom prst="rect">
            <a:avLst/>
          </a:prstGeom>
        </p:spPr>
      </p:pic>
    </p:spTree>
    <p:extLst>
      <p:ext uri="{BB962C8B-B14F-4D97-AF65-F5344CB8AC3E}">
        <p14:creationId xmlns:p14="http://schemas.microsoft.com/office/powerpoint/2010/main" val="4030179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do not chew betel nut…</a:t>
            </a:r>
            <a:endParaRPr lang="en-US" dirty="0"/>
          </a:p>
        </p:txBody>
      </p:sp>
      <p:pic>
        <p:nvPicPr>
          <p:cNvPr id="4" name="Picture 3"/>
          <p:cNvPicPr>
            <a:picLocks noChangeAspect="1"/>
          </p:cNvPicPr>
          <p:nvPr/>
        </p:nvPicPr>
        <p:blipFill>
          <a:blip r:embed="rId2"/>
          <a:stretch>
            <a:fillRect/>
          </a:stretch>
        </p:blipFill>
        <p:spPr>
          <a:xfrm>
            <a:off x="383952" y="1128332"/>
            <a:ext cx="5672337" cy="5427014"/>
          </a:xfrm>
          <a:prstGeom prst="rect">
            <a:avLst/>
          </a:prstGeom>
        </p:spPr>
      </p:pic>
      <p:pic>
        <p:nvPicPr>
          <p:cNvPr id="5" name="Picture 4"/>
          <p:cNvPicPr>
            <a:picLocks noChangeAspect="1"/>
          </p:cNvPicPr>
          <p:nvPr/>
        </p:nvPicPr>
        <p:blipFill>
          <a:blip r:embed="rId3"/>
          <a:stretch>
            <a:fillRect/>
          </a:stretch>
        </p:blipFill>
        <p:spPr>
          <a:xfrm>
            <a:off x="6210836" y="2124812"/>
            <a:ext cx="5334000" cy="1584303"/>
          </a:xfrm>
          <a:prstGeom prst="rect">
            <a:avLst/>
          </a:prstGeom>
        </p:spPr>
      </p:pic>
    </p:spTree>
    <p:extLst>
      <p:ext uri="{BB962C8B-B14F-4D97-AF65-F5344CB8AC3E}">
        <p14:creationId xmlns:p14="http://schemas.microsoft.com/office/powerpoint/2010/main" val="3097957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176</TotalTime>
  <Words>250</Words>
  <Application>Microsoft Office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Andalus</vt:lpstr>
      <vt:lpstr>Arial</vt:lpstr>
      <vt:lpstr>Calibri</vt:lpstr>
      <vt:lpstr>Sitka Subheading</vt:lpstr>
      <vt:lpstr>Times New Roman</vt:lpstr>
      <vt:lpstr>Trebuchet MS</vt:lpstr>
      <vt:lpstr>Wingdings</vt:lpstr>
      <vt:lpstr>Wingdings 3</vt:lpstr>
      <vt:lpstr>Facet</vt:lpstr>
      <vt:lpstr>The Benefits and Side Effects of Chewing Betel Nut</vt:lpstr>
      <vt:lpstr>Schedule </vt:lpstr>
      <vt:lpstr>Research Question: </vt:lpstr>
      <vt:lpstr>PowerPoint Presentation</vt:lpstr>
      <vt:lpstr>PowerPoint Presentation</vt:lpstr>
      <vt:lpstr>Positive Effects</vt:lpstr>
      <vt:lpstr>PowerPoint Presentation</vt:lpstr>
      <vt:lpstr>PowerPoint Presentation</vt:lpstr>
      <vt:lpstr>Why we do not chew betel nut…</vt:lpstr>
      <vt:lpstr>Are you aware of the side effects of chewing betel nut? </vt:lpstr>
      <vt:lpstr>Side Effects that will last for a LIFE TIME </vt:lpstr>
      <vt:lpstr>Local News…</vt:lpstr>
      <vt:lpstr>PowerPoint Presentation</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Benefits and Side Effects of Chewing Betel Nut</dc:title>
  <dc:creator>joy celis</dc:creator>
  <cp:lastModifiedBy>joy celis</cp:lastModifiedBy>
  <cp:revision>14</cp:revision>
  <dcterms:created xsi:type="dcterms:W3CDTF">2015-05-05T04:42:31Z</dcterms:created>
  <dcterms:modified xsi:type="dcterms:W3CDTF">2015-05-05T14:00:13Z</dcterms:modified>
</cp:coreProperties>
</file>