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322651-8C06-4299-9DCD-629D046BC211}" type="datetimeFigureOut">
              <a:rPr lang="en-US" smtClean="0"/>
              <a:pPr/>
              <a:t>7/31/2014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AF2148-6308-4C2C-B643-D732544FBB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5000636"/>
            <a:ext cx="6172200" cy="1371600"/>
          </a:xfrm>
        </p:spPr>
        <p:txBody>
          <a:bodyPr>
            <a:normAutofit/>
          </a:bodyPr>
          <a:lstStyle/>
          <a:p>
            <a:r>
              <a:rPr lang="en-GB" dirty="0" smtClean="0"/>
              <a:t>Rose Marie </a:t>
            </a:r>
            <a:r>
              <a:rPr lang="en-GB" dirty="0" err="1" smtClean="0"/>
              <a:t>Ogo</a:t>
            </a:r>
            <a:endParaRPr lang="en-GB" dirty="0" smtClean="0"/>
          </a:p>
          <a:p>
            <a:r>
              <a:rPr lang="en-GB" dirty="0" smtClean="0"/>
              <a:t>Northern Marianas College</a:t>
            </a:r>
          </a:p>
          <a:p>
            <a:r>
              <a:rPr lang="en-GB" dirty="0" smtClean="0"/>
              <a:t>Final Presentation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14546" y="3643314"/>
            <a:ext cx="6643702" cy="7858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Elective Caesarean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846158"/>
          </a:xfrm>
        </p:spPr>
        <p:txBody>
          <a:bodyPr/>
          <a:lstStyle/>
          <a:p>
            <a:r>
              <a:rPr lang="en-GB" dirty="0" smtClean="0"/>
              <a:t>Suggestions for future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Schedule interviews, surveys, questionnaires in advance.</a:t>
            </a:r>
          </a:p>
          <a:p>
            <a:pPr lvl="1"/>
            <a:r>
              <a:rPr lang="en-GB" dirty="0" smtClean="0"/>
              <a:t>	</a:t>
            </a:r>
            <a:r>
              <a:rPr lang="en-GB" dirty="0" smtClean="0"/>
              <a:t>Try best to follow schedule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More time (at least 6 months)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14546" y="2500306"/>
            <a:ext cx="6172200" cy="2053590"/>
          </a:xfrm>
        </p:spPr>
        <p:txBody>
          <a:bodyPr>
            <a:normAutofit/>
          </a:bodyPr>
          <a:lstStyle/>
          <a:p>
            <a:r>
              <a:rPr lang="en-GB" sz="8000" dirty="0" smtClean="0"/>
              <a:t>Thank you</a:t>
            </a:r>
            <a:endParaRPr lang="en-GB" sz="8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elective caesarean?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/>
              <a:t>Elective caesarean </a:t>
            </a:r>
            <a:r>
              <a:rPr lang="en-GB" dirty="0" smtClean="0"/>
              <a:t>– a surgery that was scheduled in advance rather than performed because of an </a:t>
            </a:r>
            <a:r>
              <a:rPr lang="en-GB" dirty="0" smtClean="0"/>
              <a:t>emergency to deliver a baby/babies. </a:t>
            </a:r>
            <a:r>
              <a:rPr lang="en-GB" dirty="0" smtClean="0"/>
              <a:t>Elective caesareans may be performed on the basis of an obstetrical or medical indication, or because of non-indicated maternal request.</a:t>
            </a:r>
            <a:endParaRPr lang="en-GB" u="sng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Primary Research Question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Is caesarean section a good childbirth method?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lnSpc>
                <a:spcPct val="150000"/>
              </a:lnSpc>
            </a:pPr>
            <a:r>
              <a:rPr lang="en-GB" dirty="0" smtClean="0"/>
              <a:t>Secondary Questions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What is elective caesarean section and why do women choose to have it?</a:t>
            </a:r>
            <a:endParaRPr lang="en-GB" sz="1700" dirty="0" smtClean="0"/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What are the risks of caesarean childbirth?</a:t>
            </a:r>
            <a:endParaRPr lang="en-GB" sz="1700" dirty="0" smtClean="0"/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What are the benefits of caesarean childbirth?</a:t>
            </a:r>
            <a:endParaRPr lang="en-GB" sz="1700" dirty="0" smtClean="0"/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What are the different views of natural birth vs. caesarean?</a:t>
            </a:r>
            <a:endParaRPr lang="en-GB" sz="17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00034" y="571480"/>
            <a:ext cx="743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Research Questions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caesarean operation is reported to have occurred in England during the 1500’s by Jacob </a:t>
            </a:r>
            <a:r>
              <a:rPr lang="en-GB" dirty="0" err="1" smtClean="0"/>
              <a:t>Nufer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Rare that mother and baby lived because 9/10 mothers die from complications.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documented caesarean operation in the US by Dr. John Richmond of Ohio in April 1827.</a:t>
            </a:r>
          </a:p>
          <a:p>
            <a:endParaRPr lang="en-GB" dirty="0" smtClean="0"/>
          </a:p>
          <a:p>
            <a:r>
              <a:rPr lang="en-GB" dirty="0" smtClean="0"/>
              <a:t>According to </a:t>
            </a:r>
            <a:r>
              <a:rPr lang="en-GB" i="1" dirty="0" smtClean="0"/>
              <a:t>Williams’ textbook of obstetrics</a:t>
            </a:r>
            <a:r>
              <a:rPr lang="en-GB" dirty="0" smtClean="0"/>
              <a:t>, the term caesarean section derived from the two Latin words </a:t>
            </a:r>
            <a:r>
              <a:rPr lang="en-GB" i="1" dirty="0" err="1" smtClean="0"/>
              <a:t>caedere</a:t>
            </a:r>
            <a:r>
              <a:rPr lang="en-GB" i="1" dirty="0" smtClean="0"/>
              <a:t> </a:t>
            </a:r>
            <a:r>
              <a:rPr lang="en-GB" dirty="0" smtClean="0"/>
              <a:t>and </a:t>
            </a:r>
            <a:r>
              <a:rPr lang="en-GB" i="1" dirty="0" err="1" smtClean="0"/>
              <a:t>seco</a:t>
            </a:r>
            <a:r>
              <a:rPr lang="en-GB" dirty="0" smtClean="0"/>
              <a:t>. Both words mean “to cut” making caesarean section literally mean “cut-cut.”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71472" y="357166"/>
            <a:ext cx="6333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BRIEF HISTORY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elective caesarean an important topic?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/>
          <a:lstStyle/>
          <a:p>
            <a:r>
              <a:rPr lang="en-GB" dirty="0" smtClean="0"/>
              <a:t>Assist mothers/mothers-to-be in deciding if caesarean section is really for them?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Understand why rates have been increasing.</a:t>
            </a:r>
          </a:p>
          <a:p>
            <a:endParaRPr lang="en-GB" dirty="0" smtClean="0"/>
          </a:p>
          <a:p>
            <a:r>
              <a:rPr lang="en-GB" dirty="0" smtClean="0"/>
              <a:t>Find out how Saipan birth rates are related to elective caesareans.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r>
              <a:rPr lang="en-GB" dirty="0" smtClean="0"/>
              <a:t>Extensive Literature Research</a:t>
            </a:r>
          </a:p>
          <a:p>
            <a:pPr lvl="1"/>
            <a:r>
              <a:rPr lang="en-GB" dirty="0" smtClean="0"/>
              <a:t>2 studies – Google Scholar</a:t>
            </a:r>
          </a:p>
          <a:p>
            <a:pPr lvl="1"/>
            <a:r>
              <a:rPr lang="en-GB" dirty="0" smtClean="0"/>
              <a:t>2 articles – Google Search</a:t>
            </a:r>
          </a:p>
          <a:p>
            <a:pPr lvl="1"/>
            <a:r>
              <a:rPr lang="en-GB" dirty="0" smtClean="0"/>
              <a:t>2 blogs for compare and contrast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Surveys</a:t>
            </a:r>
          </a:p>
          <a:p>
            <a:pPr lvl="1"/>
            <a:r>
              <a:rPr lang="en-GB" dirty="0" smtClean="0"/>
              <a:t>Pilot surveys</a:t>
            </a:r>
          </a:p>
          <a:p>
            <a:pPr lvl="1"/>
            <a:r>
              <a:rPr lang="en-GB" strike="sngStrike" dirty="0" smtClean="0">
                <a:solidFill>
                  <a:srgbClr val="FF0000"/>
                </a:solidFill>
              </a:rPr>
              <a:t>Formal surveys to patients in Women’s Clinic</a:t>
            </a:r>
          </a:p>
          <a:p>
            <a:pPr lvl="1"/>
            <a:r>
              <a:rPr lang="en-GB" dirty="0" smtClean="0"/>
              <a:t>Formal surveys to student researcher’s neighbours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42910" y="357166"/>
            <a:ext cx="4000528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Approach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Age? Gender? Ethnicity?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100% Yes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70% Natural </a:t>
            </a:r>
          </a:p>
          <a:p>
            <a:pPr marL="822960" lvl="1" indent="-457200"/>
            <a:r>
              <a:rPr lang="en-GB" dirty="0" smtClean="0"/>
              <a:t>30% Caesarean</a:t>
            </a:r>
          </a:p>
          <a:p>
            <a:pPr marL="822960" lvl="1" indent="-45720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60% 2 weeks or less</a:t>
            </a:r>
          </a:p>
          <a:p>
            <a:pPr marL="822960" lvl="1" indent="-457200"/>
            <a:r>
              <a:rPr lang="en-GB" dirty="0" smtClean="0"/>
              <a:t>40% 3-6 weeks</a:t>
            </a:r>
          </a:p>
          <a:p>
            <a:pPr marL="822960" lvl="1" indent="-45720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50% 3-6 weeks</a:t>
            </a:r>
          </a:p>
          <a:p>
            <a:pPr marL="822960" lvl="1" indent="-457200"/>
            <a:r>
              <a:rPr lang="en-GB" dirty="0" smtClean="0"/>
              <a:t>50% 7 weeks or more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GB" dirty="0" smtClean="0"/>
              <a:t>90% Natural</a:t>
            </a:r>
          </a:p>
          <a:p>
            <a:pPr marL="822960" lvl="1" indent="-457200"/>
            <a:r>
              <a:rPr lang="en-GB" dirty="0" smtClean="0"/>
              <a:t>10% Caesarean</a:t>
            </a:r>
          </a:p>
          <a:p>
            <a:pPr marL="822960" lvl="1" indent="-45720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GB" dirty="0" smtClean="0"/>
              <a:t>70% Yes</a:t>
            </a:r>
          </a:p>
          <a:p>
            <a:pPr marL="822960" lvl="1" indent="-457200"/>
            <a:r>
              <a:rPr lang="en-GB" dirty="0" smtClean="0"/>
              <a:t>30% No</a:t>
            </a:r>
          </a:p>
          <a:p>
            <a:pPr marL="822960" lvl="1" indent="-45720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en-GB" dirty="0" smtClean="0"/>
              <a:t>30% Yes</a:t>
            </a:r>
          </a:p>
          <a:p>
            <a:pPr marL="822960" lvl="1" indent="-457200"/>
            <a:r>
              <a:rPr lang="en-GB" dirty="0" smtClean="0"/>
              <a:t>70% No</a:t>
            </a:r>
          </a:p>
          <a:p>
            <a:pPr marL="822960" lvl="1" indent="-45720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 startAt="9"/>
            </a:pPr>
            <a:r>
              <a:rPr lang="en-GB" dirty="0" smtClean="0"/>
              <a:t>60% Yes</a:t>
            </a:r>
          </a:p>
          <a:p>
            <a:pPr marL="822960" lvl="1" indent="-457200"/>
            <a:r>
              <a:rPr lang="en-GB" dirty="0" smtClean="0"/>
              <a:t>40% No</a:t>
            </a:r>
          </a:p>
          <a:p>
            <a:pPr marL="822960" lvl="1" indent="-45720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GB" dirty="0" smtClean="0"/>
              <a:t>70% Yes</a:t>
            </a:r>
          </a:p>
          <a:p>
            <a:pPr marL="822960" lvl="1" indent="-457200"/>
            <a:r>
              <a:rPr lang="en-GB" dirty="0" smtClean="0"/>
              <a:t>30% No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00034" y="214290"/>
            <a:ext cx="7423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Survey findings</a:t>
            </a:r>
            <a:endParaRPr lang="en-US" sz="54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Benefits: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Quick </a:t>
            </a:r>
            <a:r>
              <a:rPr lang="en-GB" dirty="0" err="1" smtClean="0"/>
              <a:t>labor</a:t>
            </a:r>
            <a:endParaRPr lang="en-GB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Perceived as pain-free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Some women like to choose the baby’s birthday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Follow strict schedule</a:t>
            </a:r>
          </a:p>
          <a:p>
            <a:pPr marL="822960" lvl="1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/>
            <a:r>
              <a:rPr lang="en-GB" dirty="0" smtClean="0"/>
              <a:t>Risks: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Infection after surgery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Longer recovery time for the mother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Major bleeding during/after surgery</a:t>
            </a:r>
          </a:p>
          <a:p>
            <a:pPr marL="822960" lvl="1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/>
            <a:r>
              <a:rPr lang="en-GB" dirty="0" smtClean="0"/>
              <a:t>Recovery Time</a:t>
            </a:r>
          </a:p>
          <a:p>
            <a:pPr marL="822960" lvl="1" indent="-457200"/>
            <a:r>
              <a:rPr lang="en-GB" dirty="0" smtClean="0"/>
              <a:t>Natural Birth – 2 weeks or less</a:t>
            </a:r>
          </a:p>
          <a:p>
            <a:pPr marL="822960" lvl="1" indent="-457200"/>
            <a:r>
              <a:rPr lang="en-GB" dirty="0" smtClean="0"/>
              <a:t>Caesarean Section – About 8 weeks (3-4 weeks just for pain)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285728"/>
            <a:ext cx="871540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Literature Review Findings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3657600" cy="4386274"/>
          </a:xfrm>
        </p:spPr>
        <p:txBody>
          <a:bodyPr/>
          <a:lstStyle/>
          <a:p>
            <a:r>
              <a:rPr lang="en-GB" dirty="0" smtClean="0"/>
              <a:t>Gathering the best data within the short period of time.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785926"/>
            <a:ext cx="3657600" cy="4386274"/>
          </a:xfrm>
        </p:spPr>
        <p:txBody>
          <a:bodyPr/>
          <a:lstStyle/>
          <a:p>
            <a:r>
              <a:rPr lang="en-GB" dirty="0" smtClean="0"/>
              <a:t>Analyzing the data provided.</a:t>
            </a:r>
          </a:p>
          <a:p>
            <a:r>
              <a:rPr lang="en-GB" dirty="0" smtClean="0"/>
              <a:t>Completing the research paper on time.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42910" y="571480"/>
            <a:ext cx="3057247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Weakness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0562" y="571480"/>
            <a:ext cx="3321743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Strengths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443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What is elective caesarean?</vt:lpstr>
      <vt:lpstr>Slide 3</vt:lpstr>
      <vt:lpstr>Slide 4</vt:lpstr>
      <vt:lpstr>Why is elective caesarean an important topic?</vt:lpstr>
      <vt:lpstr>Slide 6</vt:lpstr>
      <vt:lpstr>Slide 7</vt:lpstr>
      <vt:lpstr>Slide 8</vt:lpstr>
      <vt:lpstr>Slide 9</vt:lpstr>
      <vt:lpstr>Suggestions for future study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18</cp:revision>
  <dcterms:created xsi:type="dcterms:W3CDTF">2014-07-30T15:02:33Z</dcterms:created>
  <dcterms:modified xsi:type="dcterms:W3CDTF">2014-07-31T02:03:29Z</dcterms:modified>
</cp:coreProperties>
</file>