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63" r:id="rId5"/>
    <p:sldId id="264" r:id="rId6"/>
    <p:sldId id="257" r:id="rId7"/>
    <p:sldId id="260"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C9C9"/>
    <a:srgbClr val="AAC0E7"/>
    <a:srgbClr val="545C68"/>
    <a:srgbClr val="AAC0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마스터 부제목 스타일 편집</a:t>
            </a:r>
          </a:p>
        </p:txBody>
      </p:sp>
      <p:sp>
        <p:nvSpPr>
          <p:cNvPr id="4" name="날짜 개체 틀 3"/>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1796124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세로 텍스트 개체 틀 2"/>
          <p:cNvSpPr>
            <a:spLocks noGrp="1"/>
          </p:cNvSpPr>
          <p:nvPr>
            <p:ph type="body" orient="vert" idx="1"/>
          </p:nvPr>
        </p:nvSpPr>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245464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238938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idx="1"/>
          </p:nvPr>
        </p:nvSpPr>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Tree>
    <p:extLst>
      <p:ext uri="{BB962C8B-B14F-4D97-AF65-F5344CB8AC3E}">
        <p14:creationId xmlns:p14="http://schemas.microsoft.com/office/powerpoint/2010/main" val="2047850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편집합니다</a:t>
            </a:r>
          </a:p>
        </p:txBody>
      </p:sp>
      <p:sp>
        <p:nvSpPr>
          <p:cNvPr id="4" name="날짜 개체 틀 3"/>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151914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내용 개체 틀 2"/>
          <p:cNvSpPr>
            <a:spLocks noGrp="1"/>
          </p:cNvSpPr>
          <p:nvPr>
            <p:ph sz="half" idx="1"/>
          </p:nvPr>
        </p:nvSpPr>
        <p:spPr>
          <a:xfrm>
            <a:off x="838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내용 개체 틀 3"/>
          <p:cNvSpPr>
            <a:spLocks noGrp="1"/>
          </p:cNvSpPr>
          <p:nvPr>
            <p:ph sz="half" idx="2"/>
          </p:nvPr>
        </p:nvSpPr>
        <p:spPr>
          <a:xfrm>
            <a:off x="6172200" y="1825625"/>
            <a:ext cx="5181600" cy="435133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날짜 개체 틀 4"/>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2232348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4" name="내용 개체 틀 3"/>
          <p:cNvSpPr>
            <a:spLocks noGrp="1"/>
          </p:cNvSpPr>
          <p:nvPr>
            <p:ph sz="half" idx="2"/>
          </p:nvPr>
        </p:nvSpPr>
        <p:spPr>
          <a:xfrm>
            <a:off x="839788" y="2505075"/>
            <a:ext cx="5157787"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편집합니다</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7" name="날짜 개체 틀 6"/>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1100877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a:t>마스터 제목 스타일 편집</a:t>
            </a:r>
          </a:p>
        </p:txBody>
      </p:sp>
      <p:sp>
        <p:nvSpPr>
          <p:cNvPr id="3" name="날짜 개체 틀 2"/>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785763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662560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169608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편집합니다</a:t>
            </a:r>
          </a:p>
        </p:txBody>
      </p:sp>
      <p:sp>
        <p:nvSpPr>
          <p:cNvPr id="5" name="날짜 개체 틀 4"/>
          <p:cNvSpPr>
            <a:spLocks noGrp="1"/>
          </p:cNvSpPr>
          <p:nvPr>
            <p:ph type="dt" sz="half" idx="10"/>
          </p:nvPr>
        </p:nvSpPr>
        <p:spPr/>
        <p:txBody>
          <a:bodyPr/>
          <a:lstStyle/>
          <a:p>
            <a:fld id="{96A48757-A495-4D22-A2BD-7769B2AEEEC5}" type="datetimeFigureOut">
              <a:rPr lang="ko-KR" altLang="en-US" smtClean="0"/>
              <a:t>2018-05-07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286736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48757-A495-4D22-A2BD-7769B2AEEEC5}" type="datetimeFigureOut">
              <a:rPr lang="ko-KR" altLang="en-US" smtClean="0"/>
              <a:t>2018-05-07</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86EB6-0986-4AB0-B650-011C8A01D8AB}" type="slidenum">
              <a:rPr lang="ko-KR" altLang="en-US" smtClean="0"/>
              <a:t>‹#›</a:t>
            </a:fld>
            <a:endParaRPr lang="ko-KR" altLang="en-US"/>
          </a:p>
        </p:txBody>
      </p:sp>
    </p:spTree>
    <p:extLst>
      <p:ext uri="{BB962C8B-B14F-4D97-AF65-F5344CB8AC3E}">
        <p14:creationId xmlns:p14="http://schemas.microsoft.com/office/powerpoint/2010/main" val="2065482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3815860" y="2637692"/>
            <a:ext cx="4935415" cy="1256690"/>
          </a:xfrm>
        </p:spPr>
        <p:txBody>
          <a:bodyPr>
            <a:normAutofit/>
          </a:bodyPr>
          <a:lstStyle/>
          <a:p>
            <a:r>
              <a:rPr lang="en-US" altLang="ko-KR" sz="7200" spc="600" dirty="0">
                <a:solidFill>
                  <a:srgbClr val="AAC0E7"/>
                </a:solidFill>
                <a:latin typeface="나눔스퀘어 ExtraBold" panose="020B0600000101010101" pitchFamily="50" charset="-127"/>
                <a:ea typeface="나눔스퀘어 ExtraBold" panose="020B0600000101010101" pitchFamily="50" charset="-127"/>
              </a:rPr>
              <a:t>C</a:t>
            </a:r>
            <a:r>
              <a:rPr lang="en-US" altLang="ko-KR" sz="7200" spc="600" dirty="0">
                <a:solidFill>
                  <a:schemeClr val="bg1"/>
                </a:solidFill>
                <a:latin typeface="나눔스퀘어 ExtraBold" panose="020B0600000101010101" pitchFamily="50" charset="-127"/>
                <a:ea typeface="나눔스퀘어 ExtraBold" panose="020B0600000101010101" pitchFamily="50" charset="-127"/>
              </a:rPr>
              <a:t>W </a:t>
            </a:r>
            <a:r>
              <a:rPr lang="en-US" altLang="ko-KR" sz="7200" spc="600" dirty="0">
                <a:solidFill>
                  <a:srgbClr val="F7C9C9"/>
                </a:solidFill>
                <a:latin typeface="나눔스퀘어 ExtraBold" panose="020B0600000101010101" pitchFamily="50" charset="-127"/>
                <a:ea typeface="나눔스퀘어 ExtraBold" panose="020B0600000101010101" pitchFamily="50" charset="-127"/>
              </a:rPr>
              <a:t>V</a:t>
            </a:r>
            <a:r>
              <a:rPr lang="en-US" altLang="ko-KR" sz="7200" spc="600" dirty="0">
                <a:solidFill>
                  <a:schemeClr val="bg1"/>
                </a:solidFill>
                <a:latin typeface="나눔스퀘어 ExtraBold" panose="020B0600000101010101" pitchFamily="50" charset="-127"/>
                <a:ea typeface="나눔스퀘어 ExtraBold" panose="020B0600000101010101" pitchFamily="50" charset="-127"/>
              </a:rPr>
              <a:t>isa</a:t>
            </a:r>
            <a:endParaRPr lang="ko-KR" altLang="en-US" sz="7200" spc="600" dirty="0">
              <a:solidFill>
                <a:schemeClr val="bg1"/>
              </a:solidFill>
              <a:latin typeface="나눔스퀘어 ExtraBold" panose="020B0600000101010101" pitchFamily="50" charset="-127"/>
              <a:ea typeface="나눔스퀘어 ExtraBold" panose="020B0600000101010101" pitchFamily="50" charset="-127"/>
            </a:endParaRPr>
          </a:p>
        </p:txBody>
      </p:sp>
      <p:sp>
        <p:nvSpPr>
          <p:cNvPr id="3" name="부제목 2"/>
          <p:cNvSpPr>
            <a:spLocks noGrp="1"/>
          </p:cNvSpPr>
          <p:nvPr>
            <p:ph type="subTitle" idx="1"/>
          </p:nvPr>
        </p:nvSpPr>
        <p:spPr>
          <a:xfrm>
            <a:off x="1524000" y="3973512"/>
            <a:ext cx="9044354" cy="853465"/>
          </a:xfrm>
        </p:spPr>
        <p:txBody>
          <a:bodyPr>
            <a:normAutofit fontScale="62500" lnSpcReduction="20000"/>
          </a:bodyPr>
          <a:lstStyle/>
          <a:p>
            <a:r>
              <a:rPr lang="en-US" altLang="ko-KR" dirty="0">
                <a:solidFill>
                  <a:schemeClr val="bg1"/>
                </a:solidFill>
              </a:rPr>
              <a:t>EN 202 – 02</a:t>
            </a:r>
          </a:p>
          <a:p>
            <a:r>
              <a:rPr lang="en-US" altLang="ko-KR" dirty="0">
                <a:solidFill>
                  <a:schemeClr val="bg1"/>
                </a:solidFill>
              </a:rPr>
              <a:t>Su A Kim</a:t>
            </a:r>
          </a:p>
          <a:p>
            <a:r>
              <a:rPr lang="en-US" altLang="ko-KR" dirty="0">
                <a:solidFill>
                  <a:schemeClr val="bg1"/>
                </a:solidFill>
              </a:rPr>
              <a:t>Dr. Kimberly Bunts-Anderson</a:t>
            </a:r>
          </a:p>
          <a:p>
            <a:endParaRPr lang="en-US" altLang="ko-KR" dirty="0">
              <a:solidFill>
                <a:schemeClr val="bg1"/>
              </a:solidFill>
            </a:endParaRPr>
          </a:p>
          <a:p>
            <a:endParaRPr lang="en-US" altLang="ko-KR" dirty="0">
              <a:solidFill>
                <a:schemeClr val="bg1"/>
              </a:solidFill>
            </a:endParaRPr>
          </a:p>
          <a:p>
            <a:endParaRPr lang="ko-KR" altLang="en-US" dirty="0">
              <a:solidFill>
                <a:schemeClr val="bg1"/>
              </a:solidFill>
            </a:endParaRPr>
          </a:p>
        </p:txBody>
      </p:sp>
      <p:grpSp>
        <p:nvGrpSpPr>
          <p:cNvPr id="7" name="Group 5"/>
          <p:cNvGrpSpPr/>
          <p:nvPr/>
        </p:nvGrpSpPr>
        <p:grpSpPr>
          <a:xfrm>
            <a:off x="4141177" y="2637692"/>
            <a:ext cx="4220308" cy="1256690"/>
            <a:chOff x="3373820" y="2387816"/>
            <a:chExt cx="2463087" cy="762004"/>
          </a:xfrm>
        </p:grpSpPr>
        <p:pic>
          <p:nvPicPr>
            <p:cNvPr id="8" name="Picture 3" descr="03_Braket_Single.png"/>
            <p:cNvPicPr>
              <a:picLocks noChangeAspect="1"/>
            </p:cNvPicPr>
            <p:nvPr/>
          </p:nvPicPr>
          <p:blipFill>
            <a:blip r:embed="rId2" cstate="print"/>
            <a:stretch>
              <a:fillRect/>
            </a:stretch>
          </p:blipFill>
          <p:spPr>
            <a:xfrm>
              <a:off x="3373820" y="2387816"/>
              <a:ext cx="100887" cy="762004"/>
            </a:xfrm>
            <a:prstGeom prst="rect">
              <a:avLst/>
            </a:prstGeom>
          </p:spPr>
        </p:pic>
        <p:pic>
          <p:nvPicPr>
            <p:cNvPr id="9" name="Picture 4" descr="03_Braket_Single.png"/>
            <p:cNvPicPr>
              <a:picLocks noChangeAspect="1"/>
            </p:cNvPicPr>
            <p:nvPr/>
          </p:nvPicPr>
          <p:blipFill>
            <a:blip r:embed="rId2" cstate="print"/>
            <a:stretch>
              <a:fillRect/>
            </a:stretch>
          </p:blipFill>
          <p:spPr>
            <a:xfrm rot="10800000">
              <a:off x="5736020" y="2387816"/>
              <a:ext cx="100887" cy="762004"/>
            </a:xfrm>
            <a:prstGeom prst="rect">
              <a:avLst/>
            </a:prstGeom>
          </p:spPr>
        </p:pic>
      </p:grpSp>
    </p:spTree>
    <p:extLst>
      <p:ext uri="{BB962C8B-B14F-4D97-AF65-F5344CB8AC3E}">
        <p14:creationId xmlns:p14="http://schemas.microsoft.com/office/powerpoint/2010/main" val="195188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324351" y="775892"/>
            <a:ext cx="3556169" cy="457200"/>
            <a:chOff x="3429000" y="526256"/>
            <a:chExt cx="3293102" cy="457200"/>
          </a:xfrm>
        </p:grpSpPr>
        <p:pic>
          <p:nvPicPr>
            <p:cNvPr id="6" name="Picture 44" descr="03_Braket_Single.png"/>
            <p:cNvPicPr>
              <a:picLocks noChangeAspect="1"/>
            </p:cNvPicPr>
            <p:nvPr/>
          </p:nvPicPr>
          <p:blipFill>
            <a:blip r:embed="rId2" cstate="print"/>
            <a:stretch>
              <a:fillRect/>
            </a:stretch>
          </p:blipFill>
          <p:spPr>
            <a:xfrm>
              <a:off x="342900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6661570" y="526256"/>
              <a:ext cx="60532" cy="457200"/>
            </a:xfrm>
            <a:prstGeom prst="rect">
              <a:avLst/>
            </a:prstGeom>
          </p:spPr>
        </p:pic>
      </p:grpSp>
      <p:sp>
        <p:nvSpPr>
          <p:cNvPr id="8" name="Title 1"/>
          <p:cNvSpPr txBox="1">
            <a:spLocks/>
          </p:cNvSpPr>
          <p:nvPr/>
        </p:nvSpPr>
        <p:spPr>
          <a:xfrm>
            <a:off x="2214561" y="62468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altLang="ko-KR" sz="2200" dirty="0">
                <a:solidFill>
                  <a:srgbClr val="AAC0E6"/>
                </a:solidFill>
                <a:latin typeface="나눔스퀘어 Bold" panose="020B0600000101010101" pitchFamily="50" charset="-127"/>
                <a:ea typeface="나눔스퀘어 Bold" panose="020B0600000101010101" pitchFamily="50" charset="-127"/>
              </a:rPr>
              <a:t>Research</a:t>
            </a:r>
            <a:r>
              <a:rPr lang="ko-KR" altLang="en-US" sz="2200" dirty="0">
                <a:solidFill>
                  <a:srgbClr val="545C68"/>
                </a:solidFill>
                <a:latin typeface="나눔스퀘어 Bold" panose="020B0600000101010101" pitchFamily="50" charset="-127"/>
                <a:ea typeface="나눔스퀘어 Bold" panose="020B0600000101010101" pitchFamily="50" charset="-127"/>
              </a:rPr>
              <a:t> </a:t>
            </a:r>
            <a:r>
              <a:rPr lang="en-US" altLang="ko-KR" sz="2200" dirty="0">
                <a:solidFill>
                  <a:srgbClr val="F7C9C9"/>
                </a:solidFill>
                <a:latin typeface="나눔스퀘어 Bold" panose="020B0600000101010101" pitchFamily="50" charset="-127"/>
                <a:ea typeface="나눔스퀘어 Bold" panose="020B0600000101010101" pitchFamily="50" charset="-127"/>
              </a:rPr>
              <a:t>Question</a:t>
            </a:r>
            <a:endParaRPr lang="en-US" sz="2200" b="1" dirty="0">
              <a:solidFill>
                <a:srgbClr val="F7C9C9"/>
              </a:solidFill>
              <a:latin typeface="나눔스퀘어 Bold" panose="020B0600000101010101" pitchFamily="50" charset="-127"/>
              <a:ea typeface="나눔스퀘어 Bold" panose="020B0600000101010101" pitchFamily="50" charset="-127"/>
            </a:endParaRPr>
          </a:p>
        </p:txBody>
      </p:sp>
      <p:cxnSp>
        <p:nvCxnSpPr>
          <p:cNvPr id="9" name="Straight Connector 41"/>
          <p:cNvCxnSpPr/>
          <p:nvPr/>
        </p:nvCxnSpPr>
        <p:spPr>
          <a:xfrm>
            <a:off x="942975" y="1466848"/>
            <a:ext cx="10239375"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309685" y="2283612"/>
            <a:ext cx="9582151" cy="2062103"/>
          </a:xfrm>
          <a:prstGeom prst="rect">
            <a:avLst/>
          </a:prstGeom>
          <a:noFill/>
        </p:spPr>
        <p:txBody>
          <a:bodyPr wrap="square" rtlCol="0">
            <a:spAutoFit/>
          </a:bodyPr>
          <a:lstStyle/>
          <a:p>
            <a:pPr marL="400050" indent="-400050" algn="just">
              <a:lnSpc>
                <a:spcPct val="200000"/>
              </a:lnSpc>
              <a:buFont typeface="+mj-lt"/>
              <a:buAutoNum type="romanUcPeriod"/>
            </a:pPr>
            <a:r>
              <a:rPr lang="en-US" altLang="ko-KR" sz="1400" dirty="0">
                <a:solidFill>
                  <a:schemeClr val="bg1">
                    <a:lumMod val="50000"/>
                  </a:schemeClr>
                </a:solidFill>
                <a:latin typeface="Open Sans Light" panose="020B0306030504020204" pitchFamily="34" charset="0"/>
                <a:ea typeface="나눔스퀘어" panose="020B0600000101010101" pitchFamily="50" charset="-127"/>
                <a:cs typeface="Open Sans Light" panose="020B0306030504020204" pitchFamily="34" charset="0"/>
              </a:rPr>
              <a:t>What is CNMI-Only Transitional Worker Visa?</a:t>
            </a:r>
          </a:p>
          <a:p>
            <a:pPr marL="400050" indent="-400050" algn="just">
              <a:lnSpc>
                <a:spcPct val="200000"/>
              </a:lnSpc>
              <a:buFont typeface="+mj-lt"/>
              <a:buAutoNum type="romanUcPeriod"/>
            </a:pPr>
            <a:r>
              <a:rPr lang="en-US" altLang="ko-KR" sz="1400" dirty="0">
                <a:solidFill>
                  <a:schemeClr val="bg1">
                    <a:lumMod val="50000"/>
                  </a:schemeClr>
                </a:solidFill>
                <a:latin typeface="Open Sans Light" panose="020B0306030504020204" pitchFamily="34" charset="0"/>
                <a:ea typeface="나눔스퀘어" panose="020B0600000101010101" pitchFamily="50" charset="-127"/>
                <a:cs typeface="Open Sans Light" panose="020B0306030504020204" pitchFamily="34" charset="0"/>
              </a:rPr>
              <a:t>How does it affect companies like I Love Saipan?</a:t>
            </a:r>
          </a:p>
          <a:p>
            <a:pPr marL="400050" indent="-400050" algn="just">
              <a:lnSpc>
                <a:spcPct val="200000"/>
              </a:lnSpc>
              <a:buFont typeface="+mj-lt"/>
              <a:buAutoNum type="romanUcPeriod"/>
            </a:pPr>
            <a:r>
              <a:rPr lang="en-US" altLang="ko-KR" sz="1400" dirty="0">
                <a:solidFill>
                  <a:schemeClr val="bg1">
                    <a:lumMod val="50000"/>
                  </a:schemeClr>
                </a:solidFill>
                <a:latin typeface="Open Sans Light" panose="020B0306030504020204" pitchFamily="34" charset="0"/>
                <a:ea typeface="나눔스퀘어" panose="020B0600000101010101" pitchFamily="50" charset="-127"/>
                <a:cs typeface="Open Sans Light" panose="020B0306030504020204" pitchFamily="34" charset="0"/>
              </a:rPr>
              <a:t>How does the people feel about the CW visa?</a:t>
            </a:r>
          </a:p>
          <a:p>
            <a:pPr marL="400050" indent="-400050" algn="just">
              <a:lnSpc>
                <a:spcPct val="200000"/>
              </a:lnSpc>
              <a:buFont typeface="+mj-lt"/>
              <a:buAutoNum type="romanUcPeriod"/>
            </a:pPr>
            <a:r>
              <a:rPr lang="en-US" altLang="ko-KR" sz="1400" dirty="0">
                <a:solidFill>
                  <a:schemeClr val="bg1">
                    <a:lumMod val="50000"/>
                  </a:schemeClr>
                </a:solidFill>
                <a:latin typeface="Open Sans Light" panose="020B0306030504020204" pitchFamily="34" charset="0"/>
                <a:ea typeface="나눔스퀘어" panose="020B0600000101010101" pitchFamily="50" charset="-127"/>
                <a:cs typeface="Open Sans Light" panose="020B0306030504020204" pitchFamily="34" charset="0"/>
              </a:rPr>
              <a:t>Is it bad/good to our economy?</a:t>
            </a:r>
            <a:endPar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a:p>
            <a:pPr algn="just"/>
            <a:endParaRPr lang="en-US" sz="16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25042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
                                            <p:txEl>
                                              <p:pRg st="0" end="0"/>
                                            </p:txEl>
                                          </p:spTgt>
                                        </p:tgtEl>
                                        <p:attrNameLst>
                                          <p:attrName>style.visibility</p:attrName>
                                        </p:attrNameLst>
                                      </p:cBhvr>
                                      <p:to>
                                        <p:strVal val="visible"/>
                                      </p:to>
                                    </p:set>
                                    <p:animEffect transition="in" filter="fade">
                                      <p:cBhvr>
                                        <p:cTn id="12" dur="500"/>
                                        <p:tgtEl>
                                          <p:spTgt spid="3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
                                            <p:txEl>
                                              <p:pRg st="1" end="1"/>
                                            </p:txEl>
                                          </p:spTgt>
                                        </p:tgtEl>
                                        <p:attrNameLst>
                                          <p:attrName>style.visibility</p:attrName>
                                        </p:attrNameLst>
                                      </p:cBhvr>
                                      <p:to>
                                        <p:strVal val="visible"/>
                                      </p:to>
                                    </p:set>
                                    <p:animEffect transition="in" filter="fade">
                                      <p:cBhvr>
                                        <p:cTn id="17" dur="500"/>
                                        <p:tgtEl>
                                          <p:spTgt spid="3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
                                            <p:txEl>
                                              <p:pRg st="2" end="2"/>
                                            </p:txEl>
                                          </p:spTgt>
                                        </p:tgtEl>
                                        <p:attrNameLst>
                                          <p:attrName>style.visibility</p:attrName>
                                        </p:attrNameLst>
                                      </p:cBhvr>
                                      <p:to>
                                        <p:strVal val="visible"/>
                                      </p:to>
                                    </p:set>
                                    <p:animEffect transition="in" filter="fade">
                                      <p:cBhvr>
                                        <p:cTn id="22" dur="500"/>
                                        <p:tgtEl>
                                          <p:spTgt spid="3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xEl>
                                              <p:pRg st="3" end="3"/>
                                            </p:txEl>
                                          </p:spTgt>
                                        </p:tgtEl>
                                        <p:attrNameLst>
                                          <p:attrName>style.visibility</p:attrName>
                                        </p:attrNameLst>
                                      </p:cBhvr>
                                      <p:to>
                                        <p:strVal val="visible"/>
                                      </p:to>
                                    </p:set>
                                    <p:animEffect transition="in" filter="fade">
                                      <p:cBhvr>
                                        <p:cTn id="27" dur="500"/>
                                        <p:tgtEl>
                                          <p:spTgt spid="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324351" y="775892"/>
            <a:ext cx="3556169" cy="457200"/>
            <a:chOff x="3429000" y="526256"/>
            <a:chExt cx="3293102" cy="457200"/>
          </a:xfrm>
        </p:grpSpPr>
        <p:pic>
          <p:nvPicPr>
            <p:cNvPr id="6" name="Picture 44" descr="03_Braket_Single.png"/>
            <p:cNvPicPr>
              <a:picLocks noChangeAspect="1"/>
            </p:cNvPicPr>
            <p:nvPr/>
          </p:nvPicPr>
          <p:blipFill>
            <a:blip r:embed="rId2" cstate="print"/>
            <a:stretch>
              <a:fillRect/>
            </a:stretch>
          </p:blipFill>
          <p:spPr>
            <a:xfrm>
              <a:off x="342900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6661570" y="526256"/>
              <a:ext cx="60532" cy="457200"/>
            </a:xfrm>
            <a:prstGeom prst="rect">
              <a:avLst/>
            </a:prstGeom>
          </p:spPr>
        </p:pic>
      </p:grpSp>
      <p:sp>
        <p:nvSpPr>
          <p:cNvPr id="8" name="Title 1"/>
          <p:cNvSpPr txBox="1">
            <a:spLocks/>
          </p:cNvSpPr>
          <p:nvPr/>
        </p:nvSpPr>
        <p:spPr>
          <a:xfrm>
            <a:off x="2214561" y="62468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sz="2200" dirty="0">
                <a:solidFill>
                  <a:srgbClr val="AAC0E6"/>
                </a:solidFill>
                <a:latin typeface="나눔스퀘어 Bold" panose="020B0600000101010101" pitchFamily="50" charset="-127"/>
                <a:ea typeface="나눔스퀘어 Bold" panose="020B0600000101010101" pitchFamily="50" charset="-127"/>
              </a:rPr>
              <a:t>Metho</a:t>
            </a:r>
            <a:r>
              <a:rPr lang="en-US" sz="2200" dirty="0">
                <a:solidFill>
                  <a:srgbClr val="F7C9C9"/>
                </a:solidFill>
                <a:latin typeface="나눔스퀘어 Bold" panose="020B0600000101010101" pitchFamily="50" charset="-127"/>
                <a:ea typeface="나눔스퀘어 Bold" panose="020B0600000101010101" pitchFamily="50" charset="-127"/>
              </a:rPr>
              <a:t>dology</a:t>
            </a:r>
          </a:p>
        </p:txBody>
      </p:sp>
      <p:cxnSp>
        <p:nvCxnSpPr>
          <p:cNvPr id="9" name="Straight Connector 41"/>
          <p:cNvCxnSpPr/>
          <p:nvPr/>
        </p:nvCxnSpPr>
        <p:spPr>
          <a:xfrm>
            <a:off x="942975" y="1466848"/>
            <a:ext cx="10239375"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4" name="Group 5"/>
          <p:cNvGrpSpPr/>
          <p:nvPr/>
        </p:nvGrpSpPr>
        <p:grpSpPr>
          <a:xfrm>
            <a:off x="4324351" y="2836881"/>
            <a:ext cx="1734043" cy="1734043"/>
            <a:chOff x="3865314" y="1566605"/>
            <a:chExt cx="1426531" cy="1426531"/>
          </a:xfrm>
        </p:grpSpPr>
        <p:sp>
          <p:nvSpPr>
            <p:cNvPr id="25" name="Oval 6"/>
            <p:cNvSpPr/>
            <p:nvPr/>
          </p:nvSpPr>
          <p:spPr>
            <a:xfrm>
              <a:off x="3865314" y="1566605"/>
              <a:ext cx="1426531" cy="1426531"/>
            </a:xfrm>
            <a:prstGeom prst="ellipse">
              <a:avLst/>
            </a:prstGeom>
            <a:solidFill>
              <a:schemeClr val="bg1">
                <a:lumMod val="95000"/>
              </a:schemeClr>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26" name="Oval 7"/>
            <p:cNvSpPr/>
            <p:nvPr/>
          </p:nvSpPr>
          <p:spPr>
            <a:xfrm>
              <a:off x="4007590" y="1708881"/>
              <a:ext cx="1141979" cy="114197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grpSp>
      <p:grpSp>
        <p:nvGrpSpPr>
          <p:cNvPr id="30" name="Group 11"/>
          <p:cNvGrpSpPr/>
          <p:nvPr/>
        </p:nvGrpSpPr>
        <p:grpSpPr>
          <a:xfrm>
            <a:off x="5951264" y="2836881"/>
            <a:ext cx="1734043" cy="1734043"/>
            <a:chOff x="3865314" y="1566605"/>
            <a:chExt cx="1426531" cy="1426531"/>
          </a:xfrm>
        </p:grpSpPr>
        <p:sp>
          <p:nvSpPr>
            <p:cNvPr id="31" name="Oval 12"/>
            <p:cNvSpPr/>
            <p:nvPr/>
          </p:nvSpPr>
          <p:spPr>
            <a:xfrm>
              <a:off x="3865314" y="1566605"/>
              <a:ext cx="1426531" cy="1426531"/>
            </a:xfrm>
            <a:prstGeom prst="ellipse">
              <a:avLst/>
            </a:prstGeom>
            <a:solidFill>
              <a:schemeClr val="bg1">
                <a:lumMod val="95000"/>
              </a:schemeClr>
            </a:solidFill>
            <a:ln w="1174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32" name="Oval 14"/>
            <p:cNvSpPr/>
            <p:nvPr/>
          </p:nvSpPr>
          <p:spPr>
            <a:xfrm>
              <a:off x="4007590" y="1708881"/>
              <a:ext cx="1141979" cy="114197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grpSp>
      <p:sp>
        <p:nvSpPr>
          <p:cNvPr id="33" name="Teardrop 16"/>
          <p:cNvSpPr/>
          <p:nvPr/>
        </p:nvSpPr>
        <p:spPr>
          <a:xfrm rot="10800000">
            <a:off x="2767123" y="2835167"/>
            <a:ext cx="1739572" cy="1739572"/>
          </a:xfrm>
          <a:prstGeom prst="teardrop">
            <a:avLst/>
          </a:prstGeom>
          <a:solidFill>
            <a:srgbClr val="AAC0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dirty="0"/>
          </a:p>
        </p:txBody>
      </p:sp>
      <p:sp>
        <p:nvSpPr>
          <p:cNvPr id="34" name="Teardrop 15"/>
          <p:cNvSpPr/>
          <p:nvPr/>
        </p:nvSpPr>
        <p:spPr>
          <a:xfrm>
            <a:off x="7514201" y="2835167"/>
            <a:ext cx="1739572" cy="1739572"/>
          </a:xfrm>
          <a:prstGeom prst="teardrop">
            <a:avLst/>
          </a:prstGeom>
          <a:solidFill>
            <a:srgbClr val="F7C9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2" name="TextBox 1">
            <a:extLst>
              <a:ext uri="{FF2B5EF4-FFF2-40B4-BE49-F238E27FC236}">
                <a16:creationId xmlns:a16="http://schemas.microsoft.com/office/drawing/2014/main" id="{242087F8-0E0D-4E65-8E2C-8B8754CFDDE9}"/>
              </a:ext>
            </a:extLst>
          </p:cNvPr>
          <p:cNvSpPr txBox="1"/>
          <p:nvPr/>
        </p:nvSpPr>
        <p:spPr>
          <a:xfrm>
            <a:off x="3130062" y="3380736"/>
            <a:ext cx="1021343" cy="646331"/>
          </a:xfrm>
          <a:prstGeom prst="rect">
            <a:avLst/>
          </a:prstGeom>
          <a:noFill/>
        </p:spPr>
        <p:txBody>
          <a:bodyPr wrap="square" rtlCol="0">
            <a:spAutoFit/>
          </a:bodyPr>
          <a:lstStyle/>
          <a:p>
            <a:pPr algn="ctr"/>
            <a:r>
              <a:rPr lang="en-US" altLang="ko-KR" dirty="0">
                <a:solidFill>
                  <a:srgbClr val="545C68"/>
                </a:solidFill>
              </a:rPr>
              <a:t>PILOT</a:t>
            </a:r>
          </a:p>
          <a:p>
            <a:pPr algn="ctr"/>
            <a:r>
              <a:rPr lang="en-US" altLang="ko-KR" dirty="0">
                <a:solidFill>
                  <a:srgbClr val="545C68"/>
                </a:solidFill>
              </a:rPr>
              <a:t>SURVEY</a:t>
            </a:r>
            <a:endParaRPr lang="ko-KR" altLang="en-US" dirty="0">
              <a:solidFill>
                <a:srgbClr val="545C68"/>
              </a:solidFill>
            </a:endParaRPr>
          </a:p>
        </p:txBody>
      </p:sp>
      <p:sp>
        <p:nvSpPr>
          <p:cNvPr id="36" name="TextBox 35">
            <a:extLst>
              <a:ext uri="{FF2B5EF4-FFF2-40B4-BE49-F238E27FC236}">
                <a16:creationId xmlns:a16="http://schemas.microsoft.com/office/drawing/2014/main" id="{8A5D05CC-D73A-4E73-881D-0B8240AB13E3}"/>
              </a:ext>
            </a:extLst>
          </p:cNvPr>
          <p:cNvSpPr txBox="1"/>
          <p:nvPr/>
        </p:nvSpPr>
        <p:spPr>
          <a:xfrm>
            <a:off x="4679641" y="3380736"/>
            <a:ext cx="1021343" cy="646331"/>
          </a:xfrm>
          <a:prstGeom prst="rect">
            <a:avLst/>
          </a:prstGeom>
          <a:noFill/>
        </p:spPr>
        <p:txBody>
          <a:bodyPr wrap="square" rtlCol="0">
            <a:spAutoFit/>
          </a:bodyPr>
          <a:lstStyle/>
          <a:p>
            <a:pPr algn="ctr"/>
            <a:r>
              <a:rPr lang="en-US" altLang="ko-KR" dirty="0">
                <a:solidFill>
                  <a:srgbClr val="545C68"/>
                </a:solidFill>
              </a:rPr>
              <a:t>FINAL</a:t>
            </a:r>
          </a:p>
          <a:p>
            <a:pPr algn="ctr"/>
            <a:r>
              <a:rPr lang="en-US" altLang="ko-KR" dirty="0">
                <a:solidFill>
                  <a:srgbClr val="545C68"/>
                </a:solidFill>
              </a:rPr>
              <a:t>SURVEY</a:t>
            </a:r>
            <a:endParaRPr lang="ko-KR" altLang="en-US" dirty="0">
              <a:solidFill>
                <a:srgbClr val="545C68"/>
              </a:solidFill>
            </a:endParaRPr>
          </a:p>
        </p:txBody>
      </p:sp>
      <p:sp>
        <p:nvSpPr>
          <p:cNvPr id="37" name="TextBox 36">
            <a:extLst>
              <a:ext uri="{FF2B5EF4-FFF2-40B4-BE49-F238E27FC236}">
                <a16:creationId xmlns:a16="http://schemas.microsoft.com/office/drawing/2014/main" id="{83879434-1DE0-4CB0-B43E-2D9748777168}"/>
              </a:ext>
            </a:extLst>
          </p:cNvPr>
          <p:cNvSpPr txBox="1"/>
          <p:nvPr/>
        </p:nvSpPr>
        <p:spPr>
          <a:xfrm>
            <a:off x="6053743" y="3534624"/>
            <a:ext cx="1529083" cy="338554"/>
          </a:xfrm>
          <a:prstGeom prst="rect">
            <a:avLst/>
          </a:prstGeom>
          <a:noFill/>
        </p:spPr>
        <p:txBody>
          <a:bodyPr wrap="square" rtlCol="0">
            <a:spAutoFit/>
          </a:bodyPr>
          <a:lstStyle/>
          <a:p>
            <a:pPr algn="ctr"/>
            <a:r>
              <a:rPr lang="en-US" altLang="ko-KR" sz="1600" dirty="0">
                <a:solidFill>
                  <a:srgbClr val="545C68"/>
                </a:solidFill>
              </a:rPr>
              <a:t>INTERVIEWS</a:t>
            </a:r>
            <a:endParaRPr lang="ko-KR" altLang="en-US" sz="1600" dirty="0">
              <a:solidFill>
                <a:srgbClr val="545C68"/>
              </a:solidFill>
            </a:endParaRPr>
          </a:p>
        </p:txBody>
      </p:sp>
      <p:sp>
        <p:nvSpPr>
          <p:cNvPr id="43" name="TextBox 42">
            <a:extLst>
              <a:ext uri="{FF2B5EF4-FFF2-40B4-BE49-F238E27FC236}">
                <a16:creationId xmlns:a16="http://schemas.microsoft.com/office/drawing/2014/main" id="{B7F3EE1C-C635-49D8-8459-F2F34FFE8CC8}"/>
              </a:ext>
            </a:extLst>
          </p:cNvPr>
          <p:cNvSpPr txBox="1"/>
          <p:nvPr/>
        </p:nvSpPr>
        <p:spPr>
          <a:xfrm>
            <a:off x="7616360" y="3520792"/>
            <a:ext cx="1529083" cy="338554"/>
          </a:xfrm>
          <a:prstGeom prst="rect">
            <a:avLst/>
          </a:prstGeom>
          <a:noFill/>
        </p:spPr>
        <p:txBody>
          <a:bodyPr wrap="square" rtlCol="0">
            <a:spAutoFit/>
          </a:bodyPr>
          <a:lstStyle/>
          <a:p>
            <a:pPr algn="ctr"/>
            <a:r>
              <a:rPr lang="en-US" altLang="ko-KR" sz="1600" dirty="0">
                <a:solidFill>
                  <a:srgbClr val="545C68"/>
                </a:solidFill>
              </a:rPr>
              <a:t>LITERATURES</a:t>
            </a:r>
          </a:p>
        </p:txBody>
      </p:sp>
      <p:sp>
        <p:nvSpPr>
          <p:cNvPr id="44" name="TextBox 43">
            <a:extLst>
              <a:ext uri="{FF2B5EF4-FFF2-40B4-BE49-F238E27FC236}">
                <a16:creationId xmlns:a16="http://schemas.microsoft.com/office/drawing/2014/main" id="{BB677765-3D80-4FEC-BFC5-C06C4C42A543}"/>
              </a:ext>
            </a:extLst>
          </p:cNvPr>
          <p:cNvSpPr txBox="1"/>
          <p:nvPr/>
        </p:nvSpPr>
        <p:spPr>
          <a:xfrm>
            <a:off x="2621753" y="4541996"/>
            <a:ext cx="3459102" cy="1316451"/>
          </a:xfrm>
          <a:prstGeom prst="rect">
            <a:avLst/>
          </a:prstGeom>
          <a:noFill/>
        </p:spPr>
        <p:txBody>
          <a:bodyPr wrap="square" rtlCol="0">
            <a:spAutoFit/>
          </a:bodyPr>
          <a:lstStyle/>
          <a:p>
            <a:pPr algn="just">
              <a:lnSpc>
                <a:spcPct val="200000"/>
              </a:lnSpc>
            </a:pPr>
            <a:r>
              <a:rPr lang="en-US" altLang="ko-KR" sz="1400" dirty="0">
                <a:solidFill>
                  <a:schemeClr val="bg1">
                    <a:lumMod val="50000"/>
                  </a:schemeClr>
                </a:solidFill>
                <a:latin typeface="나눔스퀘어" panose="020B0600000101010101" pitchFamily="50" charset="-127"/>
                <a:ea typeface="나눔스퀘어" panose="020B0600000101010101" pitchFamily="50" charset="-127"/>
                <a:cs typeface="Open Sans Light" panose="020B0306030504020204" pitchFamily="34" charset="0"/>
              </a:rPr>
              <a:t>Created a surveys to gather information of how many people knows about the CW visa and how they feel about it. </a:t>
            </a:r>
          </a:p>
        </p:txBody>
      </p:sp>
      <p:sp>
        <p:nvSpPr>
          <p:cNvPr id="45" name="TextBox 44">
            <a:extLst>
              <a:ext uri="{FF2B5EF4-FFF2-40B4-BE49-F238E27FC236}">
                <a16:creationId xmlns:a16="http://schemas.microsoft.com/office/drawing/2014/main" id="{1460BAC5-D73D-4C2E-91EE-F3B1EE52B58D}"/>
              </a:ext>
            </a:extLst>
          </p:cNvPr>
          <p:cNvSpPr txBox="1"/>
          <p:nvPr/>
        </p:nvSpPr>
        <p:spPr>
          <a:xfrm>
            <a:off x="5316328" y="1446707"/>
            <a:ext cx="3003911" cy="1316451"/>
          </a:xfrm>
          <a:prstGeom prst="rect">
            <a:avLst/>
          </a:prstGeom>
          <a:noFill/>
        </p:spPr>
        <p:txBody>
          <a:bodyPr wrap="square" rtlCol="0">
            <a:spAutoFit/>
          </a:bodyPr>
          <a:lstStyle/>
          <a:p>
            <a:pPr algn="just">
              <a:lnSpc>
                <a:spcPct val="200000"/>
              </a:lnSpc>
            </a:pPr>
            <a:r>
              <a:rPr lang="en-US" altLang="ko-KR" sz="1400" dirty="0">
                <a:solidFill>
                  <a:schemeClr val="bg1">
                    <a:lumMod val="50000"/>
                  </a:schemeClr>
                </a:solidFill>
                <a:latin typeface="나눔스퀘어" panose="020B0600000101010101" pitchFamily="50" charset="-127"/>
                <a:ea typeface="나눔스퀘어" panose="020B0600000101010101" pitchFamily="50" charset="-127"/>
                <a:cs typeface="Open Sans Light" panose="020B0306030504020204" pitchFamily="34" charset="0"/>
              </a:rPr>
              <a:t>The student researcher conducted an in-depth interview and held semi-structured interview</a:t>
            </a:r>
          </a:p>
        </p:txBody>
      </p:sp>
      <p:sp>
        <p:nvSpPr>
          <p:cNvPr id="47" name="TextBox 46">
            <a:extLst>
              <a:ext uri="{FF2B5EF4-FFF2-40B4-BE49-F238E27FC236}">
                <a16:creationId xmlns:a16="http://schemas.microsoft.com/office/drawing/2014/main" id="{34A6BF1D-DF22-46AB-87F3-EB970082243B}"/>
              </a:ext>
            </a:extLst>
          </p:cNvPr>
          <p:cNvSpPr txBox="1"/>
          <p:nvPr/>
        </p:nvSpPr>
        <p:spPr>
          <a:xfrm>
            <a:off x="7214269" y="4582816"/>
            <a:ext cx="3239785" cy="885563"/>
          </a:xfrm>
          <a:prstGeom prst="rect">
            <a:avLst/>
          </a:prstGeom>
          <a:noFill/>
        </p:spPr>
        <p:txBody>
          <a:bodyPr wrap="square" rtlCol="0">
            <a:spAutoFit/>
          </a:bodyPr>
          <a:lstStyle/>
          <a:p>
            <a:pPr algn="just">
              <a:lnSpc>
                <a:spcPct val="200000"/>
              </a:lnSpc>
            </a:pPr>
            <a:r>
              <a:rPr lang="en-US" altLang="ko-KR" sz="1400" dirty="0">
                <a:solidFill>
                  <a:schemeClr val="bg1">
                    <a:lumMod val="50000"/>
                  </a:schemeClr>
                </a:solidFill>
                <a:latin typeface="나눔스퀘어" panose="020B0600000101010101" pitchFamily="50" charset="-127"/>
                <a:ea typeface="나눔스퀘어" panose="020B0600000101010101" pitchFamily="50" charset="-127"/>
                <a:cs typeface="Open Sans Light" panose="020B0306030504020204" pitchFamily="34" charset="0"/>
              </a:rPr>
              <a:t>Read the literatures found online to gather recent information of CW visa.</a:t>
            </a:r>
          </a:p>
        </p:txBody>
      </p:sp>
    </p:spTree>
    <p:extLst>
      <p:ext uri="{BB962C8B-B14F-4D97-AF65-F5344CB8AC3E}">
        <p14:creationId xmlns:p14="http://schemas.microsoft.com/office/powerpoint/2010/main" val="116172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fade">
                                      <p:cBhvr>
                                        <p:cTn id="15" dur="500"/>
                                        <p:tgtEl>
                                          <p:spTgt spid="3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fade">
                                      <p:cBhvr>
                                        <p:cTn id="20" dur="500"/>
                                        <p:tgtEl>
                                          <p:spTgt spid="36"/>
                                        </p:tgtEl>
                                      </p:cBhvr>
                                    </p:animEffect>
                                  </p:childTnLst>
                                </p:cTn>
                              </p:par>
                              <p:par>
                                <p:cTn id="21" presetID="10"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fade">
                                      <p:cBhvr>
                                        <p:cTn id="23" dur="500"/>
                                        <p:tgtEl>
                                          <p:spTgt spid="2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Effect transition="in" filter="fade">
                                      <p:cBhvr>
                                        <p:cTn id="36" dur="500"/>
                                        <p:tgtEl>
                                          <p:spTgt spid="43"/>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
                                        <p:tgtEl>
                                          <p:spTgt spid="4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44"/>
                                        </p:tgtEl>
                                      </p:cBhvr>
                                    </p:animEffect>
                                    <p:set>
                                      <p:cBhvr>
                                        <p:cTn id="49" dur="1" fill="hold">
                                          <p:stCondLst>
                                            <p:cond delay="499"/>
                                          </p:stCondLst>
                                        </p:cTn>
                                        <p:tgtEl>
                                          <p:spTgt spid="4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5"/>
                                        </p:tgtEl>
                                        <p:attrNameLst>
                                          <p:attrName>style.visibility</p:attrName>
                                        </p:attrNameLst>
                                      </p:cBhvr>
                                      <p:to>
                                        <p:strVal val="visible"/>
                                      </p:to>
                                    </p:set>
                                    <p:animEffect transition="in" filter="fade">
                                      <p:cBhvr>
                                        <p:cTn id="54" dur="500"/>
                                        <p:tgtEl>
                                          <p:spTgt spid="4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45"/>
                                        </p:tgtEl>
                                      </p:cBhvr>
                                    </p:animEffect>
                                    <p:set>
                                      <p:cBhvr>
                                        <p:cTn id="59" dur="1" fill="hold">
                                          <p:stCondLst>
                                            <p:cond delay="499"/>
                                          </p:stCondLst>
                                        </p:cTn>
                                        <p:tgtEl>
                                          <p:spTgt spid="4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7"/>
                                        </p:tgtEl>
                                        <p:attrNameLst>
                                          <p:attrName>style.visibility</p:attrName>
                                        </p:attrNameLst>
                                      </p:cBhvr>
                                      <p:to>
                                        <p:strVal val="visible"/>
                                      </p:to>
                                    </p:set>
                                    <p:animEffect transition="in" filter="fade">
                                      <p:cBhvr>
                                        <p:cTn id="64" dur="500"/>
                                        <p:tgtEl>
                                          <p:spTgt spid="4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500"/>
                                        <p:tgtEl>
                                          <p:spTgt spid="47"/>
                                        </p:tgtEl>
                                      </p:cBhvr>
                                    </p:animEffect>
                                    <p:set>
                                      <p:cBhvr>
                                        <p:cTn id="69"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3" grpId="0" animBg="1"/>
      <p:bldP spid="34" grpId="0" animBg="1"/>
      <p:bldP spid="2" grpId="0"/>
      <p:bldP spid="36" grpId="0"/>
      <p:bldP spid="37" grpId="0"/>
      <p:bldP spid="43" grpId="0"/>
      <p:bldP spid="44" grpId="0"/>
      <p:bldP spid="44" grpId="1"/>
      <p:bldP spid="45" grpId="0"/>
      <p:bldP spid="45" grpId="1"/>
      <p:bldP spid="47" grpId="0"/>
      <p:bldP spid="47"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324351" y="775892"/>
            <a:ext cx="3556169" cy="457200"/>
            <a:chOff x="3429000" y="526256"/>
            <a:chExt cx="3293102" cy="457200"/>
          </a:xfrm>
        </p:grpSpPr>
        <p:pic>
          <p:nvPicPr>
            <p:cNvPr id="6" name="Picture 44" descr="03_Braket_Single.png"/>
            <p:cNvPicPr>
              <a:picLocks noChangeAspect="1"/>
            </p:cNvPicPr>
            <p:nvPr/>
          </p:nvPicPr>
          <p:blipFill>
            <a:blip r:embed="rId2" cstate="print"/>
            <a:stretch>
              <a:fillRect/>
            </a:stretch>
          </p:blipFill>
          <p:spPr>
            <a:xfrm>
              <a:off x="342900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6661570" y="526256"/>
              <a:ext cx="60532" cy="457200"/>
            </a:xfrm>
            <a:prstGeom prst="rect">
              <a:avLst/>
            </a:prstGeom>
          </p:spPr>
        </p:pic>
      </p:grpSp>
      <p:sp>
        <p:nvSpPr>
          <p:cNvPr id="8" name="Title 1"/>
          <p:cNvSpPr txBox="1">
            <a:spLocks/>
          </p:cNvSpPr>
          <p:nvPr/>
        </p:nvSpPr>
        <p:spPr>
          <a:xfrm>
            <a:off x="2214561" y="62468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altLang="ko-KR" sz="2200" dirty="0">
                <a:solidFill>
                  <a:srgbClr val="AAC0E7"/>
                </a:solidFill>
                <a:latin typeface="나눔스퀘어 Bold" panose="020B0600000101010101" pitchFamily="50" charset="-127"/>
                <a:ea typeface="나눔스퀘어 Bold" panose="020B0600000101010101" pitchFamily="50" charset="-127"/>
              </a:rPr>
              <a:t>Findings</a:t>
            </a:r>
            <a:r>
              <a:rPr lang="en-US" altLang="ko-KR" sz="2200" dirty="0">
                <a:solidFill>
                  <a:srgbClr val="545C68"/>
                </a:solidFill>
                <a:latin typeface="나눔스퀘어 Bold" panose="020B0600000101010101" pitchFamily="50" charset="-127"/>
                <a:ea typeface="나눔스퀘어 Bold" panose="020B0600000101010101" pitchFamily="50" charset="-127"/>
              </a:rPr>
              <a:t> / </a:t>
            </a:r>
            <a:r>
              <a:rPr lang="en-US" altLang="ko-KR" sz="2200" dirty="0">
                <a:solidFill>
                  <a:srgbClr val="F7C9C9"/>
                </a:solidFill>
                <a:latin typeface="나눔스퀘어 Bold" panose="020B0600000101010101" pitchFamily="50" charset="-127"/>
                <a:ea typeface="나눔스퀘어 Bold" panose="020B0600000101010101" pitchFamily="50" charset="-127"/>
              </a:rPr>
              <a:t>Analysis</a:t>
            </a:r>
            <a:endParaRPr lang="en-US" sz="2200" b="1" dirty="0">
              <a:solidFill>
                <a:srgbClr val="F7C9C9"/>
              </a:solidFill>
              <a:latin typeface="나눔스퀘어 Bold" panose="020B0600000101010101" pitchFamily="50" charset="-127"/>
              <a:ea typeface="나눔스퀘어 Bold" panose="020B0600000101010101" pitchFamily="50" charset="-127"/>
            </a:endParaRPr>
          </a:p>
        </p:txBody>
      </p:sp>
      <p:cxnSp>
        <p:nvCxnSpPr>
          <p:cNvPr id="9" name="Straight Connector 41"/>
          <p:cNvCxnSpPr/>
          <p:nvPr/>
        </p:nvCxnSpPr>
        <p:spPr>
          <a:xfrm>
            <a:off x="942975" y="1466848"/>
            <a:ext cx="10239375"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304924" y="1597812"/>
            <a:ext cx="9582151" cy="4334135"/>
          </a:xfrm>
          <a:prstGeom prst="rect">
            <a:avLst/>
          </a:prstGeom>
          <a:noFill/>
        </p:spPr>
        <p:txBody>
          <a:bodyPr wrap="square" rtlCol="0">
            <a:spAutoFit/>
          </a:bodyPr>
          <a:lstStyle/>
          <a:p>
            <a:pPr algn="just">
              <a:lnSpc>
                <a:spcPct val="200000"/>
              </a:lnSpc>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Based on the student researcher data collected on her survey, it showed that lot of people thought that they think 60~75% people on Saipan were CW visa holders. For question 1, 14 out of 15 people said yes (93 percent), they are aware of CW visa program. Only one person said no to this question. Majority of people said that they think are about 20 people they know are CW visa holders. Some respondents said that they know about 50 to 60 people who are CW1 visa holders. For the question 4, respondents said that they felt that it is helps the people but it is also devastating because it would ruin lots of people’s life if the CW visa got canceled. </a:t>
            </a:r>
          </a:p>
          <a:p>
            <a:pPr algn="just">
              <a:lnSpc>
                <a:spcPct val="200000"/>
              </a:lnSpc>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	In the interview, the interviewee, the manager of I Love Saipan, said that there was about 26 percent of employees were under CNMI-Only Transitional Worker program. She also mentioned that it is difficult for them to provide services to the tourists that visits the store because people who were providing the language services were holding CW 1 permit and they are gone now.</a:t>
            </a:r>
          </a:p>
        </p:txBody>
      </p:sp>
    </p:spTree>
    <p:extLst>
      <p:ext uri="{BB962C8B-B14F-4D97-AF65-F5344CB8AC3E}">
        <p14:creationId xmlns:p14="http://schemas.microsoft.com/office/powerpoint/2010/main" val="9611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324351" y="775892"/>
            <a:ext cx="3556169" cy="457200"/>
            <a:chOff x="3429000" y="526256"/>
            <a:chExt cx="3293102" cy="457200"/>
          </a:xfrm>
        </p:grpSpPr>
        <p:pic>
          <p:nvPicPr>
            <p:cNvPr id="6" name="Picture 44" descr="03_Braket_Single.png"/>
            <p:cNvPicPr>
              <a:picLocks noChangeAspect="1"/>
            </p:cNvPicPr>
            <p:nvPr/>
          </p:nvPicPr>
          <p:blipFill>
            <a:blip r:embed="rId2" cstate="print"/>
            <a:stretch>
              <a:fillRect/>
            </a:stretch>
          </p:blipFill>
          <p:spPr>
            <a:xfrm>
              <a:off x="342900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6661570" y="526256"/>
              <a:ext cx="60532" cy="457200"/>
            </a:xfrm>
            <a:prstGeom prst="rect">
              <a:avLst/>
            </a:prstGeom>
          </p:spPr>
        </p:pic>
      </p:grpSp>
      <p:sp>
        <p:nvSpPr>
          <p:cNvPr id="8" name="Title 1"/>
          <p:cNvSpPr txBox="1">
            <a:spLocks/>
          </p:cNvSpPr>
          <p:nvPr/>
        </p:nvSpPr>
        <p:spPr>
          <a:xfrm>
            <a:off x="2214561" y="62468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altLang="ko-KR" sz="2200" dirty="0">
                <a:solidFill>
                  <a:srgbClr val="545C68"/>
                </a:solidFill>
                <a:latin typeface="나눔스퀘어 Bold" panose="020B0600000101010101" pitchFamily="50" charset="-127"/>
                <a:ea typeface="나눔스퀘어 Bold" panose="020B0600000101010101" pitchFamily="50" charset="-127"/>
              </a:rPr>
              <a:t>Discussion</a:t>
            </a:r>
            <a:endParaRPr lang="en-US" sz="2200" b="1" dirty="0">
              <a:solidFill>
                <a:srgbClr val="545C68"/>
              </a:solidFill>
              <a:latin typeface="나눔스퀘어 Bold" panose="020B0600000101010101" pitchFamily="50" charset="-127"/>
              <a:ea typeface="나눔스퀘어 Bold" panose="020B0600000101010101" pitchFamily="50" charset="-127"/>
            </a:endParaRPr>
          </a:p>
        </p:txBody>
      </p:sp>
      <p:cxnSp>
        <p:nvCxnSpPr>
          <p:cNvPr id="9" name="Straight Connector 41"/>
          <p:cNvCxnSpPr/>
          <p:nvPr/>
        </p:nvCxnSpPr>
        <p:spPr>
          <a:xfrm>
            <a:off x="942975" y="1466848"/>
            <a:ext cx="10239375"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309685" y="2283612"/>
            <a:ext cx="9582151" cy="2492990"/>
          </a:xfrm>
          <a:prstGeom prst="rect">
            <a:avLst/>
          </a:prstGeom>
          <a:noFill/>
        </p:spPr>
        <p:txBody>
          <a:bodyPr wrap="square" rtlCol="0">
            <a:spAutoFit/>
          </a:bodyPr>
          <a:lstStyle/>
          <a:p>
            <a:pPr algn="just">
              <a:lnSpc>
                <a:spcPct val="200000"/>
              </a:lnSpc>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What was successfully done</a:t>
            </a:r>
          </a:p>
          <a:p>
            <a:pPr marL="285750" indent="-285750" algn="just">
              <a:lnSpc>
                <a:spcPct val="200000"/>
              </a:lnSpc>
              <a:buFontTx/>
              <a:buChar char="★"/>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Gathering Information</a:t>
            </a:r>
          </a:p>
          <a:p>
            <a:pPr marL="285750" indent="-285750" algn="just">
              <a:lnSpc>
                <a:spcPct val="200000"/>
              </a:lnSpc>
              <a:buFontTx/>
              <a:buChar char="★"/>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Interviews and surveys</a:t>
            </a:r>
          </a:p>
          <a:p>
            <a:pPr algn="just">
              <a:lnSpc>
                <a:spcPct val="200000"/>
              </a:lnSpc>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What was not successfully done</a:t>
            </a:r>
          </a:p>
          <a:p>
            <a:pPr marL="285750" indent="-285750" algn="just">
              <a:lnSpc>
                <a:spcPct val="200000"/>
              </a:lnSpc>
              <a:buFontTx/>
              <a:buChar char="★"/>
            </a:pPr>
            <a:r>
              <a:rPr lang="en-US" altLang="ko-KR" sz="14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Interviewing Experts</a:t>
            </a:r>
          </a:p>
          <a:p>
            <a:pPr algn="just"/>
            <a:endParaRPr lang="en-US" sz="16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312551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324351" y="775892"/>
            <a:ext cx="3556169" cy="457200"/>
            <a:chOff x="3429000" y="526256"/>
            <a:chExt cx="3293102" cy="457200"/>
          </a:xfrm>
        </p:grpSpPr>
        <p:pic>
          <p:nvPicPr>
            <p:cNvPr id="6" name="Picture 44" descr="03_Braket_Single.png"/>
            <p:cNvPicPr>
              <a:picLocks noChangeAspect="1"/>
            </p:cNvPicPr>
            <p:nvPr/>
          </p:nvPicPr>
          <p:blipFill>
            <a:blip r:embed="rId2" cstate="print"/>
            <a:stretch>
              <a:fillRect/>
            </a:stretch>
          </p:blipFill>
          <p:spPr>
            <a:xfrm>
              <a:off x="342900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6661570" y="526256"/>
              <a:ext cx="60532" cy="457200"/>
            </a:xfrm>
            <a:prstGeom prst="rect">
              <a:avLst/>
            </a:prstGeom>
          </p:spPr>
        </p:pic>
      </p:grpSp>
      <p:sp>
        <p:nvSpPr>
          <p:cNvPr id="8" name="Title 1"/>
          <p:cNvSpPr txBox="1">
            <a:spLocks/>
          </p:cNvSpPr>
          <p:nvPr/>
        </p:nvSpPr>
        <p:spPr>
          <a:xfrm>
            <a:off x="2214561" y="62468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altLang="ko-KR" sz="2200" dirty="0">
                <a:solidFill>
                  <a:srgbClr val="545C68"/>
                </a:solidFill>
                <a:latin typeface="나눔스퀘어 Bold" panose="020B0600000101010101" pitchFamily="50" charset="-127"/>
                <a:ea typeface="나눔스퀘어 Bold" panose="020B0600000101010101" pitchFamily="50" charset="-127"/>
              </a:rPr>
              <a:t>Conclusion</a:t>
            </a:r>
            <a:endParaRPr lang="en-US" sz="2200" b="1" dirty="0">
              <a:solidFill>
                <a:srgbClr val="AAC0E6"/>
              </a:solidFill>
              <a:latin typeface="나눔스퀘어 Bold" panose="020B0600000101010101" pitchFamily="50" charset="-127"/>
              <a:ea typeface="나눔스퀘어 Bold" panose="020B0600000101010101" pitchFamily="50" charset="-127"/>
            </a:endParaRPr>
          </a:p>
        </p:txBody>
      </p:sp>
      <p:cxnSp>
        <p:nvCxnSpPr>
          <p:cNvPr id="9" name="Straight Connector 41"/>
          <p:cNvCxnSpPr/>
          <p:nvPr/>
        </p:nvCxnSpPr>
        <p:spPr>
          <a:xfrm>
            <a:off x="942975" y="1466848"/>
            <a:ext cx="10239375" cy="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309685" y="2283612"/>
            <a:ext cx="9582151" cy="2631811"/>
          </a:xfrm>
          <a:prstGeom prst="rect">
            <a:avLst/>
          </a:prstGeom>
          <a:noFill/>
        </p:spPr>
        <p:txBody>
          <a:bodyPr wrap="square" rtlCol="0">
            <a:spAutoFit/>
          </a:bodyPr>
          <a:lstStyle/>
          <a:p>
            <a:pPr algn="just">
              <a:lnSpc>
                <a:spcPct val="150000"/>
              </a:lnSpc>
            </a:pPr>
            <a:r>
              <a:rPr lang="en-US" sz="1600" dirty="0">
                <a:solidFill>
                  <a:schemeClr val="bg1">
                    <a:lumMod val="50000"/>
                  </a:schemeClr>
                </a:solidFill>
                <a:latin typeface="Open Sans Light" panose="020B0306030504020204" pitchFamily="34" charset="0"/>
                <a:ea typeface="Open Sans Light" panose="020B0306030504020204" pitchFamily="34" charset="0"/>
                <a:cs typeface="Open Sans Light" panose="020B0306030504020204" pitchFamily="34" charset="0"/>
              </a:rPr>
              <a:t>After conducting a research, it showed that it companies like I Love Saipan were affected by the CW visa program due to the decreasing of the cap, which had led to the decrease of employees who were able to speak different languages that would help the company provide the personal services to their customers. It also showed that people felt that CW visa is good and helpful, but also bad for the people who wasn’t able to renew the CW visa and nine of the total respondent believed that the decreasing of CW visa holders in CNMI is bad to our economy. The research was conducted to inform people who needed the information of CW visa. </a:t>
            </a:r>
          </a:p>
        </p:txBody>
      </p:sp>
    </p:spTree>
    <p:extLst>
      <p:ext uri="{BB962C8B-B14F-4D97-AF65-F5344CB8AC3E}">
        <p14:creationId xmlns:p14="http://schemas.microsoft.com/office/powerpoint/2010/main" val="3328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73"/>
          <p:cNvGrpSpPr/>
          <p:nvPr/>
        </p:nvGrpSpPr>
        <p:grpSpPr>
          <a:xfrm>
            <a:off x="4959565" y="2997503"/>
            <a:ext cx="2260391" cy="585683"/>
            <a:chOff x="3488250" y="526256"/>
            <a:chExt cx="1633987" cy="457200"/>
          </a:xfrm>
        </p:grpSpPr>
        <p:pic>
          <p:nvPicPr>
            <p:cNvPr id="6" name="Picture 44" descr="03_Braket_Single.png"/>
            <p:cNvPicPr>
              <a:picLocks noChangeAspect="1"/>
            </p:cNvPicPr>
            <p:nvPr/>
          </p:nvPicPr>
          <p:blipFill>
            <a:blip r:embed="rId2" cstate="print"/>
            <a:stretch>
              <a:fillRect/>
            </a:stretch>
          </p:blipFill>
          <p:spPr>
            <a:xfrm>
              <a:off x="3488250" y="526256"/>
              <a:ext cx="60532" cy="457200"/>
            </a:xfrm>
            <a:prstGeom prst="rect">
              <a:avLst/>
            </a:prstGeom>
          </p:spPr>
        </p:pic>
        <p:pic>
          <p:nvPicPr>
            <p:cNvPr id="7" name="Picture 45" descr="03_Braket_Single.png"/>
            <p:cNvPicPr>
              <a:picLocks noChangeAspect="1"/>
            </p:cNvPicPr>
            <p:nvPr/>
          </p:nvPicPr>
          <p:blipFill>
            <a:blip r:embed="rId2" cstate="print"/>
            <a:stretch>
              <a:fillRect/>
            </a:stretch>
          </p:blipFill>
          <p:spPr>
            <a:xfrm rot="10800000">
              <a:off x="5061705" y="526256"/>
              <a:ext cx="60532" cy="457200"/>
            </a:xfrm>
            <a:prstGeom prst="rect">
              <a:avLst/>
            </a:prstGeom>
          </p:spPr>
        </p:pic>
      </p:grpSp>
      <p:sp>
        <p:nvSpPr>
          <p:cNvPr id="8" name="Title 1"/>
          <p:cNvSpPr txBox="1">
            <a:spLocks/>
          </p:cNvSpPr>
          <p:nvPr/>
        </p:nvSpPr>
        <p:spPr>
          <a:xfrm>
            <a:off x="2214561" y="2967832"/>
            <a:ext cx="7772400" cy="645319"/>
          </a:xfrm>
          <a:prstGeom prst="rect">
            <a:avLst/>
          </a:prstGeom>
        </p:spPr>
        <p:txBody>
          <a:bodyPr vert="horz" lIns="91440" tIns="45720" rIns="91440" bIns="45720" rtlCol="0" anchor="ctr">
            <a:norm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pPr algn="ctr"/>
            <a:r>
              <a:rPr lang="en-US" altLang="ko-KR" sz="2800" dirty="0">
                <a:solidFill>
                  <a:srgbClr val="545C68"/>
                </a:solidFill>
                <a:latin typeface="나눔스퀘어 Bold" panose="020B0600000101010101" pitchFamily="50" charset="-127"/>
                <a:ea typeface="나눔스퀘어 Bold" panose="020B0600000101010101" pitchFamily="50" charset="-127"/>
              </a:rPr>
              <a:t>Thank You</a:t>
            </a:r>
            <a:endParaRPr lang="en-US" sz="2800" b="1" dirty="0">
              <a:solidFill>
                <a:srgbClr val="AAC0E6"/>
              </a:solidFill>
              <a:latin typeface="나눔스퀘어 Bold" panose="020B0600000101010101" pitchFamily="50" charset="-127"/>
              <a:ea typeface="나눔스퀘어 Bold" panose="020B0600000101010101" pitchFamily="50" charset="-127"/>
            </a:endParaRPr>
          </a:p>
        </p:txBody>
      </p:sp>
    </p:spTree>
    <p:extLst>
      <p:ext uri="{BB962C8B-B14F-4D97-AF65-F5344CB8AC3E}">
        <p14:creationId xmlns:p14="http://schemas.microsoft.com/office/powerpoint/2010/main" val="1244278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383</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Open Sans Light</vt:lpstr>
      <vt:lpstr>나눔스퀘어</vt:lpstr>
      <vt:lpstr>나눔스퀘어 Bold</vt:lpstr>
      <vt:lpstr>나눔스퀘어 ExtraBold</vt:lpstr>
      <vt:lpstr>맑은 고딕</vt:lpstr>
      <vt:lpstr>Arial</vt:lpstr>
      <vt:lpstr>Office 테마</vt:lpstr>
      <vt:lpstr>CW Visa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DELIGHT</dc:title>
  <dc:creator>user</dc:creator>
  <cp:lastModifiedBy>Su A Kim</cp:lastModifiedBy>
  <cp:revision>19</cp:revision>
  <dcterms:created xsi:type="dcterms:W3CDTF">2017-09-05T12:06:27Z</dcterms:created>
  <dcterms:modified xsi:type="dcterms:W3CDTF">2018-05-07T11:31:23Z</dcterms:modified>
</cp:coreProperties>
</file>