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6"/>
  </p:notesMasterIdLst>
  <p:sldIdLst>
    <p:sldId id="256" r:id="rId2"/>
    <p:sldId id="257" r:id="rId3"/>
    <p:sldId id="258" r:id="rId4"/>
    <p:sldId id="259" r:id="rId5"/>
    <p:sldId id="260" r:id="rId6"/>
    <p:sldId id="261" r:id="rId7"/>
    <p:sldId id="264" r:id="rId8"/>
    <p:sldId id="265" r:id="rId9"/>
    <p:sldId id="263" r:id="rId10"/>
    <p:sldId id="266" r:id="rId11"/>
    <p:sldId id="267" r:id="rId12"/>
    <p:sldId id="268" r:id="rId13"/>
    <p:sldId id="262"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delisa domingo" initials="mdd" lastIdx="2" clrIdx="0">
    <p:extLst>
      <p:ext uri="{19B8F6BF-5375-455C-9EA6-DF929625EA0E}">
        <p15:presenceInfo xmlns:p15="http://schemas.microsoft.com/office/powerpoint/2012/main" userId="e8f65de6914dea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15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32" autoAdjust="0"/>
  </p:normalViewPr>
  <p:slideViewPr>
    <p:cSldViewPr snapToGrid="0">
      <p:cViewPr>
        <p:scale>
          <a:sx n="66" d="100"/>
          <a:sy n="66" d="100"/>
        </p:scale>
        <p:origin x="437"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B95E4A-7C4C-45CD-8FC4-42180E5CD06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12E2808-35F6-44DB-9D4C-AB688F44838C}">
      <dgm:prSet phldrT="[Text]" custT="1"/>
      <dgm:spPr/>
      <dgm:t>
        <a:bodyPr/>
        <a:lstStyle/>
        <a:p>
          <a:r>
            <a:rPr lang="en-US" sz="2000" dirty="0"/>
            <a:t>How Important is Customer Service in a Hotel?</a:t>
          </a:r>
        </a:p>
      </dgm:t>
    </dgm:pt>
    <dgm:pt modelId="{4C1447FA-2B11-4348-8196-DA887B309224}" type="parTrans" cxnId="{CF1EDD38-409E-491F-AED9-2958134F4FF1}">
      <dgm:prSet/>
      <dgm:spPr/>
      <dgm:t>
        <a:bodyPr/>
        <a:lstStyle/>
        <a:p>
          <a:endParaRPr lang="en-US"/>
        </a:p>
      </dgm:t>
    </dgm:pt>
    <dgm:pt modelId="{138D5E7E-4B7E-4C74-AF4D-3ABB4D42BADA}" type="sibTrans" cxnId="{CF1EDD38-409E-491F-AED9-2958134F4FF1}">
      <dgm:prSet/>
      <dgm:spPr/>
      <dgm:t>
        <a:bodyPr/>
        <a:lstStyle/>
        <a:p>
          <a:endParaRPr lang="en-US"/>
        </a:p>
      </dgm:t>
    </dgm:pt>
    <dgm:pt modelId="{407D360D-F2A8-4645-95AC-BE32C2BC5FA1}">
      <dgm:prSet phldrT="[Text]" custT="1"/>
      <dgm:spPr/>
      <dgm:t>
        <a:bodyPr/>
        <a:lstStyle/>
        <a:p>
          <a:r>
            <a:rPr lang="en-US" sz="2000" dirty="0"/>
            <a:t>How do they keep their customers happy?</a:t>
          </a:r>
        </a:p>
      </dgm:t>
    </dgm:pt>
    <dgm:pt modelId="{6ACAB79F-50AF-4F5C-9312-148A540F481A}" type="parTrans" cxnId="{2C77E6A7-8C83-4973-B5BA-D77748BE1B08}">
      <dgm:prSet/>
      <dgm:spPr/>
      <dgm:t>
        <a:bodyPr/>
        <a:lstStyle/>
        <a:p>
          <a:endParaRPr lang="en-US"/>
        </a:p>
      </dgm:t>
    </dgm:pt>
    <dgm:pt modelId="{66345457-5585-4B12-9A3F-79132A054693}" type="sibTrans" cxnId="{2C77E6A7-8C83-4973-B5BA-D77748BE1B08}">
      <dgm:prSet/>
      <dgm:spPr/>
      <dgm:t>
        <a:bodyPr/>
        <a:lstStyle/>
        <a:p>
          <a:endParaRPr lang="en-US"/>
        </a:p>
      </dgm:t>
    </dgm:pt>
    <dgm:pt modelId="{FB9EC6EE-7140-46E9-8AE8-032110179EA9}">
      <dgm:prSet phldrT="[Text]" custT="1"/>
      <dgm:spPr/>
      <dgm:t>
        <a:bodyPr/>
        <a:lstStyle/>
        <a:p>
          <a:r>
            <a:rPr lang="en-US" sz="2000" dirty="0"/>
            <a:t>Should there be a limit in providing customer service?</a:t>
          </a:r>
        </a:p>
      </dgm:t>
    </dgm:pt>
    <dgm:pt modelId="{D0B686D5-95A4-425F-9EB6-EF04BD9A2FE4}" type="parTrans" cxnId="{389BDF23-EE37-4CDC-83E5-2C576F233998}">
      <dgm:prSet/>
      <dgm:spPr/>
      <dgm:t>
        <a:bodyPr/>
        <a:lstStyle/>
        <a:p>
          <a:endParaRPr lang="en-US"/>
        </a:p>
      </dgm:t>
    </dgm:pt>
    <dgm:pt modelId="{888C0AD2-E237-4246-91C9-A02E12AD901B}" type="sibTrans" cxnId="{389BDF23-EE37-4CDC-83E5-2C576F233998}">
      <dgm:prSet/>
      <dgm:spPr/>
      <dgm:t>
        <a:bodyPr/>
        <a:lstStyle/>
        <a:p>
          <a:endParaRPr lang="en-US"/>
        </a:p>
      </dgm:t>
    </dgm:pt>
    <dgm:pt modelId="{33D04806-2454-4273-AB9B-EA5856D998EA}" type="pres">
      <dgm:prSet presAssocID="{48B95E4A-7C4C-45CD-8FC4-42180E5CD060}" presName="Name0" presStyleCnt="0">
        <dgm:presLayoutVars>
          <dgm:dir/>
          <dgm:animLvl val="lvl"/>
          <dgm:resizeHandles val="exact"/>
        </dgm:presLayoutVars>
      </dgm:prSet>
      <dgm:spPr/>
    </dgm:pt>
    <dgm:pt modelId="{80792628-67A1-4D2B-B88F-D254027144BB}" type="pres">
      <dgm:prSet presAssocID="{B12E2808-35F6-44DB-9D4C-AB688F44838C}" presName="linNode" presStyleCnt="0"/>
      <dgm:spPr/>
    </dgm:pt>
    <dgm:pt modelId="{DECE9A3B-0241-4CC3-8692-A50BFBCF71E2}" type="pres">
      <dgm:prSet presAssocID="{B12E2808-35F6-44DB-9D4C-AB688F44838C}" presName="parentText" presStyleLbl="node1" presStyleIdx="0" presStyleCnt="3">
        <dgm:presLayoutVars>
          <dgm:chMax val="1"/>
          <dgm:bulletEnabled val="1"/>
        </dgm:presLayoutVars>
      </dgm:prSet>
      <dgm:spPr/>
    </dgm:pt>
    <dgm:pt modelId="{6B0A5F17-495D-4CD4-8C3C-7BC9B6ABCB53}" type="pres">
      <dgm:prSet presAssocID="{138D5E7E-4B7E-4C74-AF4D-3ABB4D42BADA}" presName="sp" presStyleCnt="0"/>
      <dgm:spPr/>
    </dgm:pt>
    <dgm:pt modelId="{9038F42E-55EC-4C33-9365-38C6A33331A2}" type="pres">
      <dgm:prSet presAssocID="{407D360D-F2A8-4645-95AC-BE32C2BC5FA1}" presName="linNode" presStyleCnt="0"/>
      <dgm:spPr/>
    </dgm:pt>
    <dgm:pt modelId="{A71BDCD3-8796-436E-A457-8F576A7C05A4}" type="pres">
      <dgm:prSet presAssocID="{407D360D-F2A8-4645-95AC-BE32C2BC5FA1}" presName="parentText" presStyleLbl="node1" presStyleIdx="1" presStyleCnt="3">
        <dgm:presLayoutVars>
          <dgm:chMax val="1"/>
          <dgm:bulletEnabled val="1"/>
        </dgm:presLayoutVars>
      </dgm:prSet>
      <dgm:spPr/>
    </dgm:pt>
    <dgm:pt modelId="{547E12CC-64B3-42C3-9B35-7DC3F5CF2D8C}" type="pres">
      <dgm:prSet presAssocID="{66345457-5585-4B12-9A3F-79132A054693}" presName="sp" presStyleCnt="0"/>
      <dgm:spPr/>
    </dgm:pt>
    <dgm:pt modelId="{9515E69F-720A-4B71-B6F5-9A864ECB4946}" type="pres">
      <dgm:prSet presAssocID="{FB9EC6EE-7140-46E9-8AE8-032110179EA9}" presName="linNode" presStyleCnt="0"/>
      <dgm:spPr/>
    </dgm:pt>
    <dgm:pt modelId="{5E1950A2-02BE-4999-A6BE-5155B20B13EE}" type="pres">
      <dgm:prSet presAssocID="{FB9EC6EE-7140-46E9-8AE8-032110179EA9}" presName="parentText" presStyleLbl="node1" presStyleIdx="2" presStyleCnt="3">
        <dgm:presLayoutVars>
          <dgm:chMax val="1"/>
          <dgm:bulletEnabled val="1"/>
        </dgm:presLayoutVars>
      </dgm:prSet>
      <dgm:spPr/>
    </dgm:pt>
  </dgm:ptLst>
  <dgm:cxnLst>
    <dgm:cxn modelId="{389BDF23-EE37-4CDC-83E5-2C576F233998}" srcId="{48B95E4A-7C4C-45CD-8FC4-42180E5CD060}" destId="{FB9EC6EE-7140-46E9-8AE8-032110179EA9}" srcOrd="2" destOrd="0" parTransId="{D0B686D5-95A4-425F-9EB6-EF04BD9A2FE4}" sibTransId="{888C0AD2-E237-4246-91C9-A02E12AD901B}"/>
    <dgm:cxn modelId="{DE242E2E-4DCB-46B7-A101-218951513A3D}" type="presOf" srcId="{FB9EC6EE-7140-46E9-8AE8-032110179EA9}" destId="{5E1950A2-02BE-4999-A6BE-5155B20B13EE}" srcOrd="0" destOrd="0" presId="urn:microsoft.com/office/officeart/2005/8/layout/vList5"/>
    <dgm:cxn modelId="{CF1EDD38-409E-491F-AED9-2958134F4FF1}" srcId="{48B95E4A-7C4C-45CD-8FC4-42180E5CD060}" destId="{B12E2808-35F6-44DB-9D4C-AB688F44838C}" srcOrd="0" destOrd="0" parTransId="{4C1447FA-2B11-4348-8196-DA887B309224}" sibTransId="{138D5E7E-4B7E-4C74-AF4D-3ABB4D42BADA}"/>
    <dgm:cxn modelId="{4B1A3552-59DC-46AD-8F96-4FF1B9E07CEF}" type="presOf" srcId="{B12E2808-35F6-44DB-9D4C-AB688F44838C}" destId="{DECE9A3B-0241-4CC3-8692-A50BFBCF71E2}" srcOrd="0" destOrd="0" presId="urn:microsoft.com/office/officeart/2005/8/layout/vList5"/>
    <dgm:cxn modelId="{2C77E6A7-8C83-4973-B5BA-D77748BE1B08}" srcId="{48B95E4A-7C4C-45CD-8FC4-42180E5CD060}" destId="{407D360D-F2A8-4645-95AC-BE32C2BC5FA1}" srcOrd="1" destOrd="0" parTransId="{6ACAB79F-50AF-4F5C-9312-148A540F481A}" sibTransId="{66345457-5585-4B12-9A3F-79132A054693}"/>
    <dgm:cxn modelId="{F9CDEED6-7952-46B4-BDE3-067912F9A54B}" type="presOf" srcId="{48B95E4A-7C4C-45CD-8FC4-42180E5CD060}" destId="{33D04806-2454-4273-AB9B-EA5856D998EA}" srcOrd="0" destOrd="0" presId="urn:microsoft.com/office/officeart/2005/8/layout/vList5"/>
    <dgm:cxn modelId="{302735E2-CA14-4C5F-83AB-2CE3361C6635}" type="presOf" srcId="{407D360D-F2A8-4645-95AC-BE32C2BC5FA1}" destId="{A71BDCD3-8796-436E-A457-8F576A7C05A4}" srcOrd="0" destOrd="0" presId="urn:microsoft.com/office/officeart/2005/8/layout/vList5"/>
    <dgm:cxn modelId="{53105632-10DE-48E5-9439-91773A5DC794}" type="presParOf" srcId="{33D04806-2454-4273-AB9B-EA5856D998EA}" destId="{80792628-67A1-4D2B-B88F-D254027144BB}" srcOrd="0" destOrd="0" presId="urn:microsoft.com/office/officeart/2005/8/layout/vList5"/>
    <dgm:cxn modelId="{18615098-9294-4C60-891F-437E8B70D395}" type="presParOf" srcId="{80792628-67A1-4D2B-B88F-D254027144BB}" destId="{DECE9A3B-0241-4CC3-8692-A50BFBCF71E2}" srcOrd="0" destOrd="0" presId="urn:microsoft.com/office/officeart/2005/8/layout/vList5"/>
    <dgm:cxn modelId="{68DF28DE-21DA-494A-969A-72DA6C9B3958}" type="presParOf" srcId="{33D04806-2454-4273-AB9B-EA5856D998EA}" destId="{6B0A5F17-495D-4CD4-8C3C-7BC9B6ABCB53}" srcOrd="1" destOrd="0" presId="urn:microsoft.com/office/officeart/2005/8/layout/vList5"/>
    <dgm:cxn modelId="{D67DCB37-F61E-467C-B133-19488D1EF332}" type="presParOf" srcId="{33D04806-2454-4273-AB9B-EA5856D998EA}" destId="{9038F42E-55EC-4C33-9365-38C6A33331A2}" srcOrd="2" destOrd="0" presId="urn:microsoft.com/office/officeart/2005/8/layout/vList5"/>
    <dgm:cxn modelId="{7D969D30-3E20-4615-BC40-6D59FCAA2781}" type="presParOf" srcId="{9038F42E-55EC-4C33-9365-38C6A33331A2}" destId="{A71BDCD3-8796-436E-A457-8F576A7C05A4}" srcOrd="0" destOrd="0" presId="urn:microsoft.com/office/officeart/2005/8/layout/vList5"/>
    <dgm:cxn modelId="{07969D57-A5FB-47EC-BEE3-DADFD881F3A4}" type="presParOf" srcId="{33D04806-2454-4273-AB9B-EA5856D998EA}" destId="{547E12CC-64B3-42C3-9B35-7DC3F5CF2D8C}" srcOrd="3" destOrd="0" presId="urn:microsoft.com/office/officeart/2005/8/layout/vList5"/>
    <dgm:cxn modelId="{E80D56E6-984A-40C6-933B-16E781503381}" type="presParOf" srcId="{33D04806-2454-4273-AB9B-EA5856D998EA}" destId="{9515E69F-720A-4B71-B6F5-9A864ECB4946}" srcOrd="4" destOrd="0" presId="urn:microsoft.com/office/officeart/2005/8/layout/vList5"/>
    <dgm:cxn modelId="{6605295B-4067-410D-B6FB-09C256FA72E2}" type="presParOf" srcId="{9515E69F-720A-4B71-B6F5-9A864ECB4946}" destId="{5E1950A2-02BE-4999-A6BE-5155B20B13EE}"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A0052-930D-409E-ADA8-DED88E747483}" type="doc">
      <dgm:prSet loTypeId="urn:microsoft.com/office/officeart/2011/layout/CircleProcess" loCatId="process" qsTypeId="urn:microsoft.com/office/officeart/2005/8/quickstyle/simple5" qsCatId="simple" csTypeId="urn:microsoft.com/office/officeart/2005/8/colors/accent1_2" csCatId="accent1" phldr="1"/>
      <dgm:spPr/>
      <dgm:t>
        <a:bodyPr/>
        <a:lstStyle/>
        <a:p>
          <a:endParaRPr lang="en-US"/>
        </a:p>
      </dgm:t>
    </dgm:pt>
    <dgm:pt modelId="{1D25244D-438F-4534-A2EB-E09E4A81C506}">
      <dgm:prSet phldrT="[Text]"/>
      <dgm:spPr/>
      <dgm:t>
        <a:bodyPr/>
        <a:lstStyle/>
        <a:p>
          <a:r>
            <a:rPr lang="en-US" dirty="0"/>
            <a:t>Platform for survey was called Survey Monkey.</a:t>
          </a:r>
        </a:p>
      </dgm:t>
    </dgm:pt>
    <dgm:pt modelId="{A8B7D465-542D-4AC0-957A-B82C9BE34186}" type="parTrans" cxnId="{72C95B51-649D-4DC7-9499-F1577BD704C1}">
      <dgm:prSet/>
      <dgm:spPr/>
      <dgm:t>
        <a:bodyPr/>
        <a:lstStyle/>
        <a:p>
          <a:endParaRPr lang="en-US"/>
        </a:p>
      </dgm:t>
    </dgm:pt>
    <dgm:pt modelId="{288CF85F-2228-4F05-8FFB-39D892F74E4C}" type="sibTrans" cxnId="{72C95B51-649D-4DC7-9499-F1577BD704C1}">
      <dgm:prSet/>
      <dgm:spPr/>
      <dgm:t>
        <a:bodyPr/>
        <a:lstStyle/>
        <a:p>
          <a:endParaRPr lang="en-US"/>
        </a:p>
      </dgm:t>
    </dgm:pt>
    <dgm:pt modelId="{72A07C26-7A93-4371-88CD-80CC1C5276CB}">
      <dgm:prSet phldrT="[Text]"/>
      <dgm:spPr/>
      <dgm:t>
        <a:bodyPr/>
        <a:lstStyle/>
        <a:p>
          <a:r>
            <a:rPr lang="en-US" dirty="0"/>
            <a:t>Interview through email and face to face.</a:t>
          </a:r>
        </a:p>
      </dgm:t>
    </dgm:pt>
    <dgm:pt modelId="{9B753968-ACB6-45C2-BAC8-BC289C0E0A67}" type="parTrans" cxnId="{260B7010-535E-4542-84B0-3D944DA8AC60}">
      <dgm:prSet/>
      <dgm:spPr/>
      <dgm:t>
        <a:bodyPr/>
        <a:lstStyle/>
        <a:p>
          <a:endParaRPr lang="en-US"/>
        </a:p>
      </dgm:t>
    </dgm:pt>
    <dgm:pt modelId="{B1E3F656-0C71-4CBD-97D2-A597A3F85927}" type="sibTrans" cxnId="{260B7010-535E-4542-84B0-3D944DA8AC60}">
      <dgm:prSet/>
      <dgm:spPr/>
      <dgm:t>
        <a:bodyPr/>
        <a:lstStyle/>
        <a:p>
          <a:endParaRPr lang="en-US"/>
        </a:p>
      </dgm:t>
    </dgm:pt>
    <dgm:pt modelId="{968657FD-26D3-45D9-9DBE-449D5BE93A97}">
      <dgm:prSet phldrT="[Text]"/>
      <dgm:spPr/>
      <dgm:t>
        <a:bodyPr/>
        <a:lstStyle/>
        <a:p>
          <a:r>
            <a:rPr lang="en-US" dirty="0"/>
            <a:t>Observation from a hotel.</a:t>
          </a:r>
        </a:p>
      </dgm:t>
    </dgm:pt>
    <dgm:pt modelId="{AD8BD82C-BB0E-4551-AA65-D621E6EA7A0C}" type="parTrans" cxnId="{FB595266-BD03-488D-9914-6A51BC92B933}">
      <dgm:prSet/>
      <dgm:spPr/>
      <dgm:t>
        <a:bodyPr/>
        <a:lstStyle/>
        <a:p>
          <a:endParaRPr lang="en-US"/>
        </a:p>
      </dgm:t>
    </dgm:pt>
    <dgm:pt modelId="{ACC85FFD-703F-4832-94AA-C4DE063FF728}" type="sibTrans" cxnId="{FB595266-BD03-488D-9914-6A51BC92B933}">
      <dgm:prSet/>
      <dgm:spPr/>
      <dgm:t>
        <a:bodyPr/>
        <a:lstStyle/>
        <a:p>
          <a:endParaRPr lang="en-US"/>
        </a:p>
      </dgm:t>
    </dgm:pt>
    <dgm:pt modelId="{8EDA411B-896F-4DC7-A34B-7FE01D31F86A}" type="pres">
      <dgm:prSet presAssocID="{B2EA0052-930D-409E-ADA8-DED88E747483}" presName="Name0" presStyleCnt="0">
        <dgm:presLayoutVars>
          <dgm:chMax val="11"/>
          <dgm:chPref val="11"/>
          <dgm:dir/>
          <dgm:resizeHandles/>
        </dgm:presLayoutVars>
      </dgm:prSet>
      <dgm:spPr/>
    </dgm:pt>
    <dgm:pt modelId="{95125EA1-ADF6-4377-B124-02151D3ECF34}" type="pres">
      <dgm:prSet presAssocID="{968657FD-26D3-45D9-9DBE-449D5BE93A97}" presName="Accent3" presStyleCnt="0"/>
      <dgm:spPr/>
    </dgm:pt>
    <dgm:pt modelId="{D86EC693-7EE7-4F6D-A9C8-D213CBDB29EA}" type="pres">
      <dgm:prSet presAssocID="{968657FD-26D3-45D9-9DBE-449D5BE93A97}" presName="Accent" presStyleLbl="node1" presStyleIdx="0" presStyleCnt="3"/>
      <dgm:spPr/>
    </dgm:pt>
    <dgm:pt modelId="{033E1854-3955-4554-A708-EAC85F863BCA}" type="pres">
      <dgm:prSet presAssocID="{968657FD-26D3-45D9-9DBE-449D5BE93A97}" presName="ParentBackground3" presStyleCnt="0"/>
      <dgm:spPr/>
    </dgm:pt>
    <dgm:pt modelId="{973CDEA7-5A0C-4BF6-A188-DE3821E87E3B}" type="pres">
      <dgm:prSet presAssocID="{968657FD-26D3-45D9-9DBE-449D5BE93A97}" presName="ParentBackground" presStyleLbl="fgAcc1" presStyleIdx="0" presStyleCnt="3"/>
      <dgm:spPr/>
    </dgm:pt>
    <dgm:pt modelId="{0D8CA15F-76D8-4911-BB78-E525A335099F}" type="pres">
      <dgm:prSet presAssocID="{968657FD-26D3-45D9-9DBE-449D5BE93A97}" presName="Parent3" presStyleLbl="revTx" presStyleIdx="0" presStyleCnt="0">
        <dgm:presLayoutVars>
          <dgm:chMax val="1"/>
          <dgm:chPref val="1"/>
          <dgm:bulletEnabled val="1"/>
        </dgm:presLayoutVars>
      </dgm:prSet>
      <dgm:spPr/>
    </dgm:pt>
    <dgm:pt modelId="{DCF6A45A-5BE2-4EF4-ABD0-81E9BF78BA31}" type="pres">
      <dgm:prSet presAssocID="{72A07C26-7A93-4371-88CD-80CC1C5276CB}" presName="Accent2" presStyleCnt="0"/>
      <dgm:spPr/>
    </dgm:pt>
    <dgm:pt modelId="{0412172D-0812-44CF-9FA7-14F2B35CA5CE}" type="pres">
      <dgm:prSet presAssocID="{72A07C26-7A93-4371-88CD-80CC1C5276CB}" presName="Accent" presStyleLbl="node1" presStyleIdx="1" presStyleCnt="3"/>
      <dgm:spPr/>
    </dgm:pt>
    <dgm:pt modelId="{C5CEB16B-50E7-4ED5-9FB4-377276956369}" type="pres">
      <dgm:prSet presAssocID="{72A07C26-7A93-4371-88CD-80CC1C5276CB}" presName="ParentBackground2" presStyleCnt="0"/>
      <dgm:spPr/>
    </dgm:pt>
    <dgm:pt modelId="{CAF20C65-6F8A-4713-821C-5D81C86761A0}" type="pres">
      <dgm:prSet presAssocID="{72A07C26-7A93-4371-88CD-80CC1C5276CB}" presName="ParentBackground" presStyleLbl="fgAcc1" presStyleIdx="1" presStyleCnt="3"/>
      <dgm:spPr/>
    </dgm:pt>
    <dgm:pt modelId="{0D2FB14F-830B-4F4C-A1D5-B68466730B11}" type="pres">
      <dgm:prSet presAssocID="{72A07C26-7A93-4371-88CD-80CC1C5276CB}" presName="Parent2" presStyleLbl="revTx" presStyleIdx="0" presStyleCnt="0">
        <dgm:presLayoutVars>
          <dgm:chMax val="1"/>
          <dgm:chPref val="1"/>
          <dgm:bulletEnabled val="1"/>
        </dgm:presLayoutVars>
      </dgm:prSet>
      <dgm:spPr/>
    </dgm:pt>
    <dgm:pt modelId="{374D5B9D-90AD-4272-94F4-D6628384B30F}" type="pres">
      <dgm:prSet presAssocID="{1D25244D-438F-4534-A2EB-E09E4A81C506}" presName="Accent1" presStyleCnt="0"/>
      <dgm:spPr/>
    </dgm:pt>
    <dgm:pt modelId="{05B5DD8F-56F2-4868-BA86-EAF884A90A3F}" type="pres">
      <dgm:prSet presAssocID="{1D25244D-438F-4534-A2EB-E09E4A81C506}" presName="Accent" presStyleLbl="node1" presStyleIdx="2" presStyleCnt="3"/>
      <dgm:spPr/>
    </dgm:pt>
    <dgm:pt modelId="{BCF5C449-EF73-4BC7-8292-6B46841E6924}" type="pres">
      <dgm:prSet presAssocID="{1D25244D-438F-4534-A2EB-E09E4A81C506}" presName="ParentBackground1" presStyleCnt="0"/>
      <dgm:spPr/>
    </dgm:pt>
    <dgm:pt modelId="{B17C92C2-0EEB-46BC-BDA6-D7E0187B4B36}" type="pres">
      <dgm:prSet presAssocID="{1D25244D-438F-4534-A2EB-E09E4A81C506}" presName="ParentBackground" presStyleLbl="fgAcc1" presStyleIdx="2" presStyleCnt="3"/>
      <dgm:spPr/>
    </dgm:pt>
    <dgm:pt modelId="{F6427D75-DE86-4250-B29D-A94C12BD1500}" type="pres">
      <dgm:prSet presAssocID="{1D25244D-438F-4534-A2EB-E09E4A81C506}" presName="Parent1" presStyleLbl="revTx" presStyleIdx="0" presStyleCnt="0">
        <dgm:presLayoutVars>
          <dgm:chMax val="1"/>
          <dgm:chPref val="1"/>
          <dgm:bulletEnabled val="1"/>
        </dgm:presLayoutVars>
      </dgm:prSet>
      <dgm:spPr/>
    </dgm:pt>
  </dgm:ptLst>
  <dgm:cxnLst>
    <dgm:cxn modelId="{260B7010-535E-4542-84B0-3D944DA8AC60}" srcId="{B2EA0052-930D-409E-ADA8-DED88E747483}" destId="{72A07C26-7A93-4371-88CD-80CC1C5276CB}" srcOrd="1" destOrd="0" parTransId="{9B753968-ACB6-45C2-BAC8-BC289C0E0A67}" sibTransId="{B1E3F656-0C71-4CBD-97D2-A597A3F85927}"/>
    <dgm:cxn modelId="{8DBAE41E-9173-438B-9101-726C24216558}" type="presOf" srcId="{1D25244D-438F-4534-A2EB-E09E4A81C506}" destId="{B17C92C2-0EEB-46BC-BDA6-D7E0187B4B36}" srcOrd="0" destOrd="0" presId="urn:microsoft.com/office/officeart/2011/layout/CircleProcess"/>
    <dgm:cxn modelId="{6E4E8821-A87C-4F3E-B872-B022DADA176D}" type="presOf" srcId="{72A07C26-7A93-4371-88CD-80CC1C5276CB}" destId="{0D2FB14F-830B-4F4C-A1D5-B68466730B11}" srcOrd="1" destOrd="0" presId="urn:microsoft.com/office/officeart/2011/layout/CircleProcess"/>
    <dgm:cxn modelId="{95F68C61-40E8-46F3-BAF1-2324D1B93558}" type="presOf" srcId="{B2EA0052-930D-409E-ADA8-DED88E747483}" destId="{8EDA411B-896F-4DC7-A34B-7FE01D31F86A}" srcOrd="0" destOrd="0" presId="urn:microsoft.com/office/officeart/2011/layout/CircleProcess"/>
    <dgm:cxn modelId="{FB595266-BD03-488D-9914-6A51BC92B933}" srcId="{B2EA0052-930D-409E-ADA8-DED88E747483}" destId="{968657FD-26D3-45D9-9DBE-449D5BE93A97}" srcOrd="2" destOrd="0" parTransId="{AD8BD82C-BB0E-4551-AA65-D621E6EA7A0C}" sibTransId="{ACC85FFD-703F-4832-94AA-C4DE063FF728}"/>
    <dgm:cxn modelId="{72C95B51-649D-4DC7-9499-F1577BD704C1}" srcId="{B2EA0052-930D-409E-ADA8-DED88E747483}" destId="{1D25244D-438F-4534-A2EB-E09E4A81C506}" srcOrd="0" destOrd="0" parTransId="{A8B7D465-542D-4AC0-957A-B82C9BE34186}" sibTransId="{288CF85F-2228-4F05-8FFB-39D892F74E4C}"/>
    <dgm:cxn modelId="{7EA8917C-DBE9-4954-A3FC-9AE42599B1C7}" type="presOf" srcId="{968657FD-26D3-45D9-9DBE-449D5BE93A97}" destId="{973CDEA7-5A0C-4BF6-A188-DE3821E87E3B}" srcOrd="0" destOrd="0" presId="urn:microsoft.com/office/officeart/2011/layout/CircleProcess"/>
    <dgm:cxn modelId="{67FAD887-C1CD-4626-9CF1-9FCB77CE9690}" type="presOf" srcId="{1D25244D-438F-4534-A2EB-E09E4A81C506}" destId="{F6427D75-DE86-4250-B29D-A94C12BD1500}" srcOrd="1" destOrd="0" presId="urn:microsoft.com/office/officeart/2011/layout/CircleProcess"/>
    <dgm:cxn modelId="{09709E99-ABB7-4B30-BB99-2ECF32305C43}" type="presOf" srcId="{72A07C26-7A93-4371-88CD-80CC1C5276CB}" destId="{CAF20C65-6F8A-4713-821C-5D81C86761A0}" srcOrd="0" destOrd="0" presId="urn:microsoft.com/office/officeart/2011/layout/CircleProcess"/>
    <dgm:cxn modelId="{A7EEA7F1-0FE1-44CC-9691-2C356AEF9D4B}" type="presOf" srcId="{968657FD-26D3-45D9-9DBE-449D5BE93A97}" destId="{0D8CA15F-76D8-4911-BB78-E525A335099F}" srcOrd="1" destOrd="0" presId="urn:microsoft.com/office/officeart/2011/layout/CircleProcess"/>
    <dgm:cxn modelId="{D494A321-2A74-4A3E-A746-B655BC8E7D6A}" type="presParOf" srcId="{8EDA411B-896F-4DC7-A34B-7FE01D31F86A}" destId="{95125EA1-ADF6-4377-B124-02151D3ECF34}" srcOrd="0" destOrd="0" presId="urn:microsoft.com/office/officeart/2011/layout/CircleProcess"/>
    <dgm:cxn modelId="{461213A6-C0BB-4C41-A2E6-B3C45216DB7B}" type="presParOf" srcId="{95125EA1-ADF6-4377-B124-02151D3ECF34}" destId="{D86EC693-7EE7-4F6D-A9C8-D213CBDB29EA}" srcOrd="0" destOrd="0" presId="urn:microsoft.com/office/officeart/2011/layout/CircleProcess"/>
    <dgm:cxn modelId="{0852CF64-8181-4E34-93B2-B69CFB0DC136}" type="presParOf" srcId="{8EDA411B-896F-4DC7-A34B-7FE01D31F86A}" destId="{033E1854-3955-4554-A708-EAC85F863BCA}" srcOrd="1" destOrd="0" presId="urn:microsoft.com/office/officeart/2011/layout/CircleProcess"/>
    <dgm:cxn modelId="{3D3B29E6-0E2B-423F-9222-4027E732C683}" type="presParOf" srcId="{033E1854-3955-4554-A708-EAC85F863BCA}" destId="{973CDEA7-5A0C-4BF6-A188-DE3821E87E3B}" srcOrd="0" destOrd="0" presId="urn:microsoft.com/office/officeart/2011/layout/CircleProcess"/>
    <dgm:cxn modelId="{FDBD70B3-4695-4FCC-8AB2-D94ADCCAC728}" type="presParOf" srcId="{8EDA411B-896F-4DC7-A34B-7FE01D31F86A}" destId="{0D8CA15F-76D8-4911-BB78-E525A335099F}" srcOrd="2" destOrd="0" presId="urn:microsoft.com/office/officeart/2011/layout/CircleProcess"/>
    <dgm:cxn modelId="{4A977330-40D0-46B0-B2A5-BFDB54914548}" type="presParOf" srcId="{8EDA411B-896F-4DC7-A34B-7FE01D31F86A}" destId="{DCF6A45A-5BE2-4EF4-ABD0-81E9BF78BA31}" srcOrd="3" destOrd="0" presId="urn:microsoft.com/office/officeart/2011/layout/CircleProcess"/>
    <dgm:cxn modelId="{1EC5BD87-2A07-4530-8034-18B014C24659}" type="presParOf" srcId="{DCF6A45A-5BE2-4EF4-ABD0-81E9BF78BA31}" destId="{0412172D-0812-44CF-9FA7-14F2B35CA5CE}" srcOrd="0" destOrd="0" presId="urn:microsoft.com/office/officeart/2011/layout/CircleProcess"/>
    <dgm:cxn modelId="{EF87B7E3-A636-4BB4-86BD-EF56B9001E9D}" type="presParOf" srcId="{8EDA411B-896F-4DC7-A34B-7FE01D31F86A}" destId="{C5CEB16B-50E7-4ED5-9FB4-377276956369}" srcOrd="4" destOrd="0" presId="urn:microsoft.com/office/officeart/2011/layout/CircleProcess"/>
    <dgm:cxn modelId="{589EB3C8-8DFF-4DE6-B45C-4F93F5F92E40}" type="presParOf" srcId="{C5CEB16B-50E7-4ED5-9FB4-377276956369}" destId="{CAF20C65-6F8A-4713-821C-5D81C86761A0}" srcOrd="0" destOrd="0" presId="urn:microsoft.com/office/officeart/2011/layout/CircleProcess"/>
    <dgm:cxn modelId="{452194C3-893B-45BB-BDA7-649141195D08}" type="presParOf" srcId="{8EDA411B-896F-4DC7-A34B-7FE01D31F86A}" destId="{0D2FB14F-830B-4F4C-A1D5-B68466730B11}" srcOrd="5" destOrd="0" presId="urn:microsoft.com/office/officeart/2011/layout/CircleProcess"/>
    <dgm:cxn modelId="{B5D219F0-3549-4C86-9FEF-FB4827055852}" type="presParOf" srcId="{8EDA411B-896F-4DC7-A34B-7FE01D31F86A}" destId="{374D5B9D-90AD-4272-94F4-D6628384B30F}" srcOrd="6" destOrd="0" presId="urn:microsoft.com/office/officeart/2011/layout/CircleProcess"/>
    <dgm:cxn modelId="{7922196B-F959-4D82-B98A-78FFBF786E71}" type="presParOf" srcId="{374D5B9D-90AD-4272-94F4-D6628384B30F}" destId="{05B5DD8F-56F2-4868-BA86-EAF884A90A3F}" srcOrd="0" destOrd="0" presId="urn:microsoft.com/office/officeart/2011/layout/CircleProcess"/>
    <dgm:cxn modelId="{215ABB91-D05A-42BC-99F5-11CF95FBCB46}" type="presParOf" srcId="{8EDA411B-896F-4DC7-A34B-7FE01D31F86A}" destId="{BCF5C449-EF73-4BC7-8292-6B46841E6924}" srcOrd="7" destOrd="0" presId="urn:microsoft.com/office/officeart/2011/layout/CircleProcess"/>
    <dgm:cxn modelId="{A4C70B69-206F-4B35-A384-7ACA94D58B46}" type="presParOf" srcId="{BCF5C449-EF73-4BC7-8292-6B46841E6924}" destId="{B17C92C2-0EEB-46BC-BDA6-D7E0187B4B36}" srcOrd="0" destOrd="0" presId="urn:microsoft.com/office/officeart/2011/layout/CircleProcess"/>
    <dgm:cxn modelId="{74448F32-587E-4070-B279-82095F7F33A1}" type="presParOf" srcId="{8EDA411B-896F-4DC7-A34B-7FE01D31F86A}" destId="{F6427D75-DE86-4250-B29D-A94C12BD1500}"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E9A3B-0241-4CC3-8692-A50BFBCF71E2}">
      <dsp:nvSpPr>
        <dsp:cNvPr id="0" name=""/>
        <dsp:cNvSpPr/>
      </dsp:nvSpPr>
      <dsp:spPr>
        <a:xfrm>
          <a:off x="2113280" y="1630"/>
          <a:ext cx="2377440" cy="10762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How Important is Customer Service in a Hotel?</a:t>
          </a:r>
        </a:p>
      </dsp:txBody>
      <dsp:txXfrm>
        <a:off x="2165819" y="54169"/>
        <a:ext cx="2272362" cy="971197"/>
      </dsp:txXfrm>
    </dsp:sp>
    <dsp:sp modelId="{A71BDCD3-8796-436E-A457-8F576A7C05A4}">
      <dsp:nvSpPr>
        <dsp:cNvPr id="0" name=""/>
        <dsp:cNvSpPr/>
      </dsp:nvSpPr>
      <dsp:spPr>
        <a:xfrm>
          <a:off x="2113280" y="1131719"/>
          <a:ext cx="2377440" cy="10762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How do they keep their customers happy?</a:t>
          </a:r>
        </a:p>
      </dsp:txBody>
      <dsp:txXfrm>
        <a:off x="2165819" y="1184258"/>
        <a:ext cx="2272362" cy="971197"/>
      </dsp:txXfrm>
    </dsp:sp>
    <dsp:sp modelId="{5E1950A2-02BE-4999-A6BE-5155B20B13EE}">
      <dsp:nvSpPr>
        <dsp:cNvPr id="0" name=""/>
        <dsp:cNvSpPr/>
      </dsp:nvSpPr>
      <dsp:spPr>
        <a:xfrm>
          <a:off x="2113280" y="2261808"/>
          <a:ext cx="2377440" cy="10762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Should there be a limit in providing customer service?</a:t>
          </a:r>
        </a:p>
      </dsp:txBody>
      <dsp:txXfrm>
        <a:off x="2165819" y="2314347"/>
        <a:ext cx="2272362" cy="971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EC693-7EE7-4F6D-A9C8-D213CBDB29EA}">
      <dsp:nvSpPr>
        <dsp:cNvPr id="0" name=""/>
        <dsp:cNvSpPr/>
      </dsp:nvSpPr>
      <dsp:spPr>
        <a:xfrm>
          <a:off x="3334523" y="1085725"/>
          <a:ext cx="1454578" cy="1454847"/>
        </a:xfrm>
        <a:prstGeom prst="ellipse">
          <a:avLst/>
        </a:prstGeom>
        <a:blipFill>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973CDEA7-5A0C-4BF6-A188-DE3821E87E3B}">
      <dsp:nvSpPr>
        <dsp:cNvPr id="0" name=""/>
        <dsp:cNvSpPr/>
      </dsp:nvSpPr>
      <dsp:spPr>
        <a:xfrm>
          <a:off x="3382820" y="1134228"/>
          <a:ext cx="1357985" cy="1357840"/>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Observation from a hotel.</a:t>
          </a:r>
        </a:p>
      </dsp:txBody>
      <dsp:txXfrm>
        <a:off x="3576953" y="1328242"/>
        <a:ext cx="969718" cy="969813"/>
      </dsp:txXfrm>
    </dsp:sp>
    <dsp:sp modelId="{0412172D-0812-44CF-9FA7-14F2B35CA5CE}">
      <dsp:nvSpPr>
        <dsp:cNvPr id="0" name=""/>
        <dsp:cNvSpPr/>
      </dsp:nvSpPr>
      <dsp:spPr>
        <a:xfrm rot="2700000">
          <a:off x="1832927" y="1087483"/>
          <a:ext cx="1451074" cy="1451074"/>
        </a:xfrm>
        <a:prstGeom prst="teardrop">
          <a:avLst>
            <a:gd name="adj" fmla="val 100000"/>
          </a:avLst>
        </a:prstGeom>
        <a:blipFill>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CAF20C65-6F8A-4713-821C-5D81C86761A0}">
      <dsp:nvSpPr>
        <dsp:cNvPr id="0" name=""/>
        <dsp:cNvSpPr/>
      </dsp:nvSpPr>
      <dsp:spPr>
        <a:xfrm>
          <a:off x="1879472" y="1134228"/>
          <a:ext cx="1357985" cy="1357840"/>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Interview through email and face to face.</a:t>
          </a:r>
        </a:p>
      </dsp:txBody>
      <dsp:txXfrm>
        <a:off x="2073605" y="1328242"/>
        <a:ext cx="969718" cy="969813"/>
      </dsp:txXfrm>
    </dsp:sp>
    <dsp:sp modelId="{05B5DD8F-56F2-4868-BA86-EAF884A90A3F}">
      <dsp:nvSpPr>
        <dsp:cNvPr id="0" name=""/>
        <dsp:cNvSpPr/>
      </dsp:nvSpPr>
      <dsp:spPr>
        <a:xfrm rot="2700000">
          <a:off x="329579" y="1087483"/>
          <a:ext cx="1451074" cy="1451074"/>
        </a:xfrm>
        <a:prstGeom prst="teardrop">
          <a:avLst>
            <a:gd name="adj" fmla="val 100000"/>
          </a:avLst>
        </a:prstGeom>
        <a:blipFill>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B17C92C2-0EEB-46BC-BDA6-D7E0187B4B36}">
      <dsp:nvSpPr>
        <dsp:cNvPr id="0" name=""/>
        <dsp:cNvSpPr/>
      </dsp:nvSpPr>
      <dsp:spPr>
        <a:xfrm>
          <a:off x="376124" y="1134228"/>
          <a:ext cx="1357985" cy="1357840"/>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Platform for survey was called Survey Monkey.</a:t>
          </a:r>
        </a:p>
      </dsp:txBody>
      <dsp:txXfrm>
        <a:off x="570257" y="1328242"/>
        <a:ext cx="969718" cy="96981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88A22-9B2E-433C-ACDD-B4912CD5053E}" type="datetimeFigureOut">
              <a:rPr lang="en-US" smtClean="0"/>
              <a:t>12/1/2019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84C5D-09E5-403C-B7B2-1CA5F1997CFA}" type="slidenum">
              <a:rPr lang="en-US" smtClean="0"/>
              <a:t>‹#›</a:t>
            </a:fld>
            <a:endParaRPr lang="en-US"/>
          </a:p>
        </p:txBody>
      </p:sp>
    </p:spTree>
    <p:extLst>
      <p:ext uri="{BB962C8B-B14F-4D97-AF65-F5344CB8AC3E}">
        <p14:creationId xmlns:p14="http://schemas.microsoft.com/office/powerpoint/2010/main" val="280698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Answering these questions were done through literature articles. Using EBSCO, I have looked for websites that may allow me to find answers regarding the first question “How important is Customer Service in a Hotel?” Most of them were found through EBSCO, but some were found through online. Before I used any of the articles, I looked for credibility to make sure that all of the information can be used. I usually used </a:t>
            </a:r>
            <a:r>
              <a:rPr lang="en-US" dirty="0" err="1"/>
              <a:t>Claridy’s</a:t>
            </a:r>
            <a:r>
              <a:rPr lang="en-US" dirty="0"/>
              <a:t> article ,“What is Customer Services?” since it explained what and how services are important. I read through and yes it , it does say that through customer services, company's can obtain the benefits that it brings. Revenue, loyalty, and reputation are some of the benefits that she had mentioned. Of course other articles have also mentioned these benefits. As for the second question, How do they keep their customers happy. For this question </a:t>
            </a:r>
          </a:p>
        </p:txBody>
      </p:sp>
      <p:sp>
        <p:nvSpPr>
          <p:cNvPr id="4" name="Slide Number Placeholder 3"/>
          <p:cNvSpPr>
            <a:spLocks noGrp="1"/>
          </p:cNvSpPr>
          <p:nvPr>
            <p:ph type="sldNum" sz="quarter" idx="5"/>
          </p:nvPr>
        </p:nvSpPr>
        <p:spPr/>
        <p:txBody>
          <a:bodyPr/>
          <a:lstStyle/>
          <a:p>
            <a:fld id="{BC784C5D-09E5-403C-B7B2-1CA5F1997CFA}" type="slidenum">
              <a:rPr lang="en-US" smtClean="0"/>
              <a:t>3</a:t>
            </a:fld>
            <a:endParaRPr lang="en-US"/>
          </a:p>
        </p:txBody>
      </p:sp>
    </p:spTree>
    <p:extLst>
      <p:ext uri="{BB962C8B-B14F-4D97-AF65-F5344CB8AC3E}">
        <p14:creationId xmlns:p14="http://schemas.microsoft.com/office/powerpoint/2010/main" val="16459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784C5D-09E5-403C-B7B2-1CA5F1997CFA}" type="slidenum">
              <a:rPr lang="en-US" smtClean="0"/>
              <a:t>12</a:t>
            </a:fld>
            <a:endParaRPr lang="en-US"/>
          </a:p>
        </p:txBody>
      </p:sp>
    </p:spTree>
    <p:extLst>
      <p:ext uri="{BB962C8B-B14F-4D97-AF65-F5344CB8AC3E}">
        <p14:creationId xmlns:p14="http://schemas.microsoft.com/office/powerpoint/2010/main" val="2159829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69422C1-8409-45BF-83BF-5DA7E538631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59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497250-0231-4622-9A32-DAEE9444500B}"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422C1-8409-45BF-83BF-5DA7E538631B}" type="slidenum">
              <a:rPr lang="en-US" smtClean="0"/>
              <a:t>‹#›</a:t>
            </a:fld>
            <a:endParaRPr lang="en-US"/>
          </a:p>
        </p:txBody>
      </p:sp>
    </p:spTree>
    <p:extLst>
      <p:ext uri="{BB962C8B-B14F-4D97-AF65-F5344CB8AC3E}">
        <p14:creationId xmlns:p14="http://schemas.microsoft.com/office/powerpoint/2010/main" val="158286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4293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9150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spTree>
    <p:extLst>
      <p:ext uri="{BB962C8B-B14F-4D97-AF65-F5344CB8AC3E}">
        <p14:creationId xmlns:p14="http://schemas.microsoft.com/office/powerpoint/2010/main" val="475823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128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1753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1888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448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spTree>
    <p:extLst>
      <p:ext uri="{BB962C8B-B14F-4D97-AF65-F5344CB8AC3E}">
        <p14:creationId xmlns:p14="http://schemas.microsoft.com/office/powerpoint/2010/main" val="244237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97250-0231-4622-9A32-DAEE9444500B}" type="datetimeFigureOut">
              <a:rPr lang="en-US" smtClean="0"/>
              <a:t>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422C1-8409-45BF-83BF-5DA7E538631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31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497250-0231-4622-9A32-DAEE9444500B}"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422C1-8409-45BF-83BF-5DA7E538631B}"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627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497250-0231-4622-9A32-DAEE9444500B}" type="datetimeFigureOut">
              <a:rPr lang="en-US" smtClean="0"/>
              <a:t>12/1/2019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9422C1-8409-45BF-83BF-5DA7E538631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39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497250-0231-4622-9A32-DAEE9444500B}" type="datetimeFigureOut">
              <a:rPr lang="en-US" smtClean="0"/>
              <a:t>12/1/2019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9422C1-8409-45BF-83BF-5DA7E538631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349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97250-0231-4622-9A32-DAEE9444500B}" type="datetimeFigureOut">
              <a:rPr lang="en-US" smtClean="0"/>
              <a:t>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9422C1-8409-45BF-83BF-5DA7E538631B}" type="slidenum">
              <a:rPr lang="en-US" smtClean="0"/>
              <a:t>‹#›</a:t>
            </a:fld>
            <a:endParaRPr lang="en-US"/>
          </a:p>
        </p:txBody>
      </p:sp>
    </p:spTree>
    <p:extLst>
      <p:ext uri="{BB962C8B-B14F-4D97-AF65-F5344CB8AC3E}">
        <p14:creationId xmlns:p14="http://schemas.microsoft.com/office/powerpoint/2010/main" val="425593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497250-0231-4622-9A32-DAEE9444500B}"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422C1-8409-45BF-83BF-5DA7E538631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273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497250-0231-4622-9A32-DAEE9444500B}" type="datetimeFigureOut">
              <a:rPr lang="en-US" smtClean="0"/>
              <a:t>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9422C1-8409-45BF-83BF-5DA7E538631B}" type="slidenum">
              <a:rPr lang="en-US" smtClean="0"/>
              <a:t>‹#›</a:t>
            </a:fld>
            <a:endParaRPr lang="en-US"/>
          </a:p>
        </p:txBody>
      </p:sp>
    </p:spTree>
    <p:extLst>
      <p:ext uri="{BB962C8B-B14F-4D97-AF65-F5344CB8AC3E}">
        <p14:creationId xmlns:p14="http://schemas.microsoft.com/office/powerpoint/2010/main" val="141224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F497250-0231-4622-9A32-DAEE9444500B}" type="datetimeFigureOut">
              <a:rPr lang="en-US" smtClean="0"/>
              <a:t>12/1/2019</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9422C1-8409-45BF-83BF-5DA7E538631B}" type="slidenum">
              <a:rPr lang="en-US" smtClean="0"/>
              <a:t>‹#›</a:t>
            </a:fld>
            <a:endParaRPr lang="en-US"/>
          </a:p>
        </p:txBody>
      </p:sp>
    </p:spTree>
    <p:extLst>
      <p:ext uri="{BB962C8B-B14F-4D97-AF65-F5344CB8AC3E}">
        <p14:creationId xmlns:p14="http://schemas.microsoft.com/office/powerpoint/2010/main" val="24756910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1.xml.rels><?xml version="1.0" encoding="UTF-8" standalone="yes"?>
<Relationships xmlns="http://schemas.openxmlformats.org/package/2006/relationships"><Relationship Id="rId8" Type="http://schemas.openxmlformats.org/officeDocument/2006/relationships/image" Target="../media/image8.JPG"/><Relationship Id="rId3" Type="http://schemas.microsoft.com/office/2007/relationships/media" Target="../media/media17.m4a"/><Relationship Id="rId7"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5" Type="http://schemas.microsoft.com/office/2007/relationships/media" Target="../media/media18.m4a"/><Relationship Id="rId10" Type="http://schemas.openxmlformats.org/officeDocument/2006/relationships/image" Target="../media/image7.png"/><Relationship Id="rId4" Type="http://schemas.openxmlformats.org/officeDocument/2006/relationships/audio" Target="../media/media17.m4a"/><Relationship Id="rId9" Type="http://schemas.openxmlformats.org/officeDocument/2006/relationships/hyperlink" Target="http://www.mvariety.com/cnmi/cnmi-news/local/89466-saipan-has-great-customer-service-says-expert" TargetMode="Externa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0.m4a"/><Relationship Id="rId7"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microsoft.com/office/2007/relationships/media" Target="../media/media21.m4a"/><Relationship Id="rId5" Type="http://schemas.openxmlformats.org/officeDocument/2006/relationships/audio" Target="NULL" TargetMode="External"/><Relationship Id="rId4" Type="http://schemas.openxmlformats.org/officeDocument/2006/relationships/audio" Target="../media/media20.m4a"/><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hyperlink" Target="http://www.mvariety.com/cnmi/cnmi-news/local/89466-saipan-has-great-customer-service-says-exper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slideLayout" Target="../slideLayouts/slideLayout4.xml"/><Relationship Id="rId4" Type="http://schemas.openxmlformats.org/officeDocument/2006/relationships/audio" Target="../media/media7.m4a"/></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9.m4a"/><Relationship Id="rId7"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4" Type="http://schemas.openxmlformats.org/officeDocument/2006/relationships/audio" Target="../media/media9.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C4525-DC72-493D-9FE9-6B6E930FF209}"/>
              </a:ext>
            </a:extLst>
          </p:cNvPr>
          <p:cNvSpPr>
            <a:spLocks noGrp="1"/>
          </p:cNvSpPr>
          <p:nvPr>
            <p:ph type="ctrTitle"/>
          </p:nvPr>
        </p:nvSpPr>
        <p:spPr/>
        <p:txBody>
          <a:bodyPr/>
          <a:lstStyle/>
          <a:p>
            <a:r>
              <a:rPr lang="en-US" sz="4400" dirty="0"/>
              <a:t>How Important is Customer Service in a Hotel?</a:t>
            </a:r>
          </a:p>
        </p:txBody>
      </p:sp>
      <p:sp>
        <p:nvSpPr>
          <p:cNvPr id="3" name="Subtitle 2">
            <a:extLst>
              <a:ext uri="{FF2B5EF4-FFF2-40B4-BE49-F238E27FC236}">
                <a16:creationId xmlns:a16="http://schemas.microsoft.com/office/drawing/2014/main" id="{6A93E683-2308-4863-A47E-ABF7CE977B59}"/>
              </a:ext>
            </a:extLst>
          </p:cNvPr>
          <p:cNvSpPr>
            <a:spLocks noGrp="1"/>
          </p:cNvSpPr>
          <p:nvPr>
            <p:ph type="subTitle" idx="1"/>
          </p:nvPr>
        </p:nvSpPr>
        <p:spPr/>
        <p:txBody>
          <a:bodyPr>
            <a:normAutofit fontScale="77500" lnSpcReduction="20000"/>
          </a:bodyPr>
          <a:lstStyle/>
          <a:p>
            <a:r>
              <a:rPr lang="en-US" dirty="0"/>
              <a:t>EN 202-03</a:t>
            </a:r>
          </a:p>
          <a:p>
            <a:r>
              <a:rPr lang="en-US" dirty="0"/>
              <a:t>Jan Caryl P. Domingo</a:t>
            </a:r>
          </a:p>
          <a:p>
            <a:r>
              <a:rPr lang="en-US" dirty="0"/>
              <a:t> Instructor: Anderson Bunts</a:t>
            </a:r>
          </a:p>
          <a:p>
            <a:r>
              <a:rPr lang="en-US" dirty="0"/>
              <a:t>Northern Marianas Collage</a:t>
            </a:r>
          </a:p>
        </p:txBody>
      </p:sp>
      <p:sp>
        <p:nvSpPr>
          <p:cNvPr id="4" name="TextBox 3">
            <a:extLst>
              <a:ext uri="{FF2B5EF4-FFF2-40B4-BE49-F238E27FC236}">
                <a16:creationId xmlns:a16="http://schemas.microsoft.com/office/drawing/2014/main" id="{84F613FD-CC2E-4F17-BDF3-5F07BE7FE0D8}"/>
              </a:ext>
            </a:extLst>
          </p:cNvPr>
          <p:cNvSpPr txBox="1"/>
          <p:nvPr/>
        </p:nvSpPr>
        <p:spPr>
          <a:xfrm>
            <a:off x="4244049" y="4959976"/>
            <a:ext cx="4124447" cy="307777"/>
          </a:xfrm>
          <a:prstGeom prst="rect">
            <a:avLst/>
          </a:prstGeom>
          <a:noFill/>
        </p:spPr>
        <p:txBody>
          <a:bodyPr wrap="square" rtlCol="0">
            <a:spAutoFit/>
          </a:bodyPr>
          <a:lstStyle/>
          <a:p>
            <a:r>
              <a:rPr lang="en-US" sz="1400" dirty="0">
                <a:solidFill>
                  <a:srgbClr val="FF0000"/>
                </a:solidFill>
              </a:rPr>
              <a:t>Note: Some of the voiceover needs to be clicked on.</a:t>
            </a:r>
          </a:p>
        </p:txBody>
      </p:sp>
      <p:pic>
        <p:nvPicPr>
          <p:cNvPr id="6" name="Recorded Sound">
            <a:hlinkClick r:id="" action="ppaction://media"/>
            <a:extLst>
              <a:ext uri="{FF2B5EF4-FFF2-40B4-BE49-F238E27FC236}">
                <a16:creationId xmlns:a16="http://schemas.microsoft.com/office/drawing/2014/main" id="{AE06B7CC-A70F-482A-9A72-A7A7C56621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48716" y="1627449"/>
            <a:ext cx="487363" cy="487363"/>
          </a:xfrm>
          <a:prstGeom prst="rect">
            <a:avLst/>
          </a:prstGeom>
        </p:spPr>
      </p:pic>
      <p:sp>
        <p:nvSpPr>
          <p:cNvPr id="7" name="TextBox 6">
            <a:extLst>
              <a:ext uri="{FF2B5EF4-FFF2-40B4-BE49-F238E27FC236}">
                <a16:creationId xmlns:a16="http://schemas.microsoft.com/office/drawing/2014/main" id="{F2EBF237-2492-4DF8-990B-41BEB0EA0B47}"/>
              </a:ext>
            </a:extLst>
          </p:cNvPr>
          <p:cNvSpPr txBox="1"/>
          <p:nvPr/>
        </p:nvSpPr>
        <p:spPr>
          <a:xfrm>
            <a:off x="127224" y="6354500"/>
            <a:ext cx="3727146" cy="415498"/>
          </a:xfrm>
          <a:prstGeom prst="rect">
            <a:avLst/>
          </a:prstGeom>
          <a:noFill/>
        </p:spPr>
        <p:txBody>
          <a:bodyPr wrap="square" rtlCol="0">
            <a:spAutoFit/>
          </a:bodyPr>
          <a:lstStyle/>
          <a:p>
            <a:r>
              <a:rPr lang="en-US" sz="1050" dirty="0">
                <a:solidFill>
                  <a:srgbClr val="FF0000"/>
                </a:solidFill>
              </a:rPr>
              <a:t>Note: Please don’t mind my voice, I was really tired then and I was trying to stay quite as someone was already sleep.</a:t>
            </a:r>
          </a:p>
        </p:txBody>
      </p:sp>
    </p:spTree>
    <p:extLst>
      <p:ext uri="{BB962C8B-B14F-4D97-AF65-F5344CB8AC3E}">
        <p14:creationId xmlns:p14="http://schemas.microsoft.com/office/powerpoint/2010/main" val="35774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7C5-C4B4-48EE-89EF-D4069025AB52}"/>
              </a:ext>
            </a:extLst>
          </p:cNvPr>
          <p:cNvSpPr>
            <a:spLocks noGrp="1"/>
          </p:cNvSpPr>
          <p:nvPr>
            <p:ph type="title"/>
          </p:nvPr>
        </p:nvSpPr>
        <p:spPr/>
        <p:txBody>
          <a:bodyPr/>
          <a:lstStyle/>
          <a:p>
            <a:pPr algn="l"/>
            <a:r>
              <a:rPr lang="en-US" dirty="0"/>
              <a:t>Findings Cont.</a:t>
            </a:r>
          </a:p>
        </p:txBody>
      </p:sp>
      <p:sp>
        <p:nvSpPr>
          <p:cNvPr id="3" name="Content Placeholder 2">
            <a:extLst>
              <a:ext uri="{FF2B5EF4-FFF2-40B4-BE49-F238E27FC236}">
                <a16:creationId xmlns:a16="http://schemas.microsoft.com/office/drawing/2014/main" id="{2DA530DB-3C3F-4934-ACC0-391EC0F28DFB}"/>
              </a:ext>
            </a:extLst>
          </p:cNvPr>
          <p:cNvSpPr>
            <a:spLocks noGrp="1"/>
          </p:cNvSpPr>
          <p:nvPr>
            <p:ph idx="1"/>
          </p:nvPr>
        </p:nvSpPr>
        <p:spPr>
          <a:xfrm>
            <a:off x="1393794" y="2556932"/>
            <a:ext cx="3311371" cy="3318936"/>
          </a:xfrm>
        </p:spPr>
        <p:txBody>
          <a:bodyPr/>
          <a:lstStyle/>
          <a:p>
            <a:pPr marL="0" indent="0" algn="ctr">
              <a:buNone/>
            </a:pPr>
            <a:r>
              <a:rPr lang="en-US" dirty="0"/>
              <a:t>Survey</a:t>
            </a:r>
          </a:p>
          <a:p>
            <a:r>
              <a:rPr lang="en-US" sz="1800" dirty="0"/>
              <a:t>Difference in reply based on experiences (service related job).</a:t>
            </a:r>
          </a:p>
          <a:p>
            <a:r>
              <a:rPr lang="en-US" sz="1800" dirty="0"/>
              <a:t>But similar in answers for the benefits of guest service.</a:t>
            </a:r>
          </a:p>
          <a:p>
            <a:pPr marL="914400" lvl="2" indent="0">
              <a:buNone/>
            </a:pPr>
            <a:endParaRPr lang="en-US" dirty="0"/>
          </a:p>
        </p:txBody>
      </p:sp>
      <p:graphicFrame>
        <p:nvGraphicFramePr>
          <p:cNvPr id="4" name="Table 3">
            <a:extLst>
              <a:ext uri="{FF2B5EF4-FFF2-40B4-BE49-F238E27FC236}">
                <a16:creationId xmlns:a16="http://schemas.microsoft.com/office/drawing/2014/main" id="{E86CF04B-9214-43A6-885B-651EF207D69B}"/>
              </a:ext>
            </a:extLst>
          </p:cNvPr>
          <p:cNvGraphicFramePr>
            <a:graphicFrameLocks noGrp="1"/>
          </p:cNvGraphicFramePr>
          <p:nvPr>
            <p:extLst>
              <p:ext uri="{D42A27DB-BD31-4B8C-83A1-F6EECF244321}">
                <p14:modId xmlns:p14="http://schemas.microsoft.com/office/powerpoint/2010/main" val="1229332310"/>
              </p:ext>
            </p:extLst>
          </p:nvPr>
        </p:nvGraphicFramePr>
        <p:xfrm>
          <a:off x="6462943" y="928725"/>
          <a:ext cx="4864964" cy="5114976"/>
        </p:xfrm>
        <a:graphic>
          <a:graphicData uri="http://schemas.openxmlformats.org/drawingml/2006/table">
            <a:tbl>
              <a:tblPr firstRow="1" firstCol="1" bandRow="1">
                <a:effectLst>
                  <a:outerShdw blurRad="63500" sx="102000" sy="102000" algn="ctr" rotWithShape="0">
                    <a:prstClr val="black">
                      <a:alpha val="40000"/>
                    </a:prstClr>
                  </a:outerShdw>
                </a:effectLst>
                <a:tableStyleId>{5C22544A-7EE6-4342-B048-85BDC9FD1C3A}</a:tableStyleId>
              </a:tblPr>
              <a:tblGrid>
                <a:gridCol w="2432482">
                  <a:extLst>
                    <a:ext uri="{9D8B030D-6E8A-4147-A177-3AD203B41FA5}">
                      <a16:colId xmlns:a16="http://schemas.microsoft.com/office/drawing/2014/main" val="2353426090"/>
                    </a:ext>
                  </a:extLst>
                </a:gridCol>
                <a:gridCol w="2432482">
                  <a:extLst>
                    <a:ext uri="{9D8B030D-6E8A-4147-A177-3AD203B41FA5}">
                      <a16:colId xmlns:a16="http://schemas.microsoft.com/office/drawing/2014/main" val="1704394799"/>
                    </a:ext>
                  </a:extLst>
                </a:gridCol>
              </a:tblGrid>
              <a:tr h="283884">
                <a:tc>
                  <a:txBody>
                    <a:bodyPr/>
                    <a:lstStyle/>
                    <a:p>
                      <a:pPr marL="0" marR="0" algn="ctr">
                        <a:lnSpc>
                          <a:spcPct val="200000"/>
                        </a:lnSpc>
                        <a:spcBef>
                          <a:spcPts val="0"/>
                        </a:spcBef>
                        <a:spcAft>
                          <a:spcPts val="0"/>
                        </a:spcAft>
                      </a:pPr>
                      <a:r>
                        <a:rPr lang="en-US" sz="800">
                          <a:effectLst/>
                        </a:rPr>
                        <a:t>Student</a:t>
                      </a:r>
                      <a:endParaRPr lang="en-US" sz="70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algn="ctr">
                        <a:lnSpc>
                          <a:spcPct val="200000"/>
                        </a:lnSpc>
                        <a:spcBef>
                          <a:spcPts val="0"/>
                        </a:spcBef>
                        <a:spcAft>
                          <a:spcPts val="0"/>
                        </a:spcAft>
                      </a:pPr>
                      <a:r>
                        <a:rPr lang="en-US" sz="800" dirty="0">
                          <a:effectLst/>
                        </a:rPr>
                        <a:t>Experienced</a:t>
                      </a:r>
                      <a:endParaRPr lang="en-US" sz="700" dirty="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016650307"/>
                  </a:ext>
                </a:extLst>
              </a:tr>
              <a:tr h="1924135">
                <a:tc>
                  <a:txBody>
                    <a:bodyPr/>
                    <a:lstStyle/>
                    <a:p>
                      <a:pPr marL="0" marR="0">
                        <a:lnSpc>
                          <a:spcPct val="200000"/>
                        </a:lnSpc>
                        <a:spcBef>
                          <a:spcPts val="0"/>
                        </a:spcBef>
                        <a:spcAft>
                          <a:spcPts val="0"/>
                        </a:spcAft>
                      </a:pPr>
                      <a:r>
                        <a:rPr lang="en-US" sz="1200" dirty="0">
                          <a:effectLst/>
                        </a:rPr>
                        <a:t>“The treatment and toleration of clients and customers.”- Student</a:t>
                      </a:r>
                      <a:endParaRPr lang="en-US" sz="1200" dirty="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a:lnSpc>
                          <a:spcPct val="200000"/>
                        </a:lnSpc>
                        <a:spcBef>
                          <a:spcPts val="0"/>
                        </a:spcBef>
                        <a:spcAft>
                          <a:spcPts val="0"/>
                        </a:spcAft>
                      </a:pPr>
                      <a:r>
                        <a:rPr lang="en-US" sz="1100" dirty="0">
                          <a:effectLst/>
                        </a:rPr>
                        <a:t>“the act of taking care of the customer's needs by providing and delivering professional, helpful, high quality service and assistance before, during, and after the customer's requirements are met.”-Sales Representative</a:t>
                      </a:r>
                      <a:endParaRPr lang="en-US" sz="1100" dirty="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7775783"/>
                  </a:ext>
                </a:extLst>
              </a:tr>
              <a:tr h="1596086">
                <a:tc>
                  <a:txBody>
                    <a:bodyPr/>
                    <a:lstStyle/>
                    <a:p>
                      <a:pPr marL="0" marR="0">
                        <a:lnSpc>
                          <a:spcPct val="200000"/>
                        </a:lnSpc>
                        <a:spcBef>
                          <a:spcPts val="0"/>
                        </a:spcBef>
                        <a:spcAft>
                          <a:spcPts val="0"/>
                        </a:spcAft>
                      </a:pPr>
                      <a:r>
                        <a:rPr lang="en-US" sz="1200" dirty="0">
                          <a:effectLst/>
                        </a:rPr>
                        <a:t>“Helpful person to assist customers with their needs.” -Student</a:t>
                      </a:r>
                      <a:endParaRPr lang="en-US" sz="1200" dirty="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200000"/>
                        </a:lnSpc>
                        <a:spcBef>
                          <a:spcPts val="0"/>
                        </a:spcBef>
                        <a:spcAft>
                          <a:spcPts val="0"/>
                        </a:spcAft>
                      </a:pPr>
                      <a:r>
                        <a:rPr lang="en-US" sz="1050" dirty="0">
                          <a:effectLst/>
                        </a:rPr>
                        <a:t>“Trying to give customers the best service, i.e. not giving them a harder time than they already have and helping them to the best or even more than what is expected.” -Program </a:t>
                      </a:r>
                      <a:r>
                        <a:rPr lang="en-US" sz="1050" dirty="0" err="1">
                          <a:effectLst/>
                        </a:rPr>
                        <a:t>Assitant</a:t>
                      </a:r>
                      <a:endParaRPr lang="en-US" sz="1050" dirty="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9413952"/>
                  </a:ext>
                </a:extLst>
              </a:tr>
              <a:tr h="1268474">
                <a:tc>
                  <a:txBody>
                    <a:bodyPr/>
                    <a:lstStyle/>
                    <a:p>
                      <a:pPr marL="0" marR="0">
                        <a:lnSpc>
                          <a:spcPct val="200000"/>
                        </a:lnSpc>
                        <a:spcBef>
                          <a:spcPts val="0"/>
                        </a:spcBef>
                        <a:spcAft>
                          <a:spcPts val="0"/>
                        </a:spcAft>
                      </a:pPr>
                      <a:r>
                        <a:rPr lang="en-US" sz="1200" dirty="0">
                          <a:effectLst/>
                        </a:rPr>
                        <a:t>“It is an important service for tourism which provides assistance to customers.”-Student</a:t>
                      </a:r>
                      <a:endParaRPr lang="en-US" sz="1200" dirty="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200000"/>
                        </a:lnSpc>
                        <a:spcBef>
                          <a:spcPts val="0"/>
                        </a:spcBef>
                        <a:spcAft>
                          <a:spcPts val="0"/>
                        </a:spcAft>
                      </a:pPr>
                      <a:r>
                        <a:rPr lang="en-US" sz="1050" dirty="0">
                          <a:effectLst/>
                        </a:rPr>
                        <a:t>“Customer Service is a type of service that involves taking care of someone in a particular place that involves the selling of something.” -Server</a:t>
                      </a:r>
                      <a:endParaRPr lang="en-US" sz="1050" dirty="0">
                        <a:effectLst/>
                        <a:latin typeface="Calibri" panose="020F0502020204030204" pitchFamily="34" charset="0"/>
                        <a:ea typeface="Calibri" panose="020F0502020204030204" pitchFamily="34" charset="0"/>
                      </a:endParaRPr>
                    </a:p>
                  </a:txBody>
                  <a:tcPr marL="43112" marR="43112"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1390331"/>
                  </a:ext>
                </a:extLst>
              </a:tr>
            </a:tbl>
          </a:graphicData>
        </a:graphic>
      </p:graphicFrame>
      <p:pic>
        <p:nvPicPr>
          <p:cNvPr id="5" name="Recorded Sound">
            <a:hlinkClick r:id="" action="ppaction://media"/>
            <a:extLst>
              <a:ext uri="{FF2B5EF4-FFF2-40B4-BE49-F238E27FC236}">
                <a16:creationId xmlns:a16="http://schemas.microsoft.com/office/drawing/2014/main" id="{7EFBF877-1274-4F31-A335-F58B311608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6431" y="760391"/>
            <a:ext cx="487363" cy="487363"/>
          </a:xfrm>
          <a:prstGeom prst="rect">
            <a:avLst/>
          </a:prstGeom>
        </p:spPr>
      </p:pic>
      <p:pic>
        <p:nvPicPr>
          <p:cNvPr id="6" name="Recorded Sound">
            <a:hlinkClick r:id="" action="ppaction://media"/>
            <a:extLst>
              <a:ext uri="{FF2B5EF4-FFF2-40B4-BE49-F238E27FC236}">
                <a16:creationId xmlns:a16="http://schemas.microsoft.com/office/drawing/2014/main" id="{A89488A5-9AE2-4289-905C-3CE5804B985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30804" y="1690421"/>
            <a:ext cx="487363" cy="487363"/>
          </a:xfrm>
          <a:prstGeom prst="rect">
            <a:avLst/>
          </a:prstGeom>
        </p:spPr>
      </p:pic>
    </p:spTree>
    <p:extLst>
      <p:ext uri="{BB962C8B-B14F-4D97-AF65-F5344CB8AC3E}">
        <p14:creationId xmlns:p14="http://schemas.microsoft.com/office/powerpoint/2010/main" val="41964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6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4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7C5-C4B4-48EE-89EF-D4069025AB52}"/>
              </a:ext>
            </a:extLst>
          </p:cNvPr>
          <p:cNvSpPr>
            <a:spLocks noGrp="1"/>
          </p:cNvSpPr>
          <p:nvPr>
            <p:ph type="title"/>
          </p:nvPr>
        </p:nvSpPr>
        <p:spPr/>
        <p:txBody>
          <a:bodyPr/>
          <a:lstStyle/>
          <a:p>
            <a:r>
              <a:rPr lang="en-US" dirty="0"/>
              <a:t>Findings Cont.</a:t>
            </a:r>
          </a:p>
        </p:txBody>
      </p:sp>
      <p:sp>
        <p:nvSpPr>
          <p:cNvPr id="3" name="Content Placeholder 2">
            <a:extLst>
              <a:ext uri="{FF2B5EF4-FFF2-40B4-BE49-F238E27FC236}">
                <a16:creationId xmlns:a16="http://schemas.microsoft.com/office/drawing/2014/main" id="{2DA530DB-3C3F-4934-ACC0-391EC0F28DFB}"/>
              </a:ext>
            </a:extLst>
          </p:cNvPr>
          <p:cNvSpPr>
            <a:spLocks noGrp="1"/>
          </p:cNvSpPr>
          <p:nvPr>
            <p:ph idx="1"/>
          </p:nvPr>
        </p:nvSpPr>
        <p:spPr>
          <a:xfrm>
            <a:off x="1549005" y="2458826"/>
            <a:ext cx="3284738" cy="1233833"/>
          </a:xfrm>
        </p:spPr>
        <p:txBody>
          <a:bodyPr/>
          <a:lstStyle/>
          <a:p>
            <a:pPr marL="0" indent="0" algn="ctr">
              <a:buNone/>
            </a:pPr>
            <a:r>
              <a:rPr lang="en-US" sz="2000" dirty="0"/>
              <a:t>Local Article</a:t>
            </a:r>
          </a:p>
          <a:p>
            <a:r>
              <a:rPr lang="en-US" sz="1800" dirty="0"/>
              <a:t>Services are good but needs proper training.</a:t>
            </a:r>
          </a:p>
          <a:p>
            <a:endParaRPr lang="en-US" dirty="0"/>
          </a:p>
          <a:p>
            <a:pPr marL="914400" lvl="2" indent="0">
              <a:buNone/>
            </a:pPr>
            <a:endParaRPr lang="en-US" dirty="0"/>
          </a:p>
        </p:txBody>
      </p:sp>
      <p:pic>
        <p:nvPicPr>
          <p:cNvPr id="6" name="Picture 5">
            <a:extLst>
              <a:ext uri="{FF2B5EF4-FFF2-40B4-BE49-F238E27FC236}">
                <a16:creationId xmlns:a16="http://schemas.microsoft.com/office/drawing/2014/main" id="{CEE11AD9-994E-45DD-B4AB-A75AE3277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005" y="4096601"/>
            <a:ext cx="9662160" cy="1097280"/>
          </a:xfrm>
          <a:prstGeom prst="rect">
            <a:avLst/>
          </a:prstGeom>
        </p:spPr>
      </p:pic>
      <p:sp>
        <p:nvSpPr>
          <p:cNvPr id="7" name="Content Placeholder 2">
            <a:extLst>
              <a:ext uri="{FF2B5EF4-FFF2-40B4-BE49-F238E27FC236}">
                <a16:creationId xmlns:a16="http://schemas.microsoft.com/office/drawing/2014/main" id="{B63FBD6B-F00D-4D4E-AEDC-846F7CFCEE74}"/>
              </a:ext>
            </a:extLst>
          </p:cNvPr>
          <p:cNvSpPr txBox="1">
            <a:spLocks/>
          </p:cNvSpPr>
          <p:nvPr/>
        </p:nvSpPr>
        <p:spPr>
          <a:xfrm>
            <a:off x="880370" y="5366708"/>
            <a:ext cx="3284738" cy="46931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sz="1200" dirty="0"/>
              <a:t>Screen shot of from the article.</a:t>
            </a:r>
          </a:p>
          <a:p>
            <a:endParaRPr lang="en-US" sz="1200" dirty="0"/>
          </a:p>
          <a:p>
            <a:pPr marL="914400" lvl="2" indent="0">
              <a:buFont typeface="Arial"/>
              <a:buNone/>
            </a:pPr>
            <a:endParaRPr lang="en-US" sz="1200" dirty="0"/>
          </a:p>
        </p:txBody>
      </p:sp>
      <p:sp>
        <p:nvSpPr>
          <p:cNvPr id="8" name="Content Placeholder 2">
            <a:extLst>
              <a:ext uri="{FF2B5EF4-FFF2-40B4-BE49-F238E27FC236}">
                <a16:creationId xmlns:a16="http://schemas.microsoft.com/office/drawing/2014/main" id="{2EBB27CE-ECA2-4D55-8121-6265331065BE}"/>
              </a:ext>
            </a:extLst>
          </p:cNvPr>
          <p:cNvSpPr txBox="1">
            <a:spLocks/>
          </p:cNvSpPr>
          <p:nvPr/>
        </p:nvSpPr>
        <p:spPr>
          <a:xfrm>
            <a:off x="5370579" y="2574383"/>
            <a:ext cx="4780417" cy="123383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1800" b="1" dirty="0">
                <a:solidFill>
                  <a:schemeClr val="tx1"/>
                </a:solidFill>
                <a:hlinkClick r:id="rId9">
                  <a:extLst>
                    <a:ext uri="{A12FA001-AC4F-418D-AE19-62706E023703}">
                      <ahyp:hlinkClr xmlns:ahyp="http://schemas.microsoft.com/office/drawing/2018/hyperlinkcolor" val="tx"/>
                    </a:ext>
                  </a:extLst>
                </a:hlinkClick>
              </a:rPr>
              <a:t>“Saipan has great customer service, says exper</a:t>
            </a:r>
            <a:r>
              <a:rPr lang="en-US" sz="1800" b="1" dirty="0">
                <a:solidFill>
                  <a:schemeClr val="tx1"/>
                </a:solidFill>
              </a:rPr>
              <a:t>t” By: </a:t>
            </a:r>
            <a:r>
              <a:rPr lang="en-US" sz="1800" b="1" dirty="0" err="1">
                <a:solidFill>
                  <a:schemeClr val="tx1"/>
                </a:solidFill>
              </a:rPr>
              <a:t>Junahan</a:t>
            </a:r>
            <a:r>
              <a:rPr lang="en-US" sz="1800" b="1" dirty="0">
                <a:solidFill>
                  <a:schemeClr val="tx1"/>
                </a:solidFill>
              </a:rPr>
              <a:t> B. </a:t>
            </a:r>
            <a:r>
              <a:rPr lang="en-US" sz="1800" b="1" dirty="0" err="1">
                <a:solidFill>
                  <a:schemeClr val="tx1"/>
                </a:solidFill>
              </a:rPr>
              <a:t>Todino</a:t>
            </a:r>
            <a:r>
              <a:rPr lang="en-US" sz="1800" b="1" dirty="0">
                <a:solidFill>
                  <a:schemeClr val="tx1"/>
                </a:solidFill>
              </a:rPr>
              <a:t>” </a:t>
            </a:r>
            <a:endParaRPr lang="en-US" sz="1800" dirty="0">
              <a:solidFill>
                <a:schemeClr val="tx1"/>
              </a:solidFill>
            </a:endParaRPr>
          </a:p>
          <a:p>
            <a:pPr marL="914400" lvl="2" indent="0">
              <a:buFont typeface="Arial"/>
              <a:buNone/>
            </a:pPr>
            <a:endParaRPr lang="en-US" dirty="0"/>
          </a:p>
        </p:txBody>
      </p:sp>
      <p:pic>
        <p:nvPicPr>
          <p:cNvPr id="9" name="Recorded Sound">
            <a:hlinkClick r:id="" action="ppaction://media"/>
            <a:extLst>
              <a:ext uri="{FF2B5EF4-FFF2-40B4-BE49-F238E27FC236}">
                <a16:creationId xmlns:a16="http://schemas.microsoft.com/office/drawing/2014/main" id="{EAA493F8-E0EF-4B73-A0DA-AF82C5996D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1642" y="809305"/>
            <a:ext cx="487363" cy="487363"/>
          </a:xfrm>
          <a:prstGeom prst="rect">
            <a:avLst/>
          </a:prstGeom>
        </p:spPr>
      </p:pic>
      <p:pic>
        <p:nvPicPr>
          <p:cNvPr id="10" name="Recorded Sound">
            <a:hlinkClick r:id="" action="ppaction://media"/>
            <a:extLst>
              <a:ext uri="{FF2B5EF4-FFF2-40B4-BE49-F238E27FC236}">
                <a16:creationId xmlns:a16="http://schemas.microsoft.com/office/drawing/2014/main" id="{5B284087-2781-4360-8C77-1DE5893BC2C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61641" y="1624590"/>
            <a:ext cx="487363" cy="487363"/>
          </a:xfrm>
          <a:prstGeom prst="rect">
            <a:avLst/>
          </a:prstGeom>
        </p:spPr>
      </p:pic>
      <p:pic>
        <p:nvPicPr>
          <p:cNvPr id="11" name="Recorded Sound">
            <a:hlinkClick r:id="" action="ppaction://media"/>
            <a:extLst>
              <a:ext uri="{FF2B5EF4-FFF2-40B4-BE49-F238E27FC236}">
                <a16:creationId xmlns:a16="http://schemas.microsoft.com/office/drawing/2014/main" id="{107AFF2A-95CE-4D99-8959-44778E128928}"/>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61641" y="2593341"/>
            <a:ext cx="487363" cy="487363"/>
          </a:xfrm>
          <a:prstGeom prst="rect">
            <a:avLst/>
          </a:prstGeom>
        </p:spPr>
      </p:pic>
    </p:spTree>
    <p:extLst>
      <p:ext uri="{BB962C8B-B14F-4D97-AF65-F5344CB8AC3E}">
        <p14:creationId xmlns:p14="http://schemas.microsoft.com/office/powerpoint/2010/main" val="32158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802"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552"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08B082-BCA1-433D-AE24-019D2AD7696C}"/>
              </a:ext>
            </a:extLst>
          </p:cNvPr>
          <p:cNvSpPr/>
          <p:nvPr/>
        </p:nvSpPr>
        <p:spPr>
          <a:xfrm>
            <a:off x="1467007" y="3429000"/>
            <a:ext cx="9805855" cy="2843607"/>
          </a:xfrm>
          <a:prstGeom prst="rect">
            <a:avLst/>
          </a:prstGeom>
          <a:solidFill>
            <a:srgbClr val="B15E28">
              <a:alpha val="8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E77C5-C4B4-48EE-89EF-D4069025AB52}"/>
              </a:ext>
            </a:extLst>
          </p:cNvPr>
          <p:cNvSpPr>
            <a:spLocks noGrp="1"/>
          </p:cNvSpPr>
          <p:nvPr>
            <p:ph type="title"/>
          </p:nvPr>
        </p:nvSpPr>
        <p:spPr/>
        <p:txBody>
          <a:bodyPr/>
          <a:lstStyle/>
          <a:p>
            <a:r>
              <a:rPr lang="en-US" dirty="0"/>
              <a:t>Findings Cont.</a:t>
            </a:r>
          </a:p>
        </p:txBody>
      </p:sp>
      <p:sp>
        <p:nvSpPr>
          <p:cNvPr id="3" name="Content Placeholder 2">
            <a:extLst>
              <a:ext uri="{FF2B5EF4-FFF2-40B4-BE49-F238E27FC236}">
                <a16:creationId xmlns:a16="http://schemas.microsoft.com/office/drawing/2014/main" id="{2DA530DB-3C3F-4934-ACC0-391EC0F28DFB}"/>
              </a:ext>
            </a:extLst>
          </p:cNvPr>
          <p:cNvSpPr>
            <a:spLocks noGrp="1"/>
          </p:cNvSpPr>
          <p:nvPr>
            <p:ph idx="1"/>
          </p:nvPr>
        </p:nvSpPr>
        <p:spPr>
          <a:xfrm>
            <a:off x="1381957" y="2503743"/>
            <a:ext cx="4335937" cy="1056203"/>
          </a:xfrm>
        </p:spPr>
        <p:txBody>
          <a:bodyPr/>
          <a:lstStyle/>
          <a:p>
            <a:pPr marL="0" indent="0">
              <a:buNone/>
            </a:pPr>
            <a:r>
              <a:rPr lang="en-US" dirty="0"/>
              <a:t>Interview</a:t>
            </a:r>
          </a:p>
          <a:p>
            <a:r>
              <a:rPr lang="en-US" sz="1800" dirty="0"/>
              <a:t>There is a limit in providing guest service.</a:t>
            </a:r>
          </a:p>
          <a:p>
            <a:pPr marL="0" indent="0">
              <a:buNone/>
            </a:pPr>
            <a:endParaRPr lang="en-US" dirty="0"/>
          </a:p>
          <a:p>
            <a:pPr marL="914400" lvl="2" indent="0">
              <a:buNone/>
            </a:pPr>
            <a:endParaRPr lang="en-US" dirty="0"/>
          </a:p>
        </p:txBody>
      </p:sp>
      <p:sp>
        <p:nvSpPr>
          <p:cNvPr id="5" name="TextBox 4">
            <a:extLst>
              <a:ext uri="{FF2B5EF4-FFF2-40B4-BE49-F238E27FC236}">
                <a16:creationId xmlns:a16="http://schemas.microsoft.com/office/drawing/2014/main" id="{BE95C2BA-1B76-4E46-B853-C991B86D23C5}"/>
              </a:ext>
            </a:extLst>
          </p:cNvPr>
          <p:cNvSpPr txBox="1"/>
          <p:nvPr/>
        </p:nvSpPr>
        <p:spPr>
          <a:xfrm>
            <a:off x="1571180" y="3429000"/>
            <a:ext cx="9805855" cy="3139321"/>
          </a:xfrm>
          <a:prstGeom prst="rect">
            <a:avLst/>
          </a:prstGeom>
          <a:noFill/>
        </p:spPr>
        <p:txBody>
          <a:bodyPr wrap="square" rtlCol="0">
            <a:spAutoFit/>
          </a:bodyPr>
          <a:lstStyle/>
          <a:p>
            <a:r>
              <a:rPr lang="en-US" dirty="0"/>
              <a:t>From an interview, Dr. Zhang have stated in one of the question; </a:t>
            </a:r>
          </a:p>
          <a:p>
            <a:r>
              <a:rPr lang="en-US" b="1" dirty="0"/>
              <a:t>3. In your opinion should there be a limit on how much customer service are provided? She had replied with “There should be a limit on a company's investment in customer service. A small business does not have enough funding for service training, and may not pay much attention to it. On the other hand, a multinational company always invests heavily in customer service, either through employee training, technological innovation and other strategies that make customer experiences more enjoyable. The limit is based on the capacity of a specific company. Although everyone wants to provide the best customer service, superb service does come with a price. So companies should develop customer service considering their own situations, instead of mimicking others.” </a:t>
            </a:r>
          </a:p>
          <a:p>
            <a:endParaRPr lang="en-US" dirty="0"/>
          </a:p>
        </p:txBody>
      </p:sp>
      <p:pic>
        <p:nvPicPr>
          <p:cNvPr id="9" name="Recorded Sound">
            <a:hlinkClick r:id="" action="ppaction://media"/>
            <a:extLst>
              <a:ext uri="{FF2B5EF4-FFF2-40B4-BE49-F238E27FC236}">
                <a16:creationId xmlns:a16="http://schemas.microsoft.com/office/drawing/2014/main" id="{4C8C0200-6A37-4716-8378-229D0BED42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0184" y="813580"/>
            <a:ext cx="487363" cy="487363"/>
          </a:xfrm>
          <a:prstGeom prst="rect">
            <a:avLst/>
          </a:prstGeom>
        </p:spPr>
      </p:pic>
      <p:pic>
        <p:nvPicPr>
          <p:cNvPr id="12" name="Recorded Sound">
            <a:hlinkClick r:id="" action="ppaction://media"/>
            <a:extLst>
              <a:ext uri="{FF2B5EF4-FFF2-40B4-BE49-F238E27FC236}">
                <a16:creationId xmlns:a16="http://schemas.microsoft.com/office/drawing/2014/main" id="{36381E73-249E-40DF-AF89-D2E8C825675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79644" y="1586613"/>
            <a:ext cx="487363" cy="487363"/>
          </a:xfrm>
          <a:prstGeom prst="rect">
            <a:avLst/>
          </a:prstGeom>
        </p:spPr>
      </p:pic>
      <p:pic>
        <p:nvPicPr>
          <p:cNvPr id="13" name="Recorded Sound">
            <a:hlinkClick r:id="" action="ppaction://media"/>
            <a:extLst>
              <a:ext uri="{FF2B5EF4-FFF2-40B4-BE49-F238E27FC236}">
                <a16:creationId xmlns:a16="http://schemas.microsoft.com/office/drawing/2014/main" id="{40D23AC2-33C6-4A3D-8EC8-06D235CCC805}"/>
              </a:ext>
            </a:extLst>
          </p:cNvPr>
          <p:cNvPicPr>
            <a:picLocks noChangeAspect="1"/>
          </p:cNvPicPr>
          <p:nvPr>
            <a:audioFile r:link="rId5"/>
            <p:extLst>
              <p:ext uri="{DAA4B4D4-6D71-4841-9C94-3DE7FCFB9230}">
                <p14:media xmlns:p14="http://schemas.microsoft.com/office/powerpoint/2010/main" r:embed="rId6">
                  <p14:trim end="3907.3333"/>
                </p14:media>
              </p:ext>
            </p:extLst>
          </p:nvPr>
        </p:nvPicPr>
        <p:blipFill>
          <a:blip r:embed="rId9"/>
          <a:stretch>
            <a:fillRect/>
          </a:stretch>
        </p:blipFill>
        <p:spPr>
          <a:xfrm>
            <a:off x="979644" y="2382861"/>
            <a:ext cx="487363" cy="487363"/>
          </a:xfrm>
          <a:prstGeom prst="rect">
            <a:avLst/>
          </a:prstGeom>
        </p:spPr>
      </p:pic>
    </p:spTree>
    <p:extLst>
      <p:ext uri="{BB962C8B-B14F-4D97-AF65-F5344CB8AC3E}">
        <p14:creationId xmlns:p14="http://schemas.microsoft.com/office/powerpoint/2010/main" val="52707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906"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7124"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FEB8-78A7-4EC6-8EA3-31FE5FFEA624}"/>
              </a:ext>
            </a:extLst>
          </p:cNvPr>
          <p:cNvSpPr>
            <a:spLocks noGrp="1"/>
          </p:cNvSpPr>
          <p:nvPr>
            <p:ph type="title"/>
          </p:nvPr>
        </p:nvSpPr>
        <p:spPr/>
        <p:txBody>
          <a:bodyPr/>
          <a:lstStyle/>
          <a:p>
            <a:r>
              <a:rPr lang="en-US" dirty="0"/>
              <a:t>Reflection: Improvements</a:t>
            </a:r>
          </a:p>
        </p:txBody>
      </p:sp>
      <p:sp>
        <p:nvSpPr>
          <p:cNvPr id="3" name="Content Placeholder 2">
            <a:extLst>
              <a:ext uri="{FF2B5EF4-FFF2-40B4-BE49-F238E27FC236}">
                <a16:creationId xmlns:a16="http://schemas.microsoft.com/office/drawing/2014/main" id="{15E7F713-F54E-4DDB-9914-205FC2010AE1}"/>
              </a:ext>
            </a:extLst>
          </p:cNvPr>
          <p:cNvSpPr>
            <a:spLocks noGrp="1"/>
          </p:cNvSpPr>
          <p:nvPr>
            <p:ph idx="1"/>
          </p:nvPr>
        </p:nvSpPr>
        <p:spPr/>
        <p:txBody>
          <a:bodyPr>
            <a:normAutofit fontScale="85000" lnSpcReduction="20000"/>
          </a:bodyPr>
          <a:lstStyle/>
          <a:p>
            <a:r>
              <a:rPr lang="en-US" dirty="0"/>
              <a:t>From all of the writing process, what I learned was how to find credible articles especially those found online. Knowing the date of the article it was released, the credibility of the author and the credibility of the website. </a:t>
            </a:r>
          </a:p>
          <a:p>
            <a:r>
              <a:rPr lang="en-US" dirty="0"/>
              <a:t>The report was organized in a way that was much easier to follow than putting random things together. The abstract, introduction, a background of the topic followed by the rest. Literature reviews, Methodology, findings and so on. </a:t>
            </a:r>
          </a:p>
          <a:p>
            <a:r>
              <a:rPr lang="en-US" dirty="0"/>
              <a:t>I think if I was given another chance, I would do things differently. For example, I would properly find articles related to the topic but not too much focused on the topic. </a:t>
            </a:r>
          </a:p>
          <a:p>
            <a:r>
              <a:rPr lang="en-US" dirty="0"/>
              <a:t>Skills that could improve on is writing the essays, especially grammars and other things related to writing. How to properly put my thoughts out in a formal way and use evidence better.</a:t>
            </a:r>
          </a:p>
          <a:p>
            <a:pPr marL="0" indent="0">
              <a:buNone/>
            </a:pPr>
            <a:endParaRPr lang="en-US" dirty="0"/>
          </a:p>
        </p:txBody>
      </p:sp>
      <p:pic>
        <p:nvPicPr>
          <p:cNvPr id="5" name="Recorded Sound">
            <a:hlinkClick r:id="" action="ppaction://media"/>
            <a:extLst>
              <a:ext uri="{FF2B5EF4-FFF2-40B4-BE49-F238E27FC236}">
                <a16:creationId xmlns:a16="http://schemas.microsoft.com/office/drawing/2014/main" id="{2EB431EF-6175-4B01-A8D6-48083CF24E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58259" y="1390383"/>
            <a:ext cx="487363" cy="487363"/>
          </a:xfrm>
          <a:prstGeom prst="rect">
            <a:avLst/>
          </a:prstGeom>
        </p:spPr>
      </p:pic>
    </p:spTree>
    <p:extLst>
      <p:ext uri="{BB962C8B-B14F-4D97-AF65-F5344CB8AC3E}">
        <p14:creationId xmlns:p14="http://schemas.microsoft.com/office/powerpoint/2010/main" val="18968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FEB8-78A7-4EC6-8EA3-31FE5FFEA624}"/>
              </a:ext>
            </a:extLst>
          </p:cNvPr>
          <p:cNvSpPr>
            <a:spLocks noGrp="1"/>
          </p:cNvSpPr>
          <p:nvPr>
            <p:ph type="title"/>
          </p:nvPr>
        </p:nvSpPr>
        <p:spPr/>
        <p:txBody>
          <a:bodyPr/>
          <a:lstStyle/>
          <a:p>
            <a:r>
              <a:rPr lang="en-US" dirty="0"/>
              <a:t>Local Website</a:t>
            </a:r>
          </a:p>
        </p:txBody>
      </p:sp>
      <p:sp>
        <p:nvSpPr>
          <p:cNvPr id="3" name="Content Placeholder 2">
            <a:extLst>
              <a:ext uri="{FF2B5EF4-FFF2-40B4-BE49-F238E27FC236}">
                <a16:creationId xmlns:a16="http://schemas.microsoft.com/office/drawing/2014/main" id="{15E7F713-F54E-4DDB-9914-205FC2010AE1}"/>
              </a:ext>
            </a:extLst>
          </p:cNvPr>
          <p:cNvSpPr>
            <a:spLocks noGrp="1"/>
          </p:cNvSpPr>
          <p:nvPr>
            <p:ph idx="1"/>
          </p:nvPr>
        </p:nvSpPr>
        <p:spPr/>
        <p:txBody>
          <a:bodyPr>
            <a:normAutofit/>
          </a:bodyPr>
          <a:lstStyle/>
          <a:p>
            <a:pPr marL="0" indent="0">
              <a:buNone/>
            </a:pPr>
            <a:r>
              <a:rPr lang="en-US" dirty="0">
                <a:hlinkClick r:id="rId2"/>
              </a:rPr>
              <a:t>http://www.mvariety.com/cnmi/cnmi-news/local/89466-saipan-has-great-customer-service-says-expert</a:t>
            </a:r>
            <a:endParaRPr lang="en-US" dirty="0"/>
          </a:p>
        </p:txBody>
      </p:sp>
    </p:spTree>
    <p:extLst>
      <p:ext uri="{BB962C8B-B14F-4D97-AF65-F5344CB8AC3E}">
        <p14:creationId xmlns:p14="http://schemas.microsoft.com/office/powerpoint/2010/main" val="159321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6DAB-1D08-485A-A1E6-079D19C8E44A}"/>
              </a:ext>
            </a:extLst>
          </p:cNvPr>
          <p:cNvSpPr>
            <a:spLocks noGrp="1"/>
          </p:cNvSpPr>
          <p:nvPr>
            <p:ph type="title"/>
          </p:nvPr>
        </p:nvSpPr>
        <p:spPr>
          <a:xfrm>
            <a:off x="1295402" y="982132"/>
            <a:ext cx="9601196" cy="1303867"/>
          </a:xfrm>
        </p:spPr>
        <p:txBody>
          <a:bodyPr/>
          <a:lstStyle/>
          <a:p>
            <a:r>
              <a:rPr lang="en-US" dirty="0"/>
              <a:t>Research Questions</a:t>
            </a:r>
          </a:p>
        </p:txBody>
      </p:sp>
      <p:graphicFrame>
        <p:nvGraphicFramePr>
          <p:cNvPr id="23" name="Diagram 22">
            <a:extLst>
              <a:ext uri="{FF2B5EF4-FFF2-40B4-BE49-F238E27FC236}">
                <a16:creationId xmlns:a16="http://schemas.microsoft.com/office/drawing/2014/main" id="{8618CAB0-7DEE-4AFD-BACF-D8C0540B8919}"/>
              </a:ext>
            </a:extLst>
          </p:cNvPr>
          <p:cNvGraphicFramePr/>
          <p:nvPr>
            <p:extLst>
              <p:ext uri="{D42A27DB-BD31-4B8C-83A1-F6EECF244321}">
                <p14:modId xmlns:p14="http://schemas.microsoft.com/office/powerpoint/2010/main" val="2498328554"/>
              </p:ext>
            </p:extLst>
          </p:nvPr>
        </p:nvGraphicFramePr>
        <p:xfrm>
          <a:off x="2794000" y="2536153"/>
          <a:ext cx="6604000" cy="3339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A93F3F10-9446-4B3C-AA96-A5D6348478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3941" y="738450"/>
            <a:ext cx="487363" cy="487363"/>
          </a:xfrm>
          <a:prstGeom prst="rect">
            <a:avLst/>
          </a:prstGeom>
        </p:spPr>
      </p:pic>
    </p:spTree>
    <p:extLst>
      <p:ext uri="{BB962C8B-B14F-4D97-AF65-F5344CB8AC3E}">
        <p14:creationId xmlns:p14="http://schemas.microsoft.com/office/powerpoint/2010/main" val="327356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F1B31-02DE-438F-8D3A-CC58EB1A8494}"/>
              </a:ext>
            </a:extLst>
          </p:cNvPr>
          <p:cNvSpPr>
            <a:spLocks noGrp="1"/>
          </p:cNvSpPr>
          <p:nvPr>
            <p:ph type="title"/>
          </p:nvPr>
        </p:nvSpPr>
        <p:spPr/>
        <p:txBody>
          <a:bodyPr/>
          <a:lstStyle/>
          <a:p>
            <a:r>
              <a:rPr lang="en-US" dirty="0"/>
              <a:t>Answering Questions</a:t>
            </a:r>
          </a:p>
        </p:txBody>
      </p:sp>
      <p:sp>
        <p:nvSpPr>
          <p:cNvPr id="3" name="Content Placeholder 2">
            <a:extLst>
              <a:ext uri="{FF2B5EF4-FFF2-40B4-BE49-F238E27FC236}">
                <a16:creationId xmlns:a16="http://schemas.microsoft.com/office/drawing/2014/main" id="{434754F1-74BF-4C08-AC46-87802C009D9B}"/>
              </a:ext>
            </a:extLst>
          </p:cNvPr>
          <p:cNvSpPr>
            <a:spLocks noGrp="1"/>
          </p:cNvSpPr>
          <p:nvPr>
            <p:ph idx="1"/>
          </p:nvPr>
        </p:nvSpPr>
        <p:spPr>
          <a:xfrm>
            <a:off x="1295402" y="2556932"/>
            <a:ext cx="9601196" cy="3318936"/>
          </a:xfrm>
        </p:spPr>
        <p:txBody>
          <a:bodyPr>
            <a:normAutofit/>
          </a:bodyPr>
          <a:lstStyle/>
          <a:p>
            <a:r>
              <a:rPr lang="en-US" dirty="0"/>
              <a:t>To answer these questions, research was done through two different methods; Literature articles and through methodology. </a:t>
            </a:r>
          </a:p>
          <a:p>
            <a:r>
              <a:rPr lang="en-US" dirty="0"/>
              <a:t>Literature Articles; Peer reviewed articles from EBSCO. </a:t>
            </a:r>
          </a:p>
          <a:p>
            <a:pPr lvl="1"/>
            <a:r>
              <a:rPr lang="en-US" dirty="0"/>
              <a:t>Articles online were also used to find these answers especially for the primary question.</a:t>
            </a:r>
          </a:p>
          <a:p>
            <a:r>
              <a:rPr lang="en-US" dirty="0"/>
              <a:t>Methodology; Survey, Interview, and Observation/experiences.</a:t>
            </a:r>
          </a:p>
          <a:p>
            <a:pPr marL="457200" lvl="1" indent="0">
              <a:buNone/>
            </a:pPr>
            <a:endParaRPr lang="en-US" dirty="0"/>
          </a:p>
          <a:p>
            <a:pPr lvl="1"/>
            <a:endParaRPr lang="en-US" dirty="0"/>
          </a:p>
        </p:txBody>
      </p:sp>
      <p:graphicFrame>
        <p:nvGraphicFramePr>
          <p:cNvPr id="9" name="Diagram 8">
            <a:extLst>
              <a:ext uri="{FF2B5EF4-FFF2-40B4-BE49-F238E27FC236}">
                <a16:creationId xmlns:a16="http://schemas.microsoft.com/office/drawing/2014/main" id="{45F49F12-7F4F-419A-9CF8-53032298C38A}"/>
              </a:ext>
            </a:extLst>
          </p:cNvPr>
          <p:cNvGraphicFramePr/>
          <p:nvPr>
            <p:extLst>
              <p:ext uri="{D42A27DB-BD31-4B8C-83A1-F6EECF244321}">
                <p14:modId xmlns:p14="http://schemas.microsoft.com/office/powerpoint/2010/main" val="2324728182"/>
              </p:ext>
            </p:extLst>
          </p:nvPr>
        </p:nvGraphicFramePr>
        <p:xfrm>
          <a:off x="2423155" y="3713018"/>
          <a:ext cx="4818154" cy="3626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Recorded Sound">
            <a:hlinkClick r:id="" action="ppaction://media"/>
            <a:extLst>
              <a:ext uri="{FF2B5EF4-FFF2-40B4-BE49-F238E27FC236}">
                <a16:creationId xmlns:a16="http://schemas.microsoft.com/office/drawing/2014/main" id="{5EA4EA68-D729-41A6-B110-31FD8AA5DB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2292" y="738450"/>
            <a:ext cx="487363" cy="487363"/>
          </a:xfrm>
          <a:prstGeom prst="rect">
            <a:avLst/>
          </a:prstGeom>
        </p:spPr>
      </p:pic>
    </p:spTree>
    <p:extLst>
      <p:ext uri="{BB962C8B-B14F-4D97-AF65-F5344CB8AC3E}">
        <p14:creationId xmlns:p14="http://schemas.microsoft.com/office/powerpoint/2010/main" val="1923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388A-9B1C-4525-9D97-525826A63712}"/>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A3AD6692-0302-494E-B1C8-2D60497F61F7}"/>
              </a:ext>
            </a:extLst>
          </p:cNvPr>
          <p:cNvSpPr>
            <a:spLocks noGrp="1"/>
          </p:cNvSpPr>
          <p:nvPr>
            <p:ph idx="1"/>
          </p:nvPr>
        </p:nvSpPr>
        <p:spPr>
          <a:xfrm>
            <a:off x="1295401" y="2556932"/>
            <a:ext cx="9712910" cy="1136180"/>
          </a:xfrm>
        </p:spPr>
        <p:txBody>
          <a:bodyPr>
            <a:normAutofit fontScale="92500" lnSpcReduction="10000"/>
          </a:bodyPr>
          <a:lstStyle/>
          <a:p>
            <a:pPr marL="0" indent="0">
              <a:buNone/>
            </a:pPr>
            <a:r>
              <a:rPr lang="en-US" dirty="0"/>
              <a:t>Survey: </a:t>
            </a:r>
            <a:r>
              <a:rPr lang="en-US" sz="2000" dirty="0"/>
              <a:t>A pilot survey was created with 10 questions to test and get feedback on the 25</a:t>
            </a:r>
            <a:r>
              <a:rPr lang="en-US" sz="2000" baseline="30000" dirty="0"/>
              <a:t>th</a:t>
            </a:r>
            <a:r>
              <a:rPr lang="en-US" sz="2000" dirty="0"/>
              <a:t> of August 2019 and was then modified for the final survey on the 28</a:t>
            </a:r>
            <a:r>
              <a:rPr lang="en-US" sz="2000" baseline="30000" dirty="0"/>
              <a:t>th</a:t>
            </a:r>
            <a:r>
              <a:rPr lang="en-US" sz="2000" dirty="0"/>
              <a:t> of August 2019. </a:t>
            </a:r>
          </a:p>
          <a:p>
            <a:pPr marL="0" indent="0">
              <a:buNone/>
            </a:pPr>
            <a:r>
              <a:rPr lang="en-US" dirty="0"/>
              <a:t>	</a:t>
            </a:r>
          </a:p>
        </p:txBody>
      </p:sp>
      <p:graphicFrame>
        <p:nvGraphicFramePr>
          <p:cNvPr id="6" name="Table 6">
            <a:extLst>
              <a:ext uri="{FF2B5EF4-FFF2-40B4-BE49-F238E27FC236}">
                <a16:creationId xmlns:a16="http://schemas.microsoft.com/office/drawing/2014/main" id="{0FF4FD40-DF91-48D3-817C-B7AD27D66E4B}"/>
              </a:ext>
            </a:extLst>
          </p:cNvPr>
          <p:cNvGraphicFramePr>
            <a:graphicFrameLocks noGrp="1"/>
          </p:cNvGraphicFramePr>
          <p:nvPr>
            <p:extLst>
              <p:ext uri="{D42A27DB-BD31-4B8C-83A1-F6EECF244321}">
                <p14:modId xmlns:p14="http://schemas.microsoft.com/office/powerpoint/2010/main" val="2871880571"/>
              </p:ext>
            </p:extLst>
          </p:nvPr>
        </p:nvGraphicFramePr>
        <p:xfrm>
          <a:off x="1579238" y="3331345"/>
          <a:ext cx="8128000" cy="1651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402708160"/>
                    </a:ext>
                  </a:extLst>
                </a:gridCol>
                <a:gridCol w="1625600">
                  <a:extLst>
                    <a:ext uri="{9D8B030D-6E8A-4147-A177-3AD203B41FA5}">
                      <a16:colId xmlns:a16="http://schemas.microsoft.com/office/drawing/2014/main" val="7590527"/>
                    </a:ext>
                  </a:extLst>
                </a:gridCol>
                <a:gridCol w="1625600">
                  <a:extLst>
                    <a:ext uri="{9D8B030D-6E8A-4147-A177-3AD203B41FA5}">
                      <a16:colId xmlns:a16="http://schemas.microsoft.com/office/drawing/2014/main" val="2975229781"/>
                    </a:ext>
                  </a:extLst>
                </a:gridCol>
                <a:gridCol w="1625600">
                  <a:extLst>
                    <a:ext uri="{9D8B030D-6E8A-4147-A177-3AD203B41FA5}">
                      <a16:colId xmlns:a16="http://schemas.microsoft.com/office/drawing/2014/main" val="25747529"/>
                    </a:ext>
                  </a:extLst>
                </a:gridCol>
                <a:gridCol w="1625600">
                  <a:extLst>
                    <a:ext uri="{9D8B030D-6E8A-4147-A177-3AD203B41FA5}">
                      <a16:colId xmlns:a16="http://schemas.microsoft.com/office/drawing/2014/main" val="111421426"/>
                    </a:ext>
                  </a:extLst>
                </a:gridCol>
              </a:tblGrid>
              <a:tr h="370840">
                <a:tc>
                  <a:txBody>
                    <a:bodyPr/>
                    <a:lstStyle/>
                    <a:p>
                      <a:pPr algn="ctr"/>
                      <a:r>
                        <a:rPr lang="en-US" dirty="0"/>
                        <a:t>Survey: </a:t>
                      </a:r>
                    </a:p>
                  </a:txBody>
                  <a:tcPr/>
                </a:tc>
                <a:tc>
                  <a:txBody>
                    <a:bodyPr/>
                    <a:lstStyle/>
                    <a:p>
                      <a:pPr algn="ctr"/>
                      <a:r>
                        <a:rPr lang="en-US" dirty="0"/>
                        <a:t>Gender</a:t>
                      </a:r>
                    </a:p>
                  </a:txBody>
                  <a:tcPr/>
                </a:tc>
                <a:tc>
                  <a:txBody>
                    <a:bodyPr/>
                    <a:lstStyle/>
                    <a:p>
                      <a:pPr algn="ctr"/>
                      <a:r>
                        <a:rPr lang="en-US" dirty="0"/>
                        <a:t>Age</a:t>
                      </a:r>
                    </a:p>
                  </a:txBody>
                  <a:tcPr/>
                </a:tc>
                <a:tc>
                  <a:txBody>
                    <a:bodyPr/>
                    <a:lstStyle/>
                    <a:p>
                      <a:pPr algn="ctr"/>
                      <a:r>
                        <a:rPr lang="en-US" dirty="0"/>
                        <a:t>Occupation</a:t>
                      </a:r>
                    </a:p>
                  </a:txBody>
                  <a:tcPr/>
                </a:tc>
                <a:tc>
                  <a:txBody>
                    <a:bodyPr/>
                    <a:lstStyle/>
                    <a:p>
                      <a:pPr algn="ctr"/>
                      <a:r>
                        <a:rPr lang="en-US" dirty="0"/>
                        <a:t>Time Spent</a:t>
                      </a:r>
                    </a:p>
                  </a:txBody>
                  <a:tcPr/>
                </a:tc>
                <a:extLst>
                  <a:ext uri="{0D108BD9-81ED-4DB2-BD59-A6C34878D82A}">
                    <a16:rowId xmlns:a16="http://schemas.microsoft.com/office/drawing/2014/main" val="2583114884"/>
                  </a:ext>
                </a:extLst>
              </a:tr>
              <a:tr h="370840">
                <a:tc>
                  <a:txBody>
                    <a:bodyPr/>
                    <a:lstStyle/>
                    <a:p>
                      <a:pPr algn="ctr"/>
                      <a:r>
                        <a:rPr lang="en-US" dirty="0"/>
                        <a:t>21 respondents</a:t>
                      </a:r>
                    </a:p>
                  </a:txBody>
                  <a:tcPr/>
                </a:tc>
                <a:tc>
                  <a:txBody>
                    <a:bodyPr/>
                    <a:lstStyle/>
                    <a:p>
                      <a:pPr algn="ctr"/>
                      <a:r>
                        <a:rPr lang="en-US" dirty="0"/>
                        <a:t>15 Females</a:t>
                      </a:r>
                    </a:p>
                  </a:txBody>
                  <a:tcPr/>
                </a:tc>
                <a:tc>
                  <a:txBody>
                    <a:bodyPr/>
                    <a:lstStyle/>
                    <a:p>
                      <a:pPr algn="ctr"/>
                      <a:r>
                        <a:rPr lang="en-US" dirty="0"/>
                        <a:t>18-24 yrs. old</a:t>
                      </a:r>
                    </a:p>
                  </a:txBody>
                  <a:tcPr/>
                </a:tc>
                <a:tc>
                  <a:txBody>
                    <a:bodyPr/>
                    <a:lstStyle/>
                    <a:p>
                      <a:pPr algn="ctr"/>
                      <a:r>
                        <a:rPr lang="en-US" dirty="0"/>
                        <a:t>Majority are students</a:t>
                      </a:r>
                    </a:p>
                  </a:txBody>
                  <a:tcPr/>
                </a:tc>
                <a:tc>
                  <a:txBody>
                    <a:bodyPr/>
                    <a:lstStyle/>
                    <a:p>
                      <a:pPr algn="ctr"/>
                      <a:r>
                        <a:rPr lang="en-US" dirty="0"/>
                        <a:t>9min.</a:t>
                      </a:r>
                    </a:p>
                  </a:txBody>
                  <a:tcPr/>
                </a:tc>
                <a:extLst>
                  <a:ext uri="{0D108BD9-81ED-4DB2-BD59-A6C34878D82A}">
                    <a16:rowId xmlns:a16="http://schemas.microsoft.com/office/drawing/2014/main" val="64825564"/>
                  </a:ext>
                </a:extLst>
              </a:tr>
              <a:tr h="370840">
                <a:tc>
                  <a:txBody>
                    <a:bodyPr/>
                    <a:lstStyle/>
                    <a:p>
                      <a:pPr algn="ctr"/>
                      <a:r>
                        <a:rPr lang="en-US" dirty="0"/>
                        <a:t>10 questions</a:t>
                      </a:r>
                    </a:p>
                  </a:txBody>
                  <a:tcPr/>
                </a:tc>
                <a:tc>
                  <a:txBody>
                    <a:bodyPr/>
                    <a:lstStyle/>
                    <a:p>
                      <a:pPr algn="ctr"/>
                      <a:r>
                        <a:rPr lang="en-US" dirty="0"/>
                        <a:t>6 Males</a:t>
                      </a:r>
                    </a:p>
                  </a:txBody>
                  <a:tcPr/>
                </a:tc>
                <a:tc>
                  <a:txBody>
                    <a:bodyPr/>
                    <a:lstStyle/>
                    <a:p>
                      <a:endParaRPr lang="en-US"/>
                    </a:p>
                  </a:txBody>
                  <a:tcPr/>
                </a:tc>
                <a:tc>
                  <a:txBody>
                    <a:bodyPr/>
                    <a:lstStyle/>
                    <a:p>
                      <a:pPr algn="ctr"/>
                      <a:r>
                        <a:rPr lang="en-US" dirty="0"/>
                        <a:t>Waiter, Assistant</a:t>
                      </a:r>
                    </a:p>
                  </a:txBody>
                  <a:tcPr/>
                </a:tc>
                <a:tc>
                  <a:txBody>
                    <a:bodyPr/>
                    <a:lstStyle/>
                    <a:p>
                      <a:endParaRPr lang="en-US" dirty="0"/>
                    </a:p>
                  </a:txBody>
                  <a:tcPr/>
                </a:tc>
                <a:extLst>
                  <a:ext uri="{0D108BD9-81ED-4DB2-BD59-A6C34878D82A}">
                    <a16:rowId xmlns:a16="http://schemas.microsoft.com/office/drawing/2014/main" val="3379645597"/>
                  </a:ext>
                </a:extLst>
              </a:tr>
            </a:tbl>
          </a:graphicData>
        </a:graphic>
      </p:graphicFrame>
      <p:sp>
        <p:nvSpPr>
          <p:cNvPr id="9" name="TextBox 8">
            <a:extLst>
              <a:ext uri="{FF2B5EF4-FFF2-40B4-BE49-F238E27FC236}">
                <a16:creationId xmlns:a16="http://schemas.microsoft.com/office/drawing/2014/main" id="{C8A7CA8D-F3F0-4949-B598-71B874A0953B}"/>
              </a:ext>
            </a:extLst>
          </p:cNvPr>
          <p:cNvSpPr txBox="1"/>
          <p:nvPr/>
        </p:nvSpPr>
        <p:spPr>
          <a:xfrm>
            <a:off x="1455938" y="5353235"/>
            <a:ext cx="8185212" cy="369332"/>
          </a:xfrm>
          <a:prstGeom prst="rect">
            <a:avLst/>
          </a:prstGeom>
          <a:noFill/>
        </p:spPr>
        <p:txBody>
          <a:bodyPr wrap="square" rtlCol="0">
            <a:spAutoFit/>
          </a:bodyPr>
          <a:lstStyle/>
          <a:p>
            <a:r>
              <a:rPr lang="en-US" dirty="0"/>
              <a:t>Question were open-ended and asking the participants to elaborate.</a:t>
            </a:r>
          </a:p>
        </p:txBody>
      </p:sp>
      <p:pic>
        <p:nvPicPr>
          <p:cNvPr id="4" name="Recorded Sound">
            <a:hlinkClick r:id="" action="ppaction://media"/>
            <a:extLst>
              <a:ext uri="{FF2B5EF4-FFF2-40B4-BE49-F238E27FC236}">
                <a16:creationId xmlns:a16="http://schemas.microsoft.com/office/drawing/2014/main" id="{7EC33C5C-482C-4827-9EF6-0A704EB595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8267" y="738450"/>
            <a:ext cx="487363" cy="487363"/>
          </a:xfrm>
          <a:prstGeom prst="rect">
            <a:avLst/>
          </a:prstGeom>
        </p:spPr>
      </p:pic>
      <p:pic>
        <p:nvPicPr>
          <p:cNvPr id="5" name="Recorded Sound">
            <a:hlinkClick r:id="" action="ppaction://media"/>
            <a:extLst>
              <a:ext uri="{FF2B5EF4-FFF2-40B4-BE49-F238E27FC236}">
                <a16:creationId xmlns:a16="http://schemas.microsoft.com/office/drawing/2014/main" id="{87859046-2244-4701-A890-D3CB8B7AB7C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88267" y="1533570"/>
            <a:ext cx="487363" cy="487363"/>
          </a:xfrm>
          <a:prstGeom prst="rect">
            <a:avLst/>
          </a:prstGeom>
        </p:spPr>
      </p:pic>
    </p:spTree>
    <p:extLst>
      <p:ext uri="{BB962C8B-B14F-4D97-AF65-F5344CB8AC3E}">
        <p14:creationId xmlns:p14="http://schemas.microsoft.com/office/powerpoint/2010/main" val="11809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8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2C10-A8EA-4505-A715-0EC5710E4442}"/>
              </a:ext>
            </a:extLst>
          </p:cNvPr>
          <p:cNvSpPr>
            <a:spLocks noGrp="1"/>
          </p:cNvSpPr>
          <p:nvPr>
            <p:ph type="title"/>
          </p:nvPr>
        </p:nvSpPr>
        <p:spPr/>
        <p:txBody>
          <a:bodyPr/>
          <a:lstStyle/>
          <a:p>
            <a:r>
              <a:rPr lang="en-US" dirty="0"/>
              <a:t>Question type in data</a:t>
            </a:r>
          </a:p>
        </p:txBody>
      </p:sp>
      <p:sp>
        <p:nvSpPr>
          <p:cNvPr id="4" name="Content Placeholder 3">
            <a:extLst>
              <a:ext uri="{FF2B5EF4-FFF2-40B4-BE49-F238E27FC236}">
                <a16:creationId xmlns:a16="http://schemas.microsoft.com/office/drawing/2014/main" id="{E1022E03-4BF8-47D8-95FA-2CD9F6EB27D2}"/>
              </a:ext>
            </a:extLst>
          </p:cNvPr>
          <p:cNvSpPr>
            <a:spLocks noGrp="1"/>
          </p:cNvSpPr>
          <p:nvPr>
            <p:ph sz="half" idx="1"/>
          </p:nvPr>
        </p:nvSpPr>
        <p:spPr>
          <a:xfrm>
            <a:off x="943342" y="2640219"/>
            <a:ext cx="4718304" cy="3310128"/>
          </a:xfrm>
        </p:spPr>
        <p:txBody>
          <a:bodyPr>
            <a:normAutofit fontScale="40000" lnSpcReduction="20000"/>
          </a:bodyPr>
          <a:lstStyle/>
          <a:p>
            <a:r>
              <a:rPr lang="en-US" sz="4000" dirty="0"/>
              <a:t>Q1: Demographic Data.</a:t>
            </a:r>
          </a:p>
          <a:p>
            <a:r>
              <a:rPr lang="en-US" sz="4000" dirty="0"/>
              <a:t>Q2: How would you define customer service?</a:t>
            </a:r>
          </a:p>
          <a:p>
            <a:r>
              <a:rPr lang="en-US" sz="4000" dirty="0"/>
              <a:t>Q3: Have you stayed or at least visited either </a:t>
            </a:r>
            <a:r>
              <a:rPr lang="en-US" sz="4000" dirty="0" err="1"/>
              <a:t>Kanoa</a:t>
            </a:r>
            <a:r>
              <a:rPr lang="en-US" sz="4000" dirty="0"/>
              <a:t> Resort or Hyatt Regency Hotel? If so, please state which hotel you stayed at and rate their customer service.</a:t>
            </a:r>
          </a:p>
          <a:p>
            <a:r>
              <a:rPr lang="en-US" sz="4000" dirty="0"/>
              <a:t>Q4: If you stayed at another hotel within the CNMI, please state the name of the hotel and rate their customer service.</a:t>
            </a:r>
          </a:p>
          <a:p>
            <a:r>
              <a:rPr lang="en-US" sz="4000" dirty="0"/>
              <a:t>Q5: Do you think the hotel that you had stayed in should improve their service? Why or Why not?</a:t>
            </a:r>
          </a:p>
          <a:p>
            <a:endParaRPr lang="en-US" dirty="0"/>
          </a:p>
        </p:txBody>
      </p:sp>
      <p:sp>
        <p:nvSpPr>
          <p:cNvPr id="5" name="Content Placeholder 4">
            <a:extLst>
              <a:ext uri="{FF2B5EF4-FFF2-40B4-BE49-F238E27FC236}">
                <a16:creationId xmlns:a16="http://schemas.microsoft.com/office/drawing/2014/main" id="{284CBE59-A5B3-4325-8A2B-02C781D8DEF6}"/>
              </a:ext>
            </a:extLst>
          </p:cNvPr>
          <p:cNvSpPr>
            <a:spLocks noGrp="1"/>
          </p:cNvSpPr>
          <p:nvPr>
            <p:ph sz="half" idx="2"/>
          </p:nvPr>
        </p:nvSpPr>
        <p:spPr>
          <a:xfrm>
            <a:off x="5617911" y="2528360"/>
            <a:ext cx="5987158" cy="2922529"/>
          </a:xfrm>
        </p:spPr>
        <p:txBody>
          <a:bodyPr>
            <a:noAutofit/>
          </a:bodyPr>
          <a:lstStyle/>
          <a:p>
            <a:pPr marL="0" indent="0">
              <a:buNone/>
            </a:pPr>
            <a:r>
              <a:rPr lang="en-US" sz="1600" dirty="0"/>
              <a:t>Q6: Have you experienced any bad customer service from the hotel you visited? If so, how did it make you feel and what did you do? (Would you still visit? or still suggest it to a friend) For those who said no, please take it as a scenario and elaborate what you would do if you experienced a bad service. </a:t>
            </a:r>
          </a:p>
          <a:p>
            <a:pPr marL="0" indent="0">
              <a:buNone/>
            </a:pPr>
            <a:r>
              <a:rPr lang="en-US" sz="1600" dirty="0"/>
              <a:t>Q7: What are some of the benefits do you believe that good customer service would bring to the hotel industry? Please select all that apply.</a:t>
            </a:r>
          </a:p>
          <a:p>
            <a:pPr marL="0" indent="0">
              <a:buNone/>
            </a:pPr>
            <a:r>
              <a:rPr lang="en-US" sz="1600" dirty="0"/>
              <a:t>Q8: How do you think a bad customer service affect a hotel? Explain your answer.</a:t>
            </a:r>
          </a:p>
          <a:p>
            <a:pPr marL="0" indent="0">
              <a:buNone/>
            </a:pPr>
            <a:r>
              <a:rPr lang="en-US" sz="1600" dirty="0"/>
              <a:t>Q9: Do you think that for a hotel employee to care for his or her guests, the hotel should treat their employees well? Why or Why not?</a:t>
            </a:r>
          </a:p>
          <a:p>
            <a:pPr marL="0" indent="0">
              <a:buNone/>
            </a:pPr>
            <a:r>
              <a:rPr lang="en-US" sz="1600" dirty="0"/>
              <a:t>Q10: Do you agree that providing the best customer service is important?</a:t>
            </a:r>
          </a:p>
          <a:p>
            <a:pPr marL="0" indent="0">
              <a:buNone/>
            </a:pPr>
            <a:endParaRPr lang="en-US" sz="1600" dirty="0"/>
          </a:p>
        </p:txBody>
      </p:sp>
      <p:pic>
        <p:nvPicPr>
          <p:cNvPr id="3" name="Recorded Sound">
            <a:hlinkClick r:id="" action="ppaction://media"/>
            <a:extLst>
              <a:ext uri="{FF2B5EF4-FFF2-40B4-BE49-F238E27FC236}">
                <a16:creationId xmlns:a16="http://schemas.microsoft.com/office/drawing/2014/main" id="{7220F55A-3ECF-477E-9F0B-AF9ACCB967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5783" y="777389"/>
            <a:ext cx="487363" cy="487363"/>
          </a:xfrm>
          <a:prstGeom prst="rect">
            <a:avLst/>
          </a:prstGeom>
        </p:spPr>
      </p:pic>
      <p:pic>
        <p:nvPicPr>
          <p:cNvPr id="6" name="Recorded Sound">
            <a:hlinkClick r:id="" action="ppaction://media"/>
            <a:extLst>
              <a:ext uri="{FF2B5EF4-FFF2-40B4-BE49-F238E27FC236}">
                <a16:creationId xmlns:a16="http://schemas.microsoft.com/office/drawing/2014/main" id="{E1AB3BEC-BEB5-4D9B-A7C6-0E414E003E3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27430" y="1531694"/>
            <a:ext cx="487363" cy="487363"/>
          </a:xfrm>
          <a:prstGeom prst="rect">
            <a:avLst/>
          </a:prstGeom>
        </p:spPr>
      </p:pic>
    </p:spTree>
    <p:extLst>
      <p:ext uri="{BB962C8B-B14F-4D97-AF65-F5344CB8AC3E}">
        <p14:creationId xmlns:p14="http://schemas.microsoft.com/office/powerpoint/2010/main" val="27473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46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7C5-C4B4-48EE-89EF-D4069025AB52}"/>
              </a:ext>
            </a:extLst>
          </p:cNvPr>
          <p:cNvSpPr>
            <a:spLocks noGrp="1"/>
          </p:cNvSpPr>
          <p:nvPr>
            <p:ph type="title"/>
          </p:nvPr>
        </p:nvSpPr>
        <p:spPr/>
        <p:txBody>
          <a:bodyPr/>
          <a:lstStyle/>
          <a:p>
            <a:r>
              <a:rPr lang="en-US" dirty="0"/>
              <a:t>Methodology Cont.</a:t>
            </a:r>
          </a:p>
        </p:txBody>
      </p:sp>
      <p:sp>
        <p:nvSpPr>
          <p:cNvPr id="3" name="Content Placeholder 2">
            <a:extLst>
              <a:ext uri="{FF2B5EF4-FFF2-40B4-BE49-F238E27FC236}">
                <a16:creationId xmlns:a16="http://schemas.microsoft.com/office/drawing/2014/main" id="{2DA530DB-3C3F-4934-ACC0-391EC0F28DFB}"/>
              </a:ext>
            </a:extLst>
          </p:cNvPr>
          <p:cNvSpPr>
            <a:spLocks noGrp="1"/>
          </p:cNvSpPr>
          <p:nvPr>
            <p:ph idx="1"/>
          </p:nvPr>
        </p:nvSpPr>
        <p:spPr/>
        <p:txBody>
          <a:bodyPr>
            <a:normAutofit lnSpcReduction="10000"/>
          </a:bodyPr>
          <a:lstStyle/>
          <a:p>
            <a:pPr marL="0" indent="0">
              <a:buNone/>
            </a:pPr>
            <a:r>
              <a:rPr lang="en-US" dirty="0"/>
              <a:t>Interview; An interview was conducted through email and face to face.</a:t>
            </a:r>
          </a:p>
          <a:p>
            <a:pPr lvl="1"/>
            <a:r>
              <a:rPr lang="en-US" dirty="0"/>
              <a:t>Unfortunately, only 2 local experts were interviewed and the other two were NMC student.</a:t>
            </a:r>
          </a:p>
          <a:p>
            <a:pPr marL="457200" lvl="1" indent="0">
              <a:buNone/>
            </a:pPr>
            <a:r>
              <a:rPr lang="en-US" dirty="0"/>
              <a:t>	Dr. Zhang </a:t>
            </a:r>
            <a:r>
              <a:rPr lang="en-US" dirty="0" err="1"/>
              <a:t>Yunzi</a:t>
            </a:r>
            <a:r>
              <a:rPr lang="en-US" dirty="0"/>
              <a:t>; NMC professor and advisor for AA Hospitality Management</a:t>
            </a:r>
          </a:p>
          <a:p>
            <a:pPr marL="457200" lvl="1" indent="0">
              <a:buNone/>
            </a:pPr>
            <a:r>
              <a:rPr lang="en-US" dirty="0"/>
              <a:t>	</a:t>
            </a:r>
            <a:r>
              <a:rPr lang="en-US" dirty="0" err="1"/>
              <a:t>Tyce</a:t>
            </a:r>
            <a:r>
              <a:rPr lang="en-US" dirty="0"/>
              <a:t> Mister; General Manager of Gold’s Gym and previous instructor of American Hotel &amp; Lodging Association.</a:t>
            </a:r>
          </a:p>
          <a:p>
            <a:pPr marL="457200" lvl="1" indent="0">
              <a:buNone/>
            </a:pPr>
            <a:r>
              <a:rPr lang="en-US" dirty="0"/>
              <a:t>	Mark, Northern Marianas College (11/11/2019) interviewed for just a couple of minutes.</a:t>
            </a:r>
          </a:p>
          <a:p>
            <a:pPr marL="457200" lvl="1" indent="0">
              <a:buNone/>
            </a:pPr>
            <a:r>
              <a:rPr lang="en-US" dirty="0"/>
              <a:t>	</a:t>
            </a:r>
            <a:r>
              <a:rPr lang="en-US" dirty="0" err="1"/>
              <a:t>Su</a:t>
            </a:r>
            <a:r>
              <a:rPr lang="en-US" dirty="0"/>
              <a:t> A Kim, Northern Marianas College (11/11/2019) similar to Mark.</a:t>
            </a:r>
          </a:p>
        </p:txBody>
      </p:sp>
      <p:pic>
        <p:nvPicPr>
          <p:cNvPr id="4" name="Recorded Sound">
            <a:hlinkClick r:id="" action="ppaction://media"/>
            <a:extLst>
              <a:ext uri="{FF2B5EF4-FFF2-40B4-BE49-F238E27FC236}">
                <a16:creationId xmlns:a16="http://schemas.microsoft.com/office/drawing/2014/main" id="{102E1582-9DF8-4AE3-BDFF-7B08524E1E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1719" y="738450"/>
            <a:ext cx="487363" cy="487363"/>
          </a:xfrm>
          <a:prstGeom prst="rect">
            <a:avLst/>
          </a:prstGeom>
        </p:spPr>
      </p:pic>
      <p:pic>
        <p:nvPicPr>
          <p:cNvPr id="5" name="Recorded Sound">
            <a:hlinkClick r:id="" action="ppaction://media"/>
            <a:extLst>
              <a:ext uri="{FF2B5EF4-FFF2-40B4-BE49-F238E27FC236}">
                <a16:creationId xmlns:a16="http://schemas.microsoft.com/office/drawing/2014/main" id="{70C6CAE6-95BF-47EC-8ADB-131987F191E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1719" y="1390383"/>
            <a:ext cx="487363" cy="487363"/>
          </a:xfrm>
          <a:prstGeom prst="rect">
            <a:avLst/>
          </a:prstGeom>
        </p:spPr>
      </p:pic>
      <p:pic>
        <p:nvPicPr>
          <p:cNvPr id="6" name="Recorded Sound">
            <a:hlinkClick r:id="" action="ppaction://media"/>
            <a:extLst>
              <a:ext uri="{FF2B5EF4-FFF2-40B4-BE49-F238E27FC236}">
                <a16:creationId xmlns:a16="http://schemas.microsoft.com/office/drawing/2014/main" id="{FF5A63EC-A77A-4969-A989-8B06A00FDB13}"/>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51718" y="2206887"/>
            <a:ext cx="487363" cy="487363"/>
          </a:xfrm>
          <a:prstGeom prst="rect">
            <a:avLst/>
          </a:prstGeom>
        </p:spPr>
      </p:pic>
    </p:spTree>
    <p:extLst>
      <p:ext uri="{BB962C8B-B14F-4D97-AF65-F5344CB8AC3E}">
        <p14:creationId xmlns:p14="http://schemas.microsoft.com/office/powerpoint/2010/main" val="32558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73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83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7C5-C4B4-48EE-89EF-D4069025AB52}"/>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2DA530DB-3C3F-4934-ACC0-391EC0F28DFB}"/>
              </a:ext>
            </a:extLst>
          </p:cNvPr>
          <p:cNvSpPr>
            <a:spLocks noGrp="1"/>
          </p:cNvSpPr>
          <p:nvPr>
            <p:ph sz="half" idx="1"/>
          </p:nvPr>
        </p:nvSpPr>
        <p:spPr/>
        <p:txBody>
          <a:bodyPr>
            <a:normAutofit fontScale="92500" lnSpcReduction="20000"/>
          </a:bodyPr>
          <a:lstStyle/>
          <a:p>
            <a:pPr marL="0" indent="0">
              <a:buNone/>
            </a:pPr>
            <a:r>
              <a:rPr lang="en-US" sz="1900" dirty="0"/>
              <a:t>Dr. Zhang </a:t>
            </a:r>
            <a:r>
              <a:rPr lang="en-US" sz="1900" dirty="0" err="1"/>
              <a:t>Yunzi</a:t>
            </a:r>
            <a:r>
              <a:rPr lang="en-US" sz="1900" dirty="0"/>
              <a:t>; NMC professor and advisor for AA Hospitality Management</a:t>
            </a:r>
          </a:p>
          <a:p>
            <a:pPr marL="0" indent="0">
              <a:buNone/>
            </a:pPr>
            <a:r>
              <a:rPr lang="en-US" sz="1700" dirty="0"/>
              <a:t>1. In your opinion, other than guest loyalty and profit what are other ways that a good guest service can do for a business?</a:t>
            </a:r>
          </a:p>
          <a:p>
            <a:pPr marL="0" indent="0">
              <a:buNone/>
            </a:pPr>
            <a:r>
              <a:rPr lang="en-US" sz="1700" dirty="0"/>
              <a:t>2. In your opinion, would it be better to focus on guest relationship rather than having a company focus on a pricing strategy?</a:t>
            </a:r>
          </a:p>
          <a:p>
            <a:pPr marL="0" indent="0">
              <a:buNone/>
            </a:pPr>
            <a:r>
              <a:rPr lang="en-US" sz="1700" dirty="0"/>
              <a:t>3. In your opinion should there be a limit on how much guest service are provided? </a:t>
            </a:r>
          </a:p>
          <a:p>
            <a:pPr marL="0" indent="0">
              <a:buNone/>
            </a:pPr>
            <a:r>
              <a:rPr lang="en-US" sz="1700" dirty="0"/>
              <a:t>4. In your opinion, how important is the tourism industry of the CNMI?	</a:t>
            </a:r>
          </a:p>
          <a:p>
            <a:pPr marL="0" indent="0">
              <a:buNone/>
            </a:pPr>
            <a:endParaRPr lang="en-US" dirty="0"/>
          </a:p>
        </p:txBody>
      </p:sp>
      <p:sp>
        <p:nvSpPr>
          <p:cNvPr id="5" name="Content Placeholder 4">
            <a:extLst>
              <a:ext uri="{FF2B5EF4-FFF2-40B4-BE49-F238E27FC236}">
                <a16:creationId xmlns:a16="http://schemas.microsoft.com/office/drawing/2014/main" id="{88420CD0-4D74-478E-A850-55F4AA0A46D5}"/>
              </a:ext>
            </a:extLst>
          </p:cNvPr>
          <p:cNvSpPr>
            <a:spLocks noGrp="1"/>
          </p:cNvSpPr>
          <p:nvPr>
            <p:ph sz="half" idx="2"/>
          </p:nvPr>
        </p:nvSpPr>
        <p:spPr/>
        <p:txBody>
          <a:bodyPr>
            <a:normAutofit fontScale="92500" lnSpcReduction="20000"/>
          </a:bodyPr>
          <a:lstStyle/>
          <a:p>
            <a:pPr marL="0" indent="0">
              <a:buNone/>
            </a:pPr>
            <a:r>
              <a:rPr lang="en-US" sz="1800" dirty="0" err="1"/>
              <a:t>Tyce</a:t>
            </a:r>
            <a:r>
              <a:rPr lang="en-US" sz="1800" dirty="0"/>
              <a:t> Mister; General Manager of Gold’s Gym and previous instructor of American Hotel &amp; Lodging Association.</a:t>
            </a:r>
          </a:p>
          <a:p>
            <a:pPr marL="0" indent="0">
              <a:buNone/>
            </a:pPr>
            <a:r>
              <a:rPr lang="en-US" sz="1800" dirty="0"/>
              <a:t>1. In your opinion, other than guest loyalty and profit what are other ways that a good guest	 service can do for a business?</a:t>
            </a:r>
          </a:p>
          <a:p>
            <a:pPr marL="0" indent="0">
              <a:buNone/>
            </a:pPr>
            <a:r>
              <a:rPr lang="en-US" sz="1800" dirty="0"/>
              <a:t>2. In your opinion, would it be better to focus on guest relationship rather than having a company focus on a pricing strategy?</a:t>
            </a:r>
          </a:p>
          <a:p>
            <a:pPr marL="0" indent="0">
              <a:buNone/>
            </a:pPr>
            <a:r>
              <a:rPr lang="en-US" sz="1800" dirty="0"/>
              <a:t>3. In your opinion should there be a limit on how much guest service are provided? </a:t>
            </a:r>
          </a:p>
          <a:p>
            <a:pPr marL="0" indent="0">
              <a:buNone/>
            </a:pPr>
            <a:r>
              <a:rPr lang="en-US" sz="1800" dirty="0"/>
              <a:t>4. If it is possible, would it be possible to share some of your experiences? </a:t>
            </a:r>
          </a:p>
          <a:p>
            <a:pPr marL="0" indent="0">
              <a:buNone/>
            </a:pPr>
            <a:endParaRPr lang="en-US" sz="1800" dirty="0"/>
          </a:p>
        </p:txBody>
      </p:sp>
      <p:pic>
        <p:nvPicPr>
          <p:cNvPr id="4" name="Recorded Sound">
            <a:hlinkClick r:id="" action="ppaction://media"/>
            <a:extLst>
              <a:ext uri="{FF2B5EF4-FFF2-40B4-BE49-F238E27FC236}">
                <a16:creationId xmlns:a16="http://schemas.microsoft.com/office/drawing/2014/main" id="{897CC685-6D11-4CDD-94EE-055931C50E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285" y="1146702"/>
            <a:ext cx="487363" cy="487363"/>
          </a:xfrm>
          <a:prstGeom prst="rect">
            <a:avLst/>
          </a:prstGeom>
        </p:spPr>
      </p:pic>
    </p:spTree>
    <p:extLst>
      <p:ext uri="{BB962C8B-B14F-4D97-AF65-F5344CB8AC3E}">
        <p14:creationId xmlns:p14="http://schemas.microsoft.com/office/powerpoint/2010/main" val="140686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7C5-C4B4-48EE-89EF-D4069025AB52}"/>
              </a:ext>
            </a:extLst>
          </p:cNvPr>
          <p:cNvSpPr>
            <a:spLocks noGrp="1"/>
          </p:cNvSpPr>
          <p:nvPr>
            <p:ph type="title"/>
          </p:nvPr>
        </p:nvSpPr>
        <p:spPr/>
        <p:txBody>
          <a:bodyPr/>
          <a:lstStyle/>
          <a:p>
            <a:r>
              <a:rPr lang="en-US" dirty="0"/>
              <a:t>Questions Cont. and Observation</a:t>
            </a:r>
          </a:p>
        </p:txBody>
      </p:sp>
      <p:sp>
        <p:nvSpPr>
          <p:cNvPr id="3" name="Content Placeholder 2">
            <a:extLst>
              <a:ext uri="{FF2B5EF4-FFF2-40B4-BE49-F238E27FC236}">
                <a16:creationId xmlns:a16="http://schemas.microsoft.com/office/drawing/2014/main" id="{2DA530DB-3C3F-4934-ACC0-391EC0F28DFB}"/>
              </a:ext>
            </a:extLst>
          </p:cNvPr>
          <p:cNvSpPr>
            <a:spLocks noGrp="1"/>
          </p:cNvSpPr>
          <p:nvPr>
            <p:ph sz="half" idx="1"/>
          </p:nvPr>
        </p:nvSpPr>
        <p:spPr/>
        <p:txBody>
          <a:bodyPr>
            <a:normAutofit lnSpcReduction="10000"/>
          </a:bodyPr>
          <a:lstStyle/>
          <a:p>
            <a:pPr marL="0" indent="0">
              <a:buNone/>
            </a:pPr>
            <a:r>
              <a:rPr lang="en-US" sz="2000" dirty="0"/>
              <a:t>Mark, Northern Marianas College</a:t>
            </a:r>
          </a:p>
          <a:p>
            <a:pPr marL="0" indent="0">
              <a:buNone/>
            </a:pPr>
            <a:r>
              <a:rPr lang="en-US" sz="2000" dirty="0"/>
              <a:t>	Would you provide better service after reading this paper?</a:t>
            </a:r>
          </a:p>
          <a:p>
            <a:pPr marL="0" indent="0">
              <a:buNone/>
            </a:pPr>
            <a:r>
              <a:rPr lang="en-US" sz="2000" dirty="0"/>
              <a:t> </a:t>
            </a:r>
            <a:r>
              <a:rPr lang="en-US" sz="2000" dirty="0" err="1"/>
              <a:t>Su</a:t>
            </a:r>
            <a:r>
              <a:rPr lang="en-US" sz="2000" dirty="0"/>
              <a:t> a Kim, Northern Marianas College</a:t>
            </a:r>
          </a:p>
          <a:p>
            <a:r>
              <a:rPr lang="en-US" sz="2000" dirty="0"/>
              <a:t>Have you experienced any bad service that made you rethink their reputation? How did it make you feel or think?</a:t>
            </a:r>
          </a:p>
          <a:p>
            <a:endParaRPr lang="en-US" sz="2000" dirty="0"/>
          </a:p>
        </p:txBody>
      </p:sp>
      <p:sp>
        <p:nvSpPr>
          <p:cNvPr id="5" name="Content Placeholder 4">
            <a:extLst>
              <a:ext uri="{FF2B5EF4-FFF2-40B4-BE49-F238E27FC236}">
                <a16:creationId xmlns:a16="http://schemas.microsoft.com/office/drawing/2014/main" id="{88420CD0-4D74-478E-A850-55F4AA0A46D5}"/>
              </a:ext>
            </a:extLst>
          </p:cNvPr>
          <p:cNvSpPr>
            <a:spLocks noGrp="1"/>
          </p:cNvSpPr>
          <p:nvPr>
            <p:ph sz="half" idx="2"/>
          </p:nvPr>
        </p:nvSpPr>
        <p:spPr/>
        <p:txBody>
          <a:bodyPr>
            <a:normAutofit lnSpcReduction="10000"/>
          </a:bodyPr>
          <a:lstStyle/>
          <a:p>
            <a:pPr marL="0" indent="0">
              <a:buNone/>
            </a:pPr>
            <a:r>
              <a:rPr lang="en-US" sz="2000" dirty="0"/>
              <a:t>Observation</a:t>
            </a:r>
          </a:p>
          <a:p>
            <a:pPr marL="0" indent="0">
              <a:buNone/>
            </a:pPr>
            <a:r>
              <a:rPr lang="en-US" sz="2000" dirty="0"/>
              <a:t>	In </a:t>
            </a:r>
            <a:r>
              <a:rPr lang="en-US" sz="2000" dirty="0" err="1"/>
              <a:t>Kanoa</a:t>
            </a:r>
            <a:r>
              <a:rPr lang="en-US" sz="2000" dirty="0"/>
              <a:t> Resort on the 19</a:t>
            </a:r>
            <a:r>
              <a:rPr lang="en-US" sz="2000" baseline="30000" dirty="0"/>
              <a:t>th</a:t>
            </a:r>
            <a:r>
              <a:rPr lang="en-US" sz="2000" dirty="0"/>
              <a:t> of November 2019. 8:30am to 10:00am.</a:t>
            </a:r>
          </a:p>
          <a:p>
            <a:pPr marL="0" indent="0">
              <a:buNone/>
            </a:pPr>
            <a:r>
              <a:rPr lang="en-US" sz="2000" dirty="0"/>
              <a:t>Observed that although there were a lack of people in the first floor, there were still some interaction that showed that the staff really provided good service. Personal experience could be counted as services provided were off expectation.</a:t>
            </a:r>
          </a:p>
          <a:p>
            <a:pPr marL="0" indent="0">
              <a:buNone/>
            </a:pPr>
            <a:r>
              <a:rPr lang="en-US" sz="2000" dirty="0"/>
              <a:t>	</a:t>
            </a:r>
          </a:p>
        </p:txBody>
      </p:sp>
      <p:pic>
        <p:nvPicPr>
          <p:cNvPr id="4" name="Recorded Sound">
            <a:hlinkClick r:id="" action="ppaction://media"/>
            <a:extLst>
              <a:ext uri="{FF2B5EF4-FFF2-40B4-BE49-F238E27FC236}">
                <a16:creationId xmlns:a16="http://schemas.microsoft.com/office/drawing/2014/main" id="{919C9A84-63DB-4817-8A51-BC6F4EC558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720" y="1019750"/>
            <a:ext cx="487363" cy="487363"/>
          </a:xfrm>
          <a:prstGeom prst="rect">
            <a:avLst/>
          </a:prstGeom>
        </p:spPr>
      </p:pic>
    </p:spTree>
    <p:extLst>
      <p:ext uri="{BB962C8B-B14F-4D97-AF65-F5344CB8AC3E}">
        <p14:creationId xmlns:p14="http://schemas.microsoft.com/office/powerpoint/2010/main" val="18094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77C5-C4B4-48EE-89EF-D4069025AB52}"/>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2DA530DB-3C3F-4934-ACC0-391EC0F28DFB}"/>
              </a:ext>
            </a:extLst>
          </p:cNvPr>
          <p:cNvSpPr>
            <a:spLocks noGrp="1"/>
          </p:cNvSpPr>
          <p:nvPr>
            <p:ph idx="1"/>
          </p:nvPr>
        </p:nvSpPr>
        <p:spPr/>
        <p:txBody>
          <a:bodyPr>
            <a:normAutofit fontScale="92500" lnSpcReduction="20000"/>
          </a:bodyPr>
          <a:lstStyle/>
          <a:p>
            <a:pPr marL="0" indent="0">
              <a:buNone/>
            </a:pPr>
            <a:r>
              <a:rPr lang="en-US" dirty="0"/>
              <a:t>There were 3 findings that were found during the research, from the survey and from the interview.</a:t>
            </a:r>
          </a:p>
          <a:p>
            <a:pPr marL="0" indent="0">
              <a:buNone/>
            </a:pPr>
            <a:r>
              <a:rPr lang="en-US" dirty="0"/>
              <a:t>	Survey</a:t>
            </a:r>
          </a:p>
          <a:p>
            <a:pPr lvl="2"/>
            <a:r>
              <a:rPr lang="en-US" dirty="0"/>
              <a:t>Difference in reply based on experiences (service related job).</a:t>
            </a:r>
          </a:p>
          <a:p>
            <a:pPr lvl="2"/>
            <a:r>
              <a:rPr lang="en-US" dirty="0"/>
              <a:t>But similar in answers for the benefits of guest service.</a:t>
            </a:r>
          </a:p>
          <a:p>
            <a:pPr marL="0" indent="0">
              <a:buNone/>
            </a:pPr>
            <a:r>
              <a:rPr lang="en-US" dirty="0"/>
              <a:t>	Local Article</a:t>
            </a:r>
          </a:p>
          <a:p>
            <a:pPr lvl="2"/>
            <a:r>
              <a:rPr lang="en-US" dirty="0"/>
              <a:t>Staff need more proper training.</a:t>
            </a:r>
          </a:p>
          <a:p>
            <a:pPr marL="0" indent="0">
              <a:buNone/>
            </a:pPr>
            <a:r>
              <a:rPr lang="en-US" dirty="0"/>
              <a:t>	Interview</a:t>
            </a:r>
          </a:p>
          <a:p>
            <a:pPr lvl="2"/>
            <a:r>
              <a:rPr lang="en-US" dirty="0"/>
              <a:t>There is a limit in providing guest service.</a:t>
            </a:r>
          </a:p>
        </p:txBody>
      </p:sp>
      <p:pic>
        <p:nvPicPr>
          <p:cNvPr id="4" name="Recorded Sound">
            <a:hlinkClick r:id="" action="ppaction://media"/>
            <a:extLst>
              <a:ext uri="{FF2B5EF4-FFF2-40B4-BE49-F238E27FC236}">
                <a16:creationId xmlns:a16="http://schemas.microsoft.com/office/drawing/2014/main" id="{C57413F3-2A89-4F12-BDCB-C1E5D5B884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719" y="982132"/>
            <a:ext cx="487363" cy="487363"/>
          </a:xfrm>
          <a:prstGeom prst="rect">
            <a:avLst/>
          </a:prstGeom>
        </p:spPr>
      </p:pic>
    </p:spTree>
    <p:extLst>
      <p:ext uri="{BB962C8B-B14F-4D97-AF65-F5344CB8AC3E}">
        <p14:creationId xmlns:p14="http://schemas.microsoft.com/office/powerpoint/2010/main" val="381038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1019</TotalTime>
  <Words>1697</Words>
  <Application>Microsoft Office PowerPoint</Application>
  <PresentationFormat>Widescreen</PresentationFormat>
  <Paragraphs>115</Paragraphs>
  <Slides>14</Slides>
  <Notes>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Garamond</vt:lpstr>
      <vt:lpstr>Organic</vt:lpstr>
      <vt:lpstr>How Important is Customer Service in a Hotel?</vt:lpstr>
      <vt:lpstr>Research Questions</vt:lpstr>
      <vt:lpstr>Answering Questions</vt:lpstr>
      <vt:lpstr>Methodology</vt:lpstr>
      <vt:lpstr>Question type in data</vt:lpstr>
      <vt:lpstr>Methodology Cont.</vt:lpstr>
      <vt:lpstr>Questions</vt:lpstr>
      <vt:lpstr>Questions Cont. and Observation</vt:lpstr>
      <vt:lpstr>Findings</vt:lpstr>
      <vt:lpstr>Findings Cont.</vt:lpstr>
      <vt:lpstr>Findings Cont.</vt:lpstr>
      <vt:lpstr>Findings Cont.</vt:lpstr>
      <vt:lpstr>Reflection: Improvements</vt:lpstr>
      <vt:lpstr>Local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delisa domingo</dc:creator>
  <cp:lastModifiedBy>maria delisa domingo</cp:lastModifiedBy>
  <cp:revision>38</cp:revision>
  <dcterms:created xsi:type="dcterms:W3CDTF">2019-11-29T09:34:54Z</dcterms:created>
  <dcterms:modified xsi:type="dcterms:W3CDTF">2019-12-01T14:52:28Z</dcterms:modified>
</cp:coreProperties>
</file>