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0" r:id="rId2"/>
    <p:sldId id="270" r:id="rId3"/>
    <p:sldId id="261" r:id="rId4"/>
    <p:sldId id="279" r:id="rId5"/>
    <p:sldId id="305" r:id="rId6"/>
    <p:sldId id="288" r:id="rId7"/>
    <p:sldId id="276" r:id="rId8"/>
    <p:sldId id="306" r:id="rId9"/>
    <p:sldId id="283" r:id="rId10"/>
    <p:sldId id="304" r:id="rId11"/>
    <p:sldId id="297" r:id="rId12"/>
    <p:sldId id="298" r:id="rId13"/>
    <p:sldId id="299" r:id="rId14"/>
    <p:sldId id="300" r:id="rId15"/>
    <p:sldId id="301" r:id="rId16"/>
    <p:sldId id="291" r:id="rId17"/>
    <p:sldId id="302" r:id="rId18"/>
    <p:sldId id="303" r:id="rId19"/>
    <p:sldId id="309" r:id="rId20"/>
    <p:sldId id="312" r:id="rId21"/>
    <p:sldId id="310" r:id="rId22"/>
    <p:sldId id="311" r:id="rId23"/>
    <p:sldId id="313" r:id="rId24"/>
    <p:sldId id="307" r:id="rId25"/>
    <p:sldId id="277" r:id="rId26"/>
    <p:sldId id="314" r:id="rId27"/>
    <p:sldId id="293" r:id="rId28"/>
    <p:sldId id="308" r:id="rId29"/>
    <p:sldId id="284" r:id="rId30"/>
    <p:sldId id="294" r:id="rId31"/>
  </p:sldIdLst>
  <p:sldSz cx="9144000" cy="6858000" type="screen4x3"/>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9834" autoAdjust="0"/>
  </p:normalViewPr>
  <p:slideViewPr>
    <p:cSldViewPr>
      <p:cViewPr>
        <p:scale>
          <a:sx n="73" d="100"/>
          <a:sy n="73" d="100"/>
        </p:scale>
        <p:origin x="-264" y="-22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7.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5.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3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9.xml"/><Relationship Id="rId10" Type="http://schemas.openxmlformats.org/officeDocument/2006/relationships/slide" Target="slides/slide10.xml"/><Relationship Id="rId19" Type="http://schemas.openxmlformats.org/officeDocument/2006/relationships/slide" Target="slides/slide2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14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1406"/>
          </a:xfrm>
          <a:prstGeom prst="rect">
            <a:avLst/>
          </a:prstGeom>
        </p:spPr>
        <p:txBody>
          <a:bodyPr vert="horz" lIns="91440" tIns="45720" rIns="91440" bIns="45720" rtlCol="0"/>
          <a:lstStyle>
            <a:lvl1pPr algn="r">
              <a:defRPr sz="1200"/>
            </a:lvl1pPr>
          </a:lstStyle>
          <a:p>
            <a:fld id="{A3EE6EFD-8F15-4D3B-B92B-9FA8F8D44F8A}" type="datetimeFigureOut">
              <a:rPr lang="en-US" smtClean="0"/>
              <a:t>5/8/2016</a:t>
            </a:fld>
            <a:endParaRPr lang="en-US"/>
          </a:p>
        </p:txBody>
      </p:sp>
      <p:sp>
        <p:nvSpPr>
          <p:cNvPr id="4" name="Slide Image Placeholder 3"/>
          <p:cNvSpPr>
            <a:spLocks noGrp="1" noRot="1" noChangeAspect="1"/>
          </p:cNvSpPr>
          <p:nvPr>
            <p:ph type="sldImg" idx="2"/>
          </p:nvPr>
        </p:nvSpPr>
        <p:spPr>
          <a:xfrm>
            <a:off x="1282700" y="677863"/>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88354"/>
            <a:ext cx="5661660" cy="40626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5140"/>
            <a:ext cx="3066733" cy="451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0"/>
            <a:ext cx="3066733" cy="451406"/>
          </a:xfrm>
          <a:prstGeom prst="rect">
            <a:avLst/>
          </a:prstGeom>
        </p:spPr>
        <p:txBody>
          <a:bodyPr vert="horz" lIns="91440" tIns="45720" rIns="91440" bIns="45720" rtlCol="0" anchor="b"/>
          <a:lstStyle>
            <a:lvl1pPr algn="r">
              <a:defRPr sz="1200"/>
            </a:lvl1pPr>
          </a:lstStyle>
          <a:p>
            <a:fld id="{5ED422FA-B698-43ED-8086-C1C81178CC63}" type="slidenum">
              <a:rPr lang="en-US" smtClean="0"/>
              <a:t>‹#›</a:t>
            </a:fld>
            <a:endParaRPr lang="en-US"/>
          </a:p>
        </p:txBody>
      </p:sp>
    </p:spTree>
    <p:extLst>
      <p:ext uri="{BB962C8B-B14F-4D97-AF65-F5344CB8AC3E}">
        <p14:creationId xmlns:p14="http://schemas.microsoft.com/office/powerpoint/2010/main" val="169510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422FA-B698-43ED-8086-C1C81178CC63}" type="slidenum">
              <a:rPr lang="en-US" smtClean="0"/>
              <a:t>9</a:t>
            </a:fld>
            <a:endParaRPr lang="en-US"/>
          </a:p>
        </p:txBody>
      </p:sp>
    </p:spTree>
    <p:extLst>
      <p:ext uri="{BB962C8B-B14F-4D97-AF65-F5344CB8AC3E}">
        <p14:creationId xmlns:p14="http://schemas.microsoft.com/office/powerpoint/2010/main" val="91367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422FA-B698-43ED-8086-C1C81178CC63}" type="slidenum">
              <a:rPr lang="en-US" smtClean="0"/>
              <a:t>16</a:t>
            </a:fld>
            <a:endParaRPr lang="en-US"/>
          </a:p>
        </p:txBody>
      </p:sp>
    </p:spTree>
    <p:extLst>
      <p:ext uri="{BB962C8B-B14F-4D97-AF65-F5344CB8AC3E}">
        <p14:creationId xmlns:p14="http://schemas.microsoft.com/office/powerpoint/2010/main" val="91367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D992D2D-BEB6-4755-BD2E-D7996AF9107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992D2D-BEB6-4755-BD2E-D7996AF910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992D2D-BEB6-4755-BD2E-D7996AF910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992D2D-BEB6-4755-BD2E-D7996AF910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992D2D-BEB6-4755-BD2E-D7996AF9107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992D2D-BEB6-4755-BD2E-D7996AF910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D992D2D-BEB6-4755-BD2E-D7996AF9107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992D2D-BEB6-4755-BD2E-D7996AF910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D992D2D-BEB6-4755-BD2E-D7996AF910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97D14D-CE0A-4817-8C5E-75C325650D22}" type="datetimeFigureOut">
              <a:rPr lang="en-US" smtClean="0"/>
              <a:t>5/8/2016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992D2D-BEB6-4755-BD2E-D7996AF910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897D14D-CE0A-4817-8C5E-75C325650D22}" type="datetimeFigureOut">
              <a:rPr lang="en-US" smtClean="0"/>
              <a:t>5/8/2016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D992D2D-BEB6-4755-BD2E-D7996AF910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897D14D-CE0A-4817-8C5E-75C325650D22}" type="datetimeFigureOut">
              <a:rPr lang="en-US" smtClean="0"/>
              <a:t>5/8/2016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D992D2D-BEB6-4755-BD2E-D7996AF9107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urveymonkey.com/r/9BMXRD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usiness.qld.gov.au/business/business-improvement/business-mentoring" TargetMode="External"/><Relationship Id="rId2" Type="http://schemas.openxmlformats.org/officeDocument/2006/relationships/hyperlink" Target="https://wikipedia.org/wiki/Mentorshi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hrm.org/publications/hrmagazine/editorialcontent/2011/0811/pages/0811grossman.aspx" TargetMode="External"/><Relationship Id="rId2" Type="http://schemas.openxmlformats.org/officeDocument/2006/relationships/hyperlink" Target="https://en.wikipedia.org/wiki/Mentorship" TargetMode="External"/><Relationship Id="rId1" Type="http://schemas.openxmlformats.org/officeDocument/2006/relationships/slideLayout" Target="../slideLayouts/slideLayout2.xml"/><Relationship Id="rId4" Type="http://schemas.openxmlformats.org/officeDocument/2006/relationships/hyperlink" Target="https://www.business.qld.gov.au/business/business-improvement/business-mento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7772400" cy="2743200"/>
          </a:xfrm>
        </p:spPr>
        <p:txBody>
          <a:bodyPr/>
          <a:lstStyle/>
          <a:p>
            <a:pPr algn="ctr"/>
            <a:r>
              <a:rPr lang="en-US" sz="4400" b="1" dirty="0" smtClean="0">
                <a:solidFill>
                  <a:schemeClr val="accent1">
                    <a:lumMod val="50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rPr>
              <a:t>LORNA c. </a:t>
            </a:r>
            <a:r>
              <a:rPr lang="en-US" sz="4400" b="1" dirty="0" err="1" smtClean="0">
                <a:solidFill>
                  <a:schemeClr val="accent1">
                    <a:lumMod val="50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rPr>
              <a:t>cRUZ</a:t>
            </a:r>
            <a:r>
              <a:rPr lang="en-US" b="1" dirty="0" smtClean="0">
                <a:solidFill>
                  <a:schemeClr val="accent1">
                    <a:lumMod val="50000"/>
                  </a:schemeClr>
                </a:solidFill>
                <a:effectLst>
                  <a:outerShdw blurRad="38100" dist="38100" dir="2700000" algn="tl">
                    <a:srgbClr val="000000">
                      <a:alpha val="43137"/>
                    </a:srgbClr>
                  </a:outerShdw>
                  <a:reflection blurRad="12700" stA="34000" endA="740" endPos="53000" dir="5400000" sy="-100000" algn="bl" rotWithShape="0"/>
                </a:effectLst>
              </a:rPr>
              <a:t/>
            </a:r>
            <a:br>
              <a:rPr lang="en-US" b="1" dirty="0" smtClean="0">
                <a:solidFill>
                  <a:schemeClr val="accent1">
                    <a:lumMod val="50000"/>
                  </a:schemeClr>
                </a:solidFill>
                <a:effectLst>
                  <a:outerShdw blurRad="38100" dist="38100" dir="2700000" algn="tl">
                    <a:srgbClr val="000000">
                      <a:alpha val="43137"/>
                    </a:srgbClr>
                  </a:outerShdw>
                  <a:reflection blurRad="12700" stA="34000" endA="740" endPos="53000" dir="5400000" sy="-100000" algn="bl" rotWithShape="0"/>
                </a:effectLst>
              </a:rPr>
            </a:br>
            <a:r>
              <a:rPr lang="en-US" b="1" dirty="0" smtClean="0">
                <a:effectLst>
                  <a:outerShdw blurRad="38100" dist="38100" dir="2700000" algn="tl">
                    <a:srgbClr val="000000">
                      <a:alpha val="43137"/>
                    </a:srgbClr>
                  </a:outerShdw>
                  <a:reflection blurRad="12700" stA="34000" endA="740" endPos="53000" dir="5400000" sy="-100000" algn="bl" rotWithShape="0"/>
                </a:effectLst>
              </a:rPr>
              <a:t/>
            </a:r>
            <a:br>
              <a:rPr lang="en-US" b="1" dirty="0" smtClean="0">
                <a:effectLst>
                  <a:outerShdw blurRad="38100" dist="38100" dir="2700000" algn="tl">
                    <a:srgbClr val="000000">
                      <a:alpha val="43137"/>
                    </a:srgbClr>
                  </a:outerShdw>
                  <a:reflection blurRad="12700" stA="34000" endA="740" endPos="53000" dir="5400000" sy="-100000" algn="bl" rotWithShape="0"/>
                </a:effectLst>
              </a:rPr>
            </a:br>
            <a:r>
              <a:rPr lang="en-US" sz="3600" b="1" dirty="0" smtClean="0">
                <a:solidFill>
                  <a:schemeClr val="accent1">
                    <a:lumMod val="50000"/>
                  </a:schemeClr>
                </a:solidFill>
              </a:rPr>
              <a:t>Northern Marianas college</a:t>
            </a:r>
            <a:endParaRPr lang="en-US" sz="3600" b="1" dirty="0">
              <a:solidFill>
                <a:schemeClr val="accent1">
                  <a:lumMod val="50000"/>
                </a:schemeClr>
              </a:solidFill>
            </a:endParaRPr>
          </a:p>
        </p:txBody>
      </p:sp>
      <p:sp>
        <p:nvSpPr>
          <p:cNvPr id="4" name="Subtitle 3"/>
          <p:cNvSpPr>
            <a:spLocks noGrp="1"/>
          </p:cNvSpPr>
          <p:nvPr>
            <p:ph type="subTitle" idx="1"/>
          </p:nvPr>
        </p:nvSpPr>
        <p:spPr>
          <a:xfrm>
            <a:off x="838200" y="1066800"/>
            <a:ext cx="7772400" cy="1371600"/>
          </a:xfrm>
        </p:spPr>
        <p:txBody>
          <a:bodyPr anchor="t">
            <a:normAutofit/>
          </a:bodyPr>
          <a:lstStyle/>
          <a:p>
            <a:pPr algn="ctr"/>
            <a:r>
              <a:rPr lang="en-US" sz="4400" b="1" cap="all" dirty="0">
                <a:solidFill>
                  <a:schemeClr val="accent1">
                    <a:lumMod val="75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ea typeface="+mj-ea"/>
                <a:cs typeface="+mj-cs"/>
              </a:rPr>
              <a:t>Presentation </a:t>
            </a:r>
            <a:r>
              <a:rPr lang="en-US" sz="4400" b="1" cap="all" dirty="0" smtClean="0">
                <a:solidFill>
                  <a:schemeClr val="accent1">
                    <a:lumMod val="75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ea typeface="+mj-ea"/>
                <a:cs typeface="+mj-cs"/>
              </a:rPr>
              <a:t>2 </a:t>
            </a:r>
            <a:endParaRPr lang="en-US" sz="4400" b="1" cap="all" dirty="0">
              <a:solidFill>
                <a:schemeClr val="accent1">
                  <a:lumMod val="75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045464"/>
          </a:xfrm>
        </p:spPr>
        <p:txBody>
          <a:bodyPr/>
          <a:lstStyle/>
          <a:p>
            <a:pPr algn="ctr"/>
            <a:r>
              <a:rPr lang="en-US" sz="3600" b="1" dirty="0" smtClean="0">
                <a:latin typeface="Baskerville Old Face" panose="02020602080505020303" pitchFamily="18" charset="0"/>
              </a:rPr>
              <a:t>Pilot Survey Questions</a:t>
            </a:r>
            <a:r>
              <a:rPr lang="en-US" sz="2000" b="1" dirty="0" smtClean="0">
                <a:latin typeface="Baskerville Old Face" panose="02020602080505020303" pitchFamily="18" charset="0"/>
              </a:rPr>
              <a:t/>
            </a:r>
            <a:br>
              <a:rPr lang="en-US" sz="2000" b="1" dirty="0" smtClean="0">
                <a:latin typeface="Baskerville Old Face" panose="02020602080505020303" pitchFamily="18" charset="0"/>
              </a:rPr>
            </a:br>
            <a:r>
              <a:rPr lang="en-US" sz="2000" b="1" dirty="0">
                <a:latin typeface="Baskerville Old Face" panose="02020602080505020303" pitchFamily="18" charset="0"/>
              </a:rPr>
              <a:t>Retrieved from: </a:t>
            </a:r>
            <a:r>
              <a:rPr lang="en-US" sz="2000" b="1" u="sng" dirty="0">
                <a:solidFill>
                  <a:schemeClr val="accent1">
                    <a:lumMod val="75000"/>
                  </a:schemeClr>
                </a:solidFill>
                <a:latin typeface="Baskerville Old Face" panose="02020602080505020303" pitchFamily="18" charset="0"/>
                <a:hlinkClick r:id="rId2"/>
              </a:rPr>
              <a:t>https://www.surveyonkey.com/r/9BMXRDQ</a:t>
            </a:r>
            <a:r>
              <a:rPr lang="en-US" sz="2000" b="1" dirty="0">
                <a:latin typeface="Baskerville Old Face" panose="02020602080505020303" pitchFamily="18" charset="0"/>
              </a:rPr>
              <a:t/>
            </a:r>
            <a:br>
              <a:rPr lang="en-US" sz="2000" b="1" dirty="0">
                <a:latin typeface="Baskerville Old Face" panose="02020602080505020303" pitchFamily="18" charset="0"/>
              </a:rPr>
            </a:br>
            <a:r>
              <a:rPr lang="en-US" sz="2000" b="1" dirty="0">
                <a:latin typeface="Baskerville Old Face" panose="02020602080505020303" pitchFamily="18" charset="0"/>
              </a:rPr>
              <a:t/>
            </a:r>
            <a:br>
              <a:rPr lang="en-US" sz="2000" b="1" dirty="0">
                <a:latin typeface="Baskerville Old Face" panose="02020602080505020303" pitchFamily="18" charset="0"/>
              </a:rPr>
            </a:br>
            <a:r>
              <a:rPr lang="en-US" sz="8800" b="1" dirty="0">
                <a:latin typeface="Baskerville Old Face" panose="02020602080505020303" pitchFamily="18" charset="0"/>
              </a:rPr>
              <a:t/>
            </a:r>
            <a:br>
              <a:rPr lang="en-US" sz="8800" b="1" dirty="0">
                <a:latin typeface="Baskerville Old Face" panose="02020602080505020303" pitchFamily="18" charset="0"/>
              </a:rPr>
            </a:br>
            <a:endParaRPr lang="en-US" sz="3600" b="1" dirty="0">
              <a:latin typeface="Baskerville Old Face" panose="02020602080505020303" pitchFamily="18" charset="0"/>
            </a:endParaRPr>
          </a:p>
        </p:txBody>
      </p:sp>
      <p:sp>
        <p:nvSpPr>
          <p:cNvPr id="3" name="Content Placeholder 2"/>
          <p:cNvSpPr>
            <a:spLocks noGrp="1"/>
          </p:cNvSpPr>
          <p:nvPr>
            <p:ph idx="1"/>
          </p:nvPr>
        </p:nvSpPr>
        <p:spPr>
          <a:xfrm>
            <a:off x="914400" y="1371600"/>
            <a:ext cx="7772400" cy="4983960"/>
          </a:xfrm>
        </p:spPr>
        <p:txBody>
          <a:bodyPr>
            <a:normAutofit fontScale="47500" lnSpcReduction="20000"/>
          </a:bodyPr>
          <a:lstStyle/>
          <a:p>
            <a:pPr algn="ctr"/>
            <a:endParaRPr lang="en-US" sz="3800" dirty="0" smtClean="0"/>
          </a:p>
          <a:p>
            <a:r>
              <a:rPr lang="en-US" sz="3800" u="sng" dirty="0" smtClean="0"/>
              <a:t>SURVEY TITLE:  </a:t>
            </a:r>
          </a:p>
          <a:p>
            <a:pPr algn="ctr"/>
            <a:r>
              <a:rPr lang="en-US" sz="3800" b="1" dirty="0" smtClean="0"/>
              <a:t>Does </a:t>
            </a:r>
            <a:r>
              <a:rPr lang="en-US" sz="3800" b="1" dirty="0"/>
              <a:t>Mentoring Really Helps</a:t>
            </a:r>
            <a:r>
              <a:rPr lang="en-US" sz="3800" b="1" dirty="0" smtClean="0"/>
              <a:t>?</a:t>
            </a:r>
          </a:p>
          <a:p>
            <a:endParaRPr lang="en-US" dirty="0"/>
          </a:p>
          <a:p>
            <a:pPr lvl="2"/>
            <a:r>
              <a:rPr lang="en-US" sz="3300" b="1" dirty="0"/>
              <a:t>1. What is your age?</a:t>
            </a:r>
          </a:p>
          <a:p>
            <a:pPr lvl="2"/>
            <a:r>
              <a:rPr lang="en-US" sz="3300" b="1" dirty="0"/>
              <a:t>2. What is your gender?</a:t>
            </a:r>
          </a:p>
          <a:p>
            <a:pPr lvl="2"/>
            <a:r>
              <a:rPr lang="en-US" sz="3300" b="1" dirty="0"/>
              <a:t>3. What is your ethnicity? (Please select all that apply.)  </a:t>
            </a:r>
          </a:p>
          <a:p>
            <a:pPr lvl="2"/>
            <a:r>
              <a:rPr lang="en-US" sz="3300" b="1" dirty="0"/>
              <a:t>4. What is the highest level of school you have completed or the highest degree you have received?</a:t>
            </a:r>
          </a:p>
          <a:p>
            <a:pPr lvl="2"/>
            <a:r>
              <a:rPr lang="en-US" sz="3300" b="1" dirty="0"/>
              <a:t>5. Did you experienced or have benefit from mentoring program or someone?                                                                                     </a:t>
            </a:r>
          </a:p>
          <a:p>
            <a:pPr lvl="2"/>
            <a:r>
              <a:rPr lang="en-US" sz="3300" b="1" dirty="0"/>
              <a:t>6. How do you think mentoring influence individual/business success? 					</a:t>
            </a:r>
          </a:p>
          <a:p>
            <a:pPr lvl="2"/>
            <a:r>
              <a:rPr lang="en-US" sz="3300" b="1" dirty="0"/>
              <a:t>7. Mentoring programs are responsible for business success around the world.(First box being the lowest and fifth box being the highest.)</a:t>
            </a:r>
          </a:p>
          <a:p>
            <a:pPr lvl="2"/>
            <a:r>
              <a:rPr lang="en-US" sz="3300" b="1" dirty="0"/>
              <a:t>8. What phase of life is mentoring most effective?                                                                                                                                                                                                                              </a:t>
            </a:r>
          </a:p>
          <a:p>
            <a:pPr lvl="2"/>
            <a:r>
              <a:rPr lang="en-US" sz="3300" b="1" dirty="0"/>
              <a:t>9. Are you willing to be a mentor to someone you believe needs your expertise?</a:t>
            </a:r>
          </a:p>
          <a:p>
            <a:pPr lvl="2"/>
            <a:r>
              <a:rPr lang="en-US" sz="3300" b="1" dirty="0"/>
              <a:t>10. Please specify areas of expertise?</a:t>
            </a:r>
          </a:p>
          <a:p>
            <a:r>
              <a:rPr lang="en-US" b="1" dirty="0"/>
              <a:t> </a:t>
            </a:r>
          </a:p>
          <a:p>
            <a:endParaRPr lang="en-US" dirty="0"/>
          </a:p>
        </p:txBody>
      </p:sp>
    </p:spTree>
    <p:extLst>
      <p:ext uri="{BB962C8B-B14F-4D97-AF65-F5344CB8AC3E}">
        <p14:creationId xmlns:p14="http://schemas.microsoft.com/office/powerpoint/2010/main" val="3106924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066800"/>
          </a:xfrm>
        </p:spPr>
        <p:txBody>
          <a:bodyPr/>
          <a:lstStyle/>
          <a:p>
            <a:pPr algn="ctr"/>
            <a:r>
              <a:rPr lang="en-US" sz="3600" b="1" dirty="0" smtClean="0">
                <a:latin typeface="Baskerville Old Face" panose="02020602080505020303" pitchFamily="18" charset="0"/>
              </a:rPr>
              <a:t>Peer Review &amp; Recommendations</a:t>
            </a:r>
            <a:endParaRPr lang="en-US" sz="3600" b="1" dirty="0">
              <a:latin typeface="Baskerville Old Face" panose="02020602080505020303" pitchFamily="18" charset="0"/>
            </a:endParaRPr>
          </a:p>
        </p:txBody>
      </p:sp>
      <p:sp>
        <p:nvSpPr>
          <p:cNvPr id="3" name="Content Placeholder 2"/>
          <p:cNvSpPr>
            <a:spLocks noGrp="1"/>
          </p:cNvSpPr>
          <p:nvPr>
            <p:ph idx="1"/>
          </p:nvPr>
        </p:nvSpPr>
        <p:spPr>
          <a:xfrm>
            <a:off x="914400" y="1219200"/>
            <a:ext cx="7772400" cy="5136360"/>
          </a:xfrm>
        </p:spPr>
        <p:txBody>
          <a:bodyPr>
            <a:normAutofit fontScale="77500" lnSpcReduction="20000"/>
          </a:bodyPr>
          <a:lstStyle/>
          <a:p>
            <a:endParaRPr lang="en-US" dirty="0" smtClean="0"/>
          </a:p>
          <a:p>
            <a:r>
              <a:rPr lang="en-US" dirty="0" smtClean="0"/>
              <a:t>ARC</a:t>
            </a:r>
            <a:r>
              <a:rPr lang="en-US" dirty="0"/>
              <a:t>: Are tutors and mentors similar? I have signed up for tutoring at NMC and it was helpful for the subject I was struggling in. I’m not sure if there are any suggestions to make but I hope you get the information you need. Your question number 8 is a good one!</a:t>
            </a:r>
          </a:p>
          <a:p>
            <a:r>
              <a:rPr lang="en-US" dirty="0"/>
              <a:t>AL: Good format but there are some minor grammatical errors. I also got a little confused in your matrix question (strongly agree/disagree type question), I was a bit confused on where to click and sometimes it allowed more than one option to be chosen. Perhaps you can also add some N/A (not applicable or no opinion) options. </a:t>
            </a:r>
          </a:p>
          <a:p>
            <a:r>
              <a:rPr lang="en-US" dirty="0"/>
              <a:t>JC- I've noticed some grammatical errors so just correct them. Also, some questions seem a bit confusing like #10, I'm not sure what you were asking there. You might want to fix #6 and #7 format. </a:t>
            </a:r>
          </a:p>
          <a:p>
            <a:endParaRPr lang="en-US" dirty="0"/>
          </a:p>
        </p:txBody>
      </p:sp>
    </p:spTree>
    <p:extLst>
      <p:ext uri="{BB962C8B-B14F-4D97-AF65-F5344CB8AC3E}">
        <p14:creationId xmlns:p14="http://schemas.microsoft.com/office/powerpoint/2010/main" val="3087240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914400"/>
          </a:xfrm>
        </p:spPr>
        <p:txBody>
          <a:bodyPr/>
          <a:lstStyle/>
          <a:p>
            <a:pPr algn="ctr"/>
            <a:r>
              <a:rPr lang="en-US" sz="3600" b="1" dirty="0" smtClean="0">
                <a:latin typeface="Baskerville Old Face" panose="02020602080505020303" pitchFamily="18" charset="0"/>
              </a:rPr>
              <a:t>Peer Review &amp; Recommendations</a:t>
            </a:r>
            <a:endParaRPr lang="en-US" sz="3600" b="1" dirty="0">
              <a:latin typeface="Baskerville Old Face" panose="02020602080505020303" pitchFamily="18" charset="0"/>
            </a:endParaRPr>
          </a:p>
        </p:txBody>
      </p:sp>
      <p:sp>
        <p:nvSpPr>
          <p:cNvPr id="3" name="Content Placeholder 2"/>
          <p:cNvSpPr>
            <a:spLocks noGrp="1"/>
          </p:cNvSpPr>
          <p:nvPr>
            <p:ph idx="1"/>
          </p:nvPr>
        </p:nvSpPr>
        <p:spPr/>
        <p:txBody>
          <a:bodyPr>
            <a:normAutofit fontScale="77500" lnSpcReduction="20000"/>
          </a:bodyPr>
          <a:lstStyle/>
          <a:p>
            <a:r>
              <a:rPr lang="en-US" dirty="0"/>
              <a:t>TS: Your survey was right on point. I think you might want to ask more on how their experience with a mentor was like? or even How it has helped them with their future lives? </a:t>
            </a:r>
          </a:p>
          <a:p>
            <a:r>
              <a:rPr lang="en-US" dirty="0"/>
              <a:t>YC - Your questions are well-defined and focused, but I recommend to revise format for a few questions, including matrix about the level  of importance and question on area of expertise (probably, a multi-options format or a drop-down list?)</a:t>
            </a:r>
          </a:p>
          <a:p>
            <a:r>
              <a:rPr lang="en-US" dirty="0"/>
              <a:t>LD: Question 6 was confusing, Instead of a checkbox matrix, I think a simple multiple choice answer (with the same choices) would be more easier. Question 10 was also confusing, and again I think multiple choice would work for it. I think you have great questions, but some questions’ answer choices are in the wrong format.</a:t>
            </a:r>
          </a:p>
          <a:p>
            <a:endParaRPr lang="en-US" dirty="0"/>
          </a:p>
        </p:txBody>
      </p:sp>
    </p:spTree>
    <p:extLst>
      <p:ext uri="{BB962C8B-B14F-4D97-AF65-F5344CB8AC3E}">
        <p14:creationId xmlns:p14="http://schemas.microsoft.com/office/powerpoint/2010/main" val="566952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914400"/>
          </a:xfrm>
        </p:spPr>
        <p:txBody>
          <a:bodyPr/>
          <a:lstStyle/>
          <a:p>
            <a:pPr algn="ctr"/>
            <a:r>
              <a:rPr lang="en-US" sz="3600" b="1" dirty="0" smtClean="0">
                <a:latin typeface="Baskerville Old Face" panose="02020602080505020303" pitchFamily="18" charset="0"/>
              </a:rPr>
              <a:t>Peer Review &amp; Recommendations</a:t>
            </a:r>
            <a:endParaRPr lang="en-US" sz="3600" b="1" dirty="0">
              <a:latin typeface="Baskerville Old Face" panose="02020602080505020303" pitchFamily="18" charset="0"/>
            </a:endParaRPr>
          </a:p>
        </p:txBody>
      </p:sp>
      <p:sp>
        <p:nvSpPr>
          <p:cNvPr id="3" name="Content Placeholder 2"/>
          <p:cNvSpPr>
            <a:spLocks noGrp="1"/>
          </p:cNvSpPr>
          <p:nvPr>
            <p:ph idx="1"/>
          </p:nvPr>
        </p:nvSpPr>
        <p:spPr/>
        <p:txBody>
          <a:bodyPr>
            <a:normAutofit fontScale="77500" lnSpcReduction="20000"/>
          </a:bodyPr>
          <a:lstStyle/>
          <a:p>
            <a:r>
              <a:rPr lang="en-US" dirty="0"/>
              <a:t>JP: This is a really informative survey, though at most times I was left confused. Some questions need more clarity and some needs more explanation. Questions 6 and 7 needs some editing because the check boxes are confusing, do you mean, to rate each of the options from 1 to 5 or do you choose one option (e.g. agree) and then rate it from box 1 to 5 or do you have to check mark other options like “somewhat agree” as well? Also for question #10, it needs more explanation, what exactly do you mean by expertise with the options given. For example, in education do I say what is my major, or do I say “fair knowledge”. Clarity is key! But other than that, I totally like your topic about mentorship because from experience, I had a mentor that was a big help to me.</a:t>
            </a:r>
          </a:p>
          <a:p>
            <a:r>
              <a:rPr lang="en-US" dirty="0"/>
              <a:t> </a:t>
            </a:r>
          </a:p>
          <a:p>
            <a:endParaRPr lang="en-US" dirty="0"/>
          </a:p>
        </p:txBody>
      </p:sp>
    </p:spTree>
    <p:extLst>
      <p:ext uri="{BB962C8B-B14F-4D97-AF65-F5344CB8AC3E}">
        <p14:creationId xmlns:p14="http://schemas.microsoft.com/office/powerpoint/2010/main" val="2440970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914400"/>
          </a:xfrm>
        </p:spPr>
        <p:txBody>
          <a:bodyPr/>
          <a:lstStyle/>
          <a:p>
            <a:pPr algn="ctr"/>
            <a:r>
              <a:rPr lang="en-US" sz="3200" b="1" dirty="0" smtClean="0">
                <a:latin typeface="Baskerville Old Face" panose="02020602080505020303" pitchFamily="18" charset="0"/>
              </a:rPr>
              <a:t>Peer Review &amp; Recommendations</a:t>
            </a:r>
            <a:endParaRPr lang="en-US" sz="3200" b="1" dirty="0">
              <a:latin typeface="Baskerville Old Face" panose="02020602080505020303" pitchFamily="18" charset="0"/>
            </a:endParaRPr>
          </a:p>
        </p:txBody>
      </p:sp>
      <p:sp>
        <p:nvSpPr>
          <p:cNvPr id="3" name="Content Placeholder 2"/>
          <p:cNvSpPr>
            <a:spLocks noGrp="1"/>
          </p:cNvSpPr>
          <p:nvPr>
            <p:ph idx="1"/>
          </p:nvPr>
        </p:nvSpPr>
        <p:spPr/>
        <p:txBody>
          <a:bodyPr>
            <a:normAutofit fontScale="77500" lnSpcReduction="20000"/>
          </a:bodyPr>
          <a:lstStyle/>
          <a:p>
            <a:r>
              <a:rPr lang="en-US" dirty="0"/>
              <a:t>JP: This is a really informative survey, though at most times I was left confused. Some questions need more clarity and some needs more explanation. Questions 6 and 7 needs some editing because the check boxes are confusing, do you mean, to rate each of the options from 1 to 5 or do you choose one option (e.g. agree) and then rate it from box 1 to 5 or do you have to check mark other options like “somewhat agree” as well? Also for question #10, it needs more explanation, what exactly do you mean by expertise with the options given. For example, in education do I say what is my major, or do I say “fair knowledge”. Clarity is key! But other than that, I totally like your topic about mentorship because from experience, I had a mentor that was a big help to me.</a:t>
            </a:r>
          </a:p>
          <a:p>
            <a:r>
              <a:rPr lang="en-US" dirty="0"/>
              <a:t> </a:t>
            </a:r>
          </a:p>
          <a:p>
            <a:endParaRPr lang="en-US" dirty="0"/>
          </a:p>
        </p:txBody>
      </p:sp>
    </p:spTree>
    <p:extLst>
      <p:ext uri="{BB962C8B-B14F-4D97-AF65-F5344CB8AC3E}">
        <p14:creationId xmlns:p14="http://schemas.microsoft.com/office/powerpoint/2010/main" val="158297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914400"/>
          </a:xfrm>
        </p:spPr>
        <p:txBody>
          <a:bodyPr/>
          <a:lstStyle/>
          <a:p>
            <a:pPr algn="ctr"/>
            <a:r>
              <a:rPr lang="en-US" sz="3600" b="1" dirty="0" smtClean="0">
                <a:latin typeface="Baskerville Old Face" panose="02020602080505020303" pitchFamily="18" charset="0"/>
              </a:rPr>
              <a:t>Instructors Review &amp; Recommendations</a:t>
            </a:r>
            <a:endParaRPr lang="en-US" sz="3600" b="1" dirty="0">
              <a:latin typeface="Baskerville Old Face" panose="02020602080505020303" pitchFamily="18" charset="0"/>
            </a:endParaRPr>
          </a:p>
        </p:txBody>
      </p:sp>
      <p:sp>
        <p:nvSpPr>
          <p:cNvPr id="3" name="Content Placeholder 2"/>
          <p:cNvSpPr>
            <a:spLocks noGrp="1"/>
          </p:cNvSpPr>
          <p:nvPr>
            <p:ph idx="1"/>
          </p:nvPr>
        </p:nvSpPr>
        <p:spPr>
          <a:xfrm>
            <a:off x="914400" y="1219200"/>
            <a:ext cx="7772400" cy="5410200"/>
          </a:xfrm>
        </p:spPr>
        <p:txBody>
          <a:bodyPr>
            <a:normAutofit fontScale="40000" lnSpcReduction="20000"/>
          </a:bodyPr>
          <a:lstStyle/>
          <a:p>
            <a:endParaRPr lang="en-US" sz="4800" b="1" dirty="0" smtClean="0">
              <a:latin typeface="Calibri Light" panose="020F0302020204030204" pitchFamily="34" charset="0"/>
            </a:endParaRPr>
          </a:p>
          <a:p>
            <a:r>
              <a:rPr lang="en-US" sz="4800" b="1" dirty="0" smtClean="0">
                <a:latin typeface="Calibri Light" panose="020F0302020204030204" pitchFamily="34" charset="0"/>
              </a:rPr>
              <a:t>KBA- </a:t>
            </a:r>
            <a:r>
              <a:rPr lang="en-US" sz="4800" b="1" dirty="0">
                <a:latin typeface="Calibri Light" panose="020F0302020204030204" pitchFamily="34" charset="0"/>
              </a:rPr>
              <a:t>This is a good start but the survey needs more development. The questions asking to rate things are difficult because they are not numbered and there are too many boxes making them difficult to answer.</a:t>
            </a:r>
          </a:p>
          <a:p>
            <a:pPr marL="397764" lvl="1" indent="0">
              <a:buNone/>
            </a:pPr>
            <a:r>
              <a:rPr lang="en-US" sz="4400" b="1" dirty="0" smtClean="0">
                <a:latin typeface="Calibri Light" panose="020F0302020204030204" pitchFamily="34" charset="0"/>
              </a:rPr>
              <a:t>The </a:t>
            </a:r>
            <a:r>
              <a:rPr lang="en-US" sz="4400" b="1" dirty="0">
                <a:latin typeface="Calibri Light" panose="020F0302020204030204" pitchFamily="34" charset="0"/>
              </a:rPr>
              <a:t>rating options should be on the top and the things you are rating should be listed in a column on the left side. </a:t>
            </a:r>
          </a:p>
          <a:p>
            <a:pPr marL="397764" lvl="1" indent="0">
              <a:buNone/>
            </a:pPr>
            <a:r>
              <a:rPr lang="en-US" sz="4400" b="1" dirty="0">
                <a:latin typeface="Calibri Light" panose="020F0302020204030204" pitchFamily="34" charset="0"/>
              </a:rPr>
              <a:t>For example how would you describe the following foods.</a:t>
            </a:r>
          </a:p>
          <a:p>
            <a:pPr marL="397764" lvl="1" indent="0">
              <a:buNone/>
            </a:pPr>
            <a:r>
              <a:rPr lang="en-US" sz="4400" b="1" dirty="0">
                <a:latin typeface="Calibri Light" panose="020F0302020204030204" pitchFamily="34" charset="0"/>
              </a:rPr>
              <a:t>unappealing yummy great crave</a:t>
            </a:r>
          </a:p>
          <a:p>
            <a:pPr marL="397764" lvl="1" indent="0">
              <a:buNone/>
            </a:pPr>
            <a:r>
              <a:rPr lang="en-US" sz="4400" b="1" dirty="0">
                <a:latin typeface="Calibri Light" panose="020F0302020204030204" pitchFamily="34" charset="0"/>
              </a:rPr>
              <a:t>chocolate</a:t>
            </a:r>
          </a:p>
          <a:p>
            <a:pPr marL="397764" lvl="1" indent="0">
              <a:buNone/>
            </a:pPr>
            <a:r>
              <a:rPr lang="en-US" sz="4400" b="1" dirty="0">
                <a:latin typeface="Calibri Light" panose="020F0302020204030204" pitchFamily="34" charset="0"/>
              </a:rPr>
              <a:t>ice cream</a:t>
            </a:r>
          </a:p>
          <a:p>
            <a:pPr marL="397764" lvl="1" indent="0">
              <a:buNone/>
            </a:pPr>
            <a:r>
              <a:rPr lang="en-US" sz="4400" b="1" dirty="0">
                <a:latin typeface="Calibri Light" panose="020F0302020204030204" pitchFamily="34" charset="0"/>
              </a:rPr>
              <a:t>coffee</a:t>
            </a:r>
          </a:p>
          <a:p>
            <a:pPr marL="397764" lvl="1" indent="0">
              <a:buNone/>
            </a:pPr>
            <a:r>
              <a:rPr lang="en-US" sz="4400" b="1" dirty="0">
                <a:latin typeface="Calibri Light" panose="020F0302020204030204" pitchFamily="34" charset="0"/>
              </a:rPr>
              <a:t>liquor</a:t>
            </a:r>
          </a:p>
          <a:p>
            <a:pPr marL="397764" lvl="1" indent="0">
              <a:buNone/>
            </a:pPr>
            <a:r>
              <a:rPr lang="en-US" sz="4400" b="1" dirty="0">
                <a:latin typeface="Calibri Light" panose="020F0302020204030204" pitchFamily="34" charset="0"/>
              </a:rPr>
              <a:t>cheese</a:t>
            </a:r>
          </a:p>
          <a:p>
            <a:pPr marL="397764" lvl="1" indent="0">
              <a:buNone/>
            </a:pPr>
            <a:r>
              <a:rPr lang="en-US" sz="4400" b="1" dirty="0" err="1">
                <a:latin typeface="Calibri Light" panose="020F0302020204030204" pitchFamily="34" charset="0"/>
              </a:rPr>
              <a:t>chilli</a:t>
            </a:r>
            <a:endParaRPr lang="en-US" sz="4400" b="1" dirty="0">
              <a:latin typeface="Calibri Light" panose="020F0302020204030204" pitchFamily="34" charset="0"/>
            </a:endParaRPr>
          </a:p>
          <a:p>
            <a:pPr marL="397764" lvl="1" indent="0">
              <a:buNone/>
            </a:pPr>
            <a:r>
              <a:rPr lang="en-US" sz="4400" b="1" dirty="0">
                <a:latin typeface="Calibri Light" panose="020F0302020204030204" pitchFamily="34" charset="0"/>
              </a:rPr>
              <a:t>eggs</a:t>
            </a:r>
          </a:p>
          <a:p>
            <a:pPr marL="397764" lvl="1" indent="0">
              <a:buNone/>
            </a:pPr>
            <a:r>
              <a:rPr lang="en-US" sz="4400" b="1" dirty="0">
                <a:latin typeface="Calibri Light" panose="020F0302020204030204" pitchFamily="34" charset="0"/>
              </a:rPr>
              <a:t>spinach</a:t>
            </a:r>
          </a:p>
          <a:p>
            <a:pPr marL="397764" lvl="1" indent="0">
              <a:buNone/>
            </a:pPr>
            <a:r>
              <a:rPr lang="en-US" sz="4400" b="1" dirty="0">
                <a:latin typeface="Calibri Light" panose="020F0302020204030204" pitchFamily="34" charset="0"/>
              </a:rPr>
              <a:t>eggs</a:t>
            </a:r>
          </a:p>
          <a:p>
            <a:endParaRPr lang="en-US" sz="4800" b="1" dirty="0">
              <a:latin typeface="Calibri Light" panose="020F0302020204030204" pitchFamily="34" charset="0"/>
            </a:endParaRPr>
          </a:p>
          <a:p>
            <a:endParaRPr lang="en-US" dirty="0"/>
          </a:p>
        </p:txBody>
      </p:sp>
    </p:spTree>
    <p:extLst>
      <p:ext uri="{BB962C8B-B14F-4D97-AF65-F5344CB8AC3E}">
        <p14:creationId xmlns:p14="http://schemas.microsoft.com/office/powerpoint/2010/main" val="2805418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latin typeface="Baskerville Old Face" pitchFamily="18" charset="0"/>
              </a:rPr>
              <a:t>Final Survey Questions </a:t>
            </a:r>
            <a:endParaRPr lang="en-US"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1524001"/>
            <a:ext cx="2438400" cy="4119264"/>
          </a:xfrm>
          <a:ln>
            <a:noFill/>
          </a:ln>
          <a:effectLst/>
          <a:scene3d>
            <a:camera prst="orthographicFront">
              <a:rot lat="0" lon="0" rev="0"/>
            </a:camera>
            <a:lightRig rig="glow" dir="t">
              <a:rot lat="0" lon="0" rev="14100000"/>
            </a:lightRig>
          </a:scene3d>
          <a:sp3d prstMaterial="softEdge">
            <a:bevelT w="127000" prst="artDeco"/>
          </a:sp3d>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1524001"/>
            <a:ext cx="2590800" cy="4119264"/>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29400" y="1524001"/>
            <a:ext cx="2285999" cy="4119264"/>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5183777"/>
            <a:ext cx="7924800" cy="923330"/>
          </a:xfrm>
          <a:prstGeom prst="rect">
            <a:avLst/>
          </a:prstGeom>
          <a:noFill/>
        </p:spPr>
        <p:txBody>
          <a:bodyPr wrap="square" rtlCol="0">
            <a:spAutoFit/>
          </a:bodyPr>
          <a:lstStyle/>
          <a:p>
            <a:pPr>
              <a:spcBef>
                <a:spcPct val="0"/>
              </a:spcBef>
            </a:pPr>
            <a:r>
              <a:rPr lang="en-US" b="1" i="1" spc="-100" dirty="0" smtClean="0">
                <a:solidFill>
                  <a:schemeClr val="tx2">
                    <a:satMod val="200000"/>
                  </a:schemeClr>
                </a:solidFill>
                <a:latin typeface="Baskerville Old Face" pitchFamily="18" charset="0"/>
                <a:ea typeface="+mj-ea"/>
                <a:cs typeface="+mj-cs"/>
              </a:rPr>
              <a:t>            </a:t>
            </a:r>
          </a:p>
          <a:p>
            <a:pPr>
              <a:spcBef>
                <a:spcPct val="0"/>
              </a:spcBef>
            </a:pPr>
            <a:endParaRPr lang="en-US" b="1" i="1" spc="-100" dirty="0">
              <a:solidFill>
                <a:schemeClr val="tx2">
                  <a:satMod val="200000"/>
                </a:schemeClr>
              </a:solidFill>
              <a:latin typeface="Baskerville Old Face" pitchFamily="18" charset="0"/>
              <a:ea typeface="+mj-ea"/>
              <a:cs typeface="+mj-cs"/>
            </a:endParaRPr>
          </a:p>
          <a:p>
            <a:pPr>
              <a:spcBef>
                <a:spcPct val="0"/>
              </a:spcBef>
            </a:pPr>
            <a:r>
              <a:rPr lang="en-US" b="1" i="1" spc="-100" dirty="0">
                <a:solidFill>
                  <a:schemeClr val="tx2">
                    <a:satMod val="200000"/>
                  </a:schemeClr>
                </a:solidFill>
                <a:latin typeface="Baskerville Old Face" pitchFamily="18" charset="0"/>
                <a:ea typeface="+mj-ea"/>
                <a:cs typeface="+mj-cs"/>
              </a:rPr>
              <a:t> </a:t>
            </a:r>
            <a:r>
              <a:rPr lang="en-US" b="1" i="1" spc="-100" dirty="0" smtClean="0">
                <a:solidFill>
                  <a:schemeClr val="tx2">
                    <a:satMod val="200000"/>
                  </a:schemeClr>
                </a:solidFill>
                <a:latin typeface="Baskerville Old Face" pitchFamily="18" charset="0"/>
                <a:ea typeface="+mj-ea"/>
                <a:cs typeface="+mj-cs"/>
              </a:rPr>
              <a:t>      Questions 4	                                Question 6	                             </a:t>
            </a:r>
            <a:r>
              <a:rPr lang="en-US" b="1" i="1" spc="-100" dirty="0" smtClean="0">
                <a:solidFill>
                  <a:schemeClr val="tx2">
                    <a:satMod val="200000"/>
                  </a:schemeClr>
                </a:solidFill>
                <a:latin typeface="Baskerville Old Face" pitchFamily="18" charset="0"/>
              </a:rPr>
              <a:t>Question  8 </a:t>
            </a:r>
            <a:endParaRPr lang="en-US" b="1" i="1" spc="-100" dirty="0">
              <a:solidFill>
                <a:schemeClr val="tx2">
                  <a:satMod val="200000"/>
                </a:schemeClr>
              </a:solidFill>
              <a:latin typeface="Baskerville Old Face" pitchFamily="18" charset="0"/>
              <a:ea typeface="+mj-ea"/>
              <a:cs typeface="+mj-cs"/>
            </a:endParaRPr>
          </a:p>
        </p:txBody>
      </p:sp>
    </p:spTree>
    <p:extLst>
      <p:ext uri="{BB962C8B-B14F-4D97-AF65-F5344CB8AC3E}">
        <p14:creationId xmlns:p14="http://schemas.microsoft.com/office/powerpoint/2010/main" val="4211942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Baskerville Old Face" panose="02020602080505020303" pitchFamily="18" charset="0"/>
              </a:rPr>
              <a:t>FINAL Survey Questions</a:t>
            </a:r>
            <a:r>
              <a:rPr lang="en-US" sz="2000" b="1" dirty="0" smtClean="0">
                <a:latin typeface="Baskerville Old Face" panose="02020602080505020303" pitchFamily="18" charset="0"/>
              </a:rPr>
              <a:t/>
            </a:r>
            <a:br>
              <a:rPr lang="en-US" sz="2000" b="1" dirty="0" smtClean="0">
                <a:latin typeface="Baskerville Old Face" panose="02020602080505020303" pitchFamily="18" charset="0"/>
              </a:rPr>
            </a:br>
            <a:r>
              <a:rPr lang="en-US" sz="2000" b="1" dirty="0">
                <a:latin typeface="Baskerville Old Face" panose="02020602080505020303" pitchFamily="18" charset="0"/>
              </a:rPr>
              <a:t>Retrieved from: https://www.surveymonkey.com/r/SZKLHHW</a:t>
            </a:r>
            <a:r>
              <a:rPr lang="en-US" sz="6000" b="1" dirty="0">
                <a:latin typeface="Baskerville Old Face" panose="02020602080505020303" pitchFamily="18" charset="0"/>
              </a:rPr>
              <a:t/>
            </a:r>
            <a:br>
              <a:rPr lang="en-US" sz="6000" b="1" dirty="0">
                <a:latin typeface="Baskerville Old Face" panose="02020602080505020303" pitchFamily="18" charset="0"/>
              </a:rPr>
            </a:br>
            <a:endParaRPr lang="en-US" b="1" dirty="0">
              <a:latin typeface="Baskerville Old Face" panose="02020602080505020303" pitchFamily="18" charset="0"/>
            </a:endParaRPr>
          </a:p>
        </p:txBody>
      </p:sp>
      <p:sp>
        <p:nvSpPr>
          <p:cNvPr id="3" name="Content Placeholder 2"/>
          <p:cNvSpPr>
            <a:spLocks noGrp="1"/>
          </p:cNvSpPr>
          <p:nvPr>
            <p:ph idx="1"/>
          </p:nvPr>
        </p:nvSpPr>
        <p:spPr>
          <a:xfrm>
            <a:off x="914400" y="1524000"/>
            <a:ext cx="7772400" cy="4831560"/>
          </a:xfrm>
        </p:spPr>
        <p:txBody>
          <a:bodyPr>
            <a:normAutofit fontScale="40000" lnSpcReduction="20000"/>
          </a:bodyPr>
          <a:lstStyle/>
          <a:p>
            <a:pPr algn="ctr"/>
            <a:endParaRPr lang="en-US" sz="3800" dirty="0" smtClean="0"/>
          </a:p>
          <a:p>
            <a:r>
              <a:rPr lang="en-US" sz="3800" u="sng" dirty="0" smtClean="0"/>
              <a:t>SURVEY TITLE:  </a:t>
            </a:r>
          </a:p>
          <a:p>
            <a:pPr algn="ctr"/>
            <a:r>
              <a:rPr lang="en-US" sz="3800" b="1" dirty="0" smtClean="0"/>
              <a:t>Mentoring – Does It </a:t>
            </a:r>
            <a:r>
              <a:rPr lang="en-US" sz="3800" b="1" dirty="0"/>
              <a:t>Really Helps</a:t>
            </a:r>
            <a:r>
              <a:rPr lang="en-US" sz="3800" b="1" dirty="0" smtClean="0"/>
              <a:t>?</a:t>
            </a:r>
          </a:p>
          <a:p>
            <a:endParaRPr lang="en-US" dirty="0"/>
          </a:p>
          <a:p>
            <a:pPr marL="68580" indent="0">
              <a:buNone/>
            </a:pPr>
            <a:r>
              <a:rPr lang="en-US" sz="3200" b="1" dirty="0">
                <a:latin typeface="Calibri "/>
              </a:rPr>
              <a:t>1. Have you tried  having a mentor?</a:t>
            </a:r>
            <a:endParaRPr lang="en-US" sz="2400" b="1" dirty="0">
              <a:latin typeface="Calibri "/>
            </a:endParaRPr>
          </a:p>
          <a:p>
            <a:pPr marL="68580" indent="0">
              <a:buNone/>
            </a:pPr>
            <a:r>
              <a:rPr lang="en-US" sz="3200" b="1" dirty="0" smtClean="0">
                <a:latin typeface="Calibri "/>
              </a:rPr>
              <a:t>2</a:t>
            </a:r>
            <a:r>
              <a:rPr lang="en-US" sz="3200" b="1" dirty="0">
                <a:latin typeface="Calibri "/>
              </a:rPr>
              <a:t>. How do you rate your experience with a mentor?</a:t>
            </a:r>
            <a:endParaRPr lang="en-US" sz="2400" b="1" dirty="0">
              <a:latin typeface="Calibri "/>
            </a:endParaRPr>
          </a:p>
          <a:p>
            <a:pPr marL="68580" indent="0">
              <a:buNone/>
            </a:pPr>
            <a:r>
              <a:rPr lang="en-US" sz="3200" b="1" dirty="0">
                <a:latin typeface="Calibri "/>
              </a:rPr>
              <a:t>3. In what “term” do you categorize your mentor based on your experience. Check all that apply.</a:t>
            </a:r>
            <a:endParaRPr lang="en-US" sz="2400" b="1" dirty="0">
              <a:latin typeface="Calibri "/>
            </a:endParaRPr>
          </a:p>
          <a:p>
            <a:pPr marL="68580" indent="0">
              <a:buNone/>
            </a:pPr>
            <a:r>
              <a:rPr lang="en-US" sz="3200" b="1" dirty="0">
                <a:latin typeface="Calibri "/>
              </a:rPr>
              <a:t>4. In what area of life do you think “Mentoring” is mostly valuable?</a:t>
            </a:r>
            <a:endParaRPr lang="en-US" sz="2400" b="1" dirty="0">
              <a:latin typeface="Calibri "/>
            </a:endParaRPr>
          </a:p>
          <a:p>
            <a:pPr marL="68580" indent="0">
              <a:buNone/>
            </a:pPr>
            <a:r>
              <a:rPr lang="en-US" sz="3200" b="1" dirty="0">
                <a:latin typeface="Calibri "/>
              </a:rPr>
              <a:t>5. How do you rate your community in terms of mentoring efforts.</a:t>
            </a:r>
            <a:endParaRPr lang="en-US" sz="2400" b="1" dirty="0">
              <a:latin typeface="Calibri "/>
            </a:endParaRPr>
          </a:p>
          <a:p>
            <a:pPr marL="68580" indent="0">
              <a:buNone/>
            </a:pPr>
            <a:r>
              <a:rPr lang="en-US" sz="3200" b="1" dirty="0">
                <a:latin typeface="Calibri "/>
              </a:rPr>
              <a:t>6. In what areas in the community do you recommend mentoring can be of benefit.  </a:t>
            </a:r>
            <a:endParaRPr lang="en-US" sz="2400" b="1" dirty="0">
              <a:latin typeface="Calibri "/>
            </a:endParaRPr>
          </a:p>
          <a:p>
            <a:pPr marL="68580" indent="0">
              <a:buNone/>
            </a:pPr>
            <a:r>
              <a:rPr lang="en-US" sz="3200" b="1" dirty="0">
                <a:latin typeface="Calibri "/>
              </a:rPr>
              <a:t>7. How do you recommend mentoring in CNMI business sectors? </a:t>
            </a:r>
          </a:p>
          <a:p>
            <a:pPr marL="68580" indent="0">
              <a:buNone/>
            </a:pPr>
            <a:r>
              <a:rPr lang="en-US" sz="3200" b="1" dirty="0" smtClean="0">
                <a:latin typeface="Calibri "/>
              </a:rPr>
              <a:t>8</a:t>
            </a:r>
            <a:r>
              <a:rPr lang="en-US" sz="3200" b="1" dirty="0">
                <a:latin typeface="Calibri "/>
              </a:rPr>
              <a:t>. Recent survey shows a high chances of success for those corporations that encourages mentoring in their upper level management down to the rank and file employees. Do you believe it will work in the CNMI as well?</a:t>
            </a:r>
            <a:endParaRPr lang="en-US" sz="2400" b="1" dirty="0">
              <a:latin typeface="Calibri "/>
            </a:endParaRPr>
          </a:p>
          <a:p>
            <a:pPr marL="68580" indent="0">
              <a:buNone/>
            </a:pPr>
            <a:r>
              <a:rPr lang="en-US" sz="3200" b="1" dirty="0">
                <a:latin typeface="Calibri "/>
              </a:rPr>
              <a:t>9. How do you describe yourself in the area of mentoring?</a:t>
            </a:r>
            <a:endParaRPr lang="en-US" sz="2400" b="1" dirty="0">
              <a:latin typeface="Calibri "/>
            </a:endParaRPr>
          </a:p>
          <a:p>
            <a:pPr marL="68580" indent="0">
              <a:buNone/>
            </a:pPr>
            <a:r>
              <a:rPr lang="en-US" sz="3200" b="1" dirty="0">
                <a:latin typeface="Calibri "/>
              </a:rPr>
              <a:t>10. If there is any funding approved to create mentoring in your community will you be willing to: (choose answer that apply)</a:t>
            </a:r>
            <a:endParaRPr lang="en-US" sz="2400" b="1" dirty="0">
              <a:latin typeface="Calibri "/>
            </a:endParaRPr>
          </a:p>
          <a:p>
            <a:pPr marL="68580" indent="0">
              <a:buNone/>
            </a:pPr>
            <a:r>
              <a:rPr lang="en-US" b="1" dirty="0"/>
              <a:t> </a:t>
            </a:r>
          </a:p>
          <a:p>
            <a:endParaRPr lang="en-US" dirty="0"/>
          </a:p>
        </p:txBody>
      </p:sp>
    </p:spTree>
    <p:extLst>
      <p:ext uri="{BB962C8B-B14F-4D97-AF65-F5344CB8AC3E}">
        <p14:creationId xmlns:p14="http://schemas.microsoft.com/office/powerpoint/2010/main" val="272132772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askerville Old Face" panose="02020602080505020303" pitchFamily="18" charset="0"/>
              </a:rPr>
              <a:t>STATISTICS Response</a:t>
            </a:r>
            <a:endParaRPr lang="en-US" b="1" dirty="0">
              <a:latin typeface="Baskerville Old Face" panose="02020602080505020303" pitchFamily="18" charset="0"/>
            </a:endParaRPr>
          </a:p>
        </p:txBody>
      </p:sp>
      <p:sp>
        <p:nvSpPr>
          <p:cNvPr id="3" name="Content Placeholder 2"/>
          <p:cNvSpPr>
            <a:spLocks noGrp="1"/>
          </p:cNvSpPr>
          <p:nvPr>
            <p:ph idx="1"/>
          </p:nvPr>
        </p:nvSpPr>
        <p:spPr>
          <a:xfrm>
            <a:off x="914400" y="1371600"/>
            <a:ext cx="7772400" cy="4983960"/>
          </a:xfrm>
        </p:spPr>
        <p:txBody>
          <a:bodyPr>
            <a:normAutofit/>
          </a:bodyPr>
          <a:lstStyle/>
          <a:p>
            <a:r>
              <a:rPr lang="en-US" dirty="0" smtClean="0"/>
              <a:t>Participants</a:t>
            </a:r>
          </a:p>
          <a:p>
            <a:pPr lvl="1"/>
            <a:r>
              <a:rPr lang="en-US" dirty="0" smtClean="0"/>
              <a:t>Classmates - 5</a:t>
            </a:r>
          </a:p>
          <a:p>
            <a:pPr lvl="1"/>
            <a:r>
              <a:rPr lang="en-US" dirty="0" smtClean="0"/>
              <a:t>Mentors - 3</a:t>
            </a:r>
          </a:p>
          <a:p>
            <a:pPr lvl="1"/>
            <a:r>
              <a:rPr lang="en-US" dirty="0" smtClean="0"/>
              <a:t>Business Owners – 2</a:t>
            </a:r>
          </a:p>
          <a:p>
            <a:pPr lvl="1"/>
            <a:endParaRPr lang="en-US" dirty="0" smtClean="0"/>
          </a:p>
          <a:p>
            <a:r>
              <a:rPr lang="en-US" dirty="0" smtClean="0"/>
              <a:t>Gather Data</a:t>
            </a:r>
          </a:p>
          <a:p>
            <a:pPr lvl="1"/>
            <a:r>
              <a:rPr lang="en-US" dirty="0" smtClean="0"/>
              <a:t>Survey Monkey Link - 5</a:t>
            </a:r>
          </a:p>
          <a:p>
            <a:pPr lvl="1"/>
            <a:r>
              <a:rPr lang="en-US" dirty="0" smtClean="0"/>
              <a:t>Personal Interview - 5</a:t>
            </a:r>
          </a:p>
          <a:p>
            <a:endParaRPr lang="en-US" dirty="0" smtClean="0"/>
          </a:p>
        </p:txBody>
      </p:sp>
    </p:spTree>
    <p:extLst>
      <p:ext uri="{BB962C8B-B14F-4D97-AF65-F5344CB8AC3E}">
        <p14:creationId xmlns:p14="http://schemas.microsoft.com/office/powerpoint/2010/main" val="3348747167"/>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askerville Old Face" panose="02020602080505020303" pitchFamily="18" charset="0"/>
              </a:rPr>
              <a:t>Pilot Survey Results</a:t>
            </a:r>
            <a:endParaRPr lang="en-US" dirty="0">
              <a:latin typeface="Baskerville Old Face" panose="020206020805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772400" cy="518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458621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7772400" cy="2743200"/>
          </a:xfrm>
        </p:spPr>
        <p:txBody>
          <a:bodyPr/>
          <a:lstStyle/>
          <a:p>
            <a:pPr algn="ctr"/>
            <a:r>
              <a:rPr lang="en-US" sz="4400" b="1" dirty="0" smtClean="0">
                <a:solidFill>
                  <a:schemeClr val="accent1">
                    <a:lumMod val="60000"/>
                    <a:lumOff val="40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rPr>
              <a:t>Ms. Kimberly </a:t>
            </a:r>
            <a:r>
              <a:rPr lang="en-US" sz="4400" b="1" dirty="0" err="1" smtClean="0">
                <a:solidFill>
                  <a:schemeClr val="accent1">
                    <a:lumMod val="60000"/>
                    <a:lumOff val="40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rPr>
              <a:t>anderson</a:t>
            </a:r>
            <a:r>
              <a:rPr lang="en-US" b="1" dirty="0" smtClean="0">
                <a:effectLst>
                  <a:outerShdw blurRad="38100" dist="38100" dir="2700000" algn="tl">
                    <a:srgbClr val="000000">
                      <a:alpha val="43137"/>
                    </a:srgbClr>
                  </a:outerShdw>
                  <a:reflection blurRad="12700" stA="34000" endA="740" endPos="53000" dir="5400000" sy="-100000" algn="bl" rotWithShape="0"/>
                </a:effectLst>
              </a:rPr>
              <a:t/>
            </a:r>
            <a:br>
              <a:rPr lang="en-US" b="1" dirty="0" smtClean="0">
                <a:effectLst>
                  <a:outerShdw blurRad="38100" dist="38100" dir="2700000" algn="tl">
                    <a:srgbClr val="000000">
                      <a:alpha val="43137"/>
                    </a:srgbClr>
                  </a:outerShdw>
                  <a:reflection blurRad="12700" stA="34000" endA="740" endPos="53000" dir="5400000" sy="-100000" algn="bl" rotWithShape="0"/>
                </a:effectLst>
              </a:rPr>
            </a:br>
            <a:r>
              <a:rPr lang="en-US" b="1" dirty="0" smtClean="0">
                <a:effectLst>
                  <a:outerShdw blurRad="38100" dist="38100" dir="2700000" algn="tl">
                    <a:srgbClr val="000000">
                      <a:alpha val="43137"/>
                    </a:srgbClr>
                  </a:outerShdw>
                  <a:reflection blurRad="12700" stA="34000" endA="740" endPos="53000" dir="5400000" sy="-100000" algn="bl" rotWithShape="0"/>
                </a:effectLst>
              </a:rPr>
              <a:t/>
            </a:r>
            <a:br>
              <a:rPr lang="en-US" b="1" dirty="0" smtClean="0">
                <a:effectLst>
                  <a:outerShdw blurRad="38100" dist="38100" dir="2700000" algn="tl">
                    <a:srgbClr val="000000">
                      <a:alpha val="43137"/>
                    </a:srgbClr>
                  </a:outerShdw>
                  <a:reflection blurRad="12700" stA="34000" endA="740" endPos="53000" dir="5400000" sy="-100000" algn="bl" rotWithShape="0"/>
                </a:effectLst>
              </a:rPr>
            </a:br>
            <a:r>
              <a:rPr lang="en-US" sz="3600" b="1" dirty="0" smtClean="0">
                <a:solidFill>
                  <a:schemeClr val="accent1">
                    <a:lumMod val="75000"/>
                  </a:schemeClr>
                </a:solidFill>
              </a:rPr>
              <a:t>may 2016</a:t>
            </a:r>
            <a:endParaRPr lang="en-US" sz="3600" b="1" dirty="0">
              <a:solidFill>
                <a:schemeClr val="accent1">
                  <a:lumMod val="75000"/>
                </a:schemeClr>
              </a:solidFill>
            </a:endParaRPr>
          </a:p>
        </p:txBody>
      </p:sp>
      <p:sp>
        <p:nvSpPr>
          <p:cNvPr id="4" name="Subtitle 3"/>
          <p:cNvSpPr>
            <a:spLocks noGrp="1"/>
          </p:cNvSpPr>
          <p:nvPr>
            <p:ph type="subTitle" idx="1"/>
          </p:nvPr>
        </p:nvSpPr>
        <p:spPr>
          <a:xfrm>
            <a:off x="838200" y="1066800"/>
            <a:ext cx="7772400" cy="1371600"/>
          </a:xfrm>
        </p:spPr>
        <p:txBody>
          <a:bodyPr anchor="t">
            <a:normAutofit/>
          </a:bodyPr>
          <a:lstStyle/>
          <a:p>
            <a:pPr algn="ctr"/>
            <a:r>
              <a:rPr lang="en-US" sz="4400" b="1" cap="all" dirty="0" smtClean="0">
                <a:solidFill>
                  <a:schemeClr val="accent1">
                    <a:lumMod val="75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ea typeface="+mj-ea"/>
                <a:cs typeface="+mj-cs"/>
              </a:rPr>
              <a:t>ENG101 – on01 Sp16 </a:t>
            </a:r>
            <a:endParaRPr lang="en-US" sz="4400" b="1" cap="all" dirty="0">
              <a:solidFill>
                <a:schemeClr val="accent1">
                  <a:lumMod val="75000"/>
                </a:schemeClr>
              </a:solidFill>
              <a:effectLst>
                <a:outerShdw blurRad="38100" dist="38100" dir="2700000" algn="tl">
                  <a:srgbClr val="000000">
                    <a:alpha val="43137"/>
                  </a:srgbClr>
                </a:outerShdw>
                <a:reflection blurRad="12700" stA="34000" endA="740" endPos="53000" dir="5400000" sy="-100000" algn="bl" rotWithShape="0"/>
              </a:effectLst>
              <a:latin typeface="Baskerville Old Face" pitchFamily="18" charset="0"/>
              <a:ea typeface="+mj-ea"/>
              <a:cs typeface="+mj-cs"/>
            </a:endParaRPr>
          </a:p>
        </p:txBody>
      </p:sp>
    </p:spTree>
    <p:extLst>
      <p:ext uri="{BB962C8B-B14F-4D97-AF65-F5344CB8AC3E}">
        <p14:creationId xmlns:p14="http://schemas.microsoft.com/office/powerpoint/2010/main" val="2828897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askerville Old Face" panose="02020602080505020303" pitchFamily="18" charset="0"/>
              </a:rPr>
              <a:t>Final Survey Results</a:t>
            </a:r>
            <a:endParaRPr lang="en-US" dirty="0">
              <a:latin typeface="Baskerville Old Face" panose="020206020805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19201"/>
            <a:ext cx="77724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447631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askerville Old Face" panose="02020602080505020303" pitchFamily="18" charset="0"/>
              </a:rPr>
              <a:t>Analysis </a:t>
            </a:r>
            <a:endParaRPr lang="en-US" dirty="0">
              <a:latin typeface="Baskerville Old Face" panose="02020602080505020303" pitchFamily="18" charset="0"/>
            </a:endParaRPr>
          </a:p>
        </p:txBody>
      </p:sp>
      <p:sp>
        <p:nvSpPr>
          <p:cNvPr id="3" name="Content Placeholder 2"/>
          <p:cNvSpPr>
            <a:spLocks noGrp="1"/>
          </p:cNvSpPr>
          <p:nvPr>
            <p:ph idx="1"/>
          </p:nvPr>
        </p:nvSpPr>
        <p:spPr>
          <a:xfrm>
            <a:off x="914400" y="1295400"/>
            <a:ext cx="7772400" cy="5060160"/>
          </a:xfrm>
        </p:spPr>
        <p:txBody>
          <a:bodyPr>
            <a:normAutofit fontScale="85000" lnSpcReduction="20000"/>
          </a:bodyPr>
          <a:lstStyle/>
          <a:p>
            <a:pPr algn="ctr"/>
            <a:endParaRPr lang="en-US" dirty="0" smtClean="0"/>
          </a:p>
          <a:p>
            <a:pPr algn="ctr"/>
            <a:r>
              <a:rPr lang="en-US" dirty="0" smtClean="0"/>
              <a:t>This </a:t>
            </a:r>
            <a:r>
              <a:rPr lang="en-US" dirty="0"/>
              <a:t>research has proven that Mentoring has an important role in success, whether it is education, career, personal life and even in business.  A person who experienced being mentored can someday be a mentor to the next generation and pass on the legacy of those individuals who lead the way in the area of these “passing of torch” for the benefit of humanity.  Community involvement and encouragement should be magnified if not overemphasize for the business community to be actively including in their agenda to take the time and create programs that deals with mentoring apprentice or employees.  	</a:t>
            </a:r>
          </a:p>
          <a:p>
            <a:endParaRPr lang="en-US" dirty="0"/>
          </a:p>
        </p:txBody>
      </p:sp>
    </p:spTree>
    <p:extLst>
      <p:ext uri="{BB962C8B-B14F-4D97-AF65-F5344CB8AC3E}">
        <p14:creationId xmlns:p14="http://schemas.microsoft.com/office/powerpoint/2010/main" val="10268213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Baskerville Old Face" panose="02020602080505020303" pitchFamily="18" charset="0"/>
              </a:rPr>
              <a:t>Proposed Information Dissemination Outlet</a:t>
            </a:r>
          </a:p>
        </p:txBody>
      </p:sp>
      <p:sp>
        <p:nvSpPr>
          <p:cNvPr id="3" name="Content Placeholder 2"/>
          <p:cNvSpPr>
            <a:spLocks noGrp="1"/>
          </p:cNvSpPr>
          <p:nvPr>
            <p:ph idx="1"/>
          </p:nvPr>
        </p:nvSpPr>
        <p:spPr/>
        <p:txBody>
          <a:bodyPr/>
          <a:lstStyle/>
          <a:p>
            <a:r>
              <a:rPr lang="en-US" dirty="0"/>
              <a:t>Email </a:t>
            </a:r>
            <a:r>
              <a:rPr lang="en-US" dirty="0" smtClean="0"/>
              <a:t>survey link to classmates </a:t>
            </a:r>
            <a:r>
              <a:rPr lang="en-US" dirty="0"/>
              <a:t>in ENG101 </a:t>
            </a:r>
            <a:r>
              <a:rPr lang="en-US" dirty="0" smtClean="0"/>
              <a:t>course (if possible other courses as well </a:t>
            </a:r>
            <a:r>
              <a:rPr lang="en-US" dirty="0" smtClean="0">
                <a:sym typeface="Wingdings" panose="05000000000000000000" pitchFamily="2" charset="2"/>
              </a:rPr>
              <a:t>)</a:t>
            </a:r>
            <a:endParaRPr lang="en-US" dirty="0"/>
          </a:p>
          <a:p>
            <a:r>
              <a:rPr lang="en-US" dirty="0" smtClean="0"/>
              <a:t>Conduct Personal </a:t>
            </a:r>
            <a:r>
              <a:rPr lang="en-US" dirty="0"/>
              <a:t>Interview </a:t>
            </a:r>
            <a:endParaRPr lang="en-US" dirty="0" smtClean="0"/>
          </a:p>
          <a:p>
            <a:pPr marL="68580" indent="0">
              <a:buNone/>
            </a:pPr>
            <a:r>
              <a:rPr lang="en-US" dirty="0"/>
              <a:t>	</a:t>
            </a:r>
            <a:r>
              <a:rPr lang="en-US" dirty="0" smtClean="0"/>
              <a:t>(</a:t>
            </a:r>
            <a:r>
              <a:rPr lang="en-US" dirty="0"/>
              <a:t>Printed Survey</a:t>
            </a:r>
            <a:r>
              <a:rPr lang="en-US" dirty="0" smtClean="0"/>
              <a:t>) in </a:t>
            </a:r>
            <a:r>
              <a:rPr lang="en-US" dirty="0"/>
              <a:t>NMC – Tinian, Private </a:t>
            </a:r>
            <a:r>
              <a:rPr lang="en-US" dirty="0" smtClean="0"/>
              <a:t>	Businesses</a:t>
            </a:r>
            <a:r>
              <a:rPr lang="en-US" dirty="0"/>
              <a:t>, Government Agencies </a:t>
            </a:r>
            <a:r>
              <a:rPr lang="en-US" dirty="0" smtClean="0"/>
              <a:t>etc</a:t>
            </a:r>
            <a:r>
              <a:rPr lang="en-US" dirty="0"/>
              <a:t>.</a:t>
            </a:r>
          </a:p>
          <a:p>
            <a:r>
              <a:rPr lang="en-US" dirty="0"/>
              <a:t>Facebook </a:t>
            </a:r>
            <a:r>
              <a:rPr lang="en-US" dirty="0" smtClean="0"/>
              <a:t>Page</a:t>
            </a:r>
          </a:p>
          <a:p>
            <a:endParaRPr lang="en-US" dirty="0"/>
          </a:p>
          <a:p>
            <a:pPr marL="68580" indent="0">
              <a:buNone/>
            </a:pPr>
            <a:endParaRPr lang="en-US" dirty="0"/>
          </a:p>
          <a:p>
            <a:endParaRPr lang="en-US" dirty="0"/>
          </a:p>
        </p:txBody>
      </p:sp>
    </p:spTree>
    <p:extLst>
      <p:ext uri="{BB962C8B-B14F-4D97-AF65-F5344CB8AC3E}">
        <p14:creationId xmlns:p14="http://schemas.microsoft.com/office/powerpoint/2010/main" val="7966590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Baskerville Old Face" panose="02020602080505020303" pitchFamily="18" charset="0"/>
              </a:rPr>
              <a:t>Lesson Learned  and “Not </a:t>
            </a:r>
            <a:r>
              <a:rPr lang="en-US" sz="3600" dirty="0" err="1" smtClean="0">
                <a:latin typeface="Baskerville Old Face" panose="02020602080505020303" pitchFamily="18" charset="0"/>
              </a:rPr>
              <a:t>To’s</a:t>
            </a:r>
            <a:r>
              <a:rPr lang="en-US" sz="3600" dirty="0" smtClean="0">
                <a:latin typeface="Baskerville Old Face" panose="02020602080505020303" pitchFamily="18" charset="0"/>
              </a:rPr>
              <a:t>”</a:t>
            </a:r>
            <a:endParaRPr lang="en-US" sz="3600" dirty="0">
              <a:latin typeface="Baskerville Old Face" panose="02020602080505020303" pitchFamily="18" charset="0"/>
            </a:endParaRPr>
          </a:p>
        </p:txBody>
      </p:sp>
      <p:sp>
        <p:nvSpPr>
          <p:cNvPr id="3" name="Content Placeholder 2"/>
          <p:cNvSpPr>
            <a:spLocks noGrp="1"/>
          </p:cNvSpPr>
          <p:nvPr>
            <p:ph idx="1"/>
          </p:nvPr>
        </p:nvSpPr>
        <p:spPr/>
        <p:txBody>
          <a:bodyPr/>
          <a:lstStyle/>
          <a:p>
            <a:r>
              <a:rPr lang="en-US" dirty="0" smtClean="0"/>
              <a:t>Doing the survey on personal approach basis. Like interviews, and print-out questionnaires for records.</a:t>
            </a:r>
          </a:p>
          <a:p>
            <a:r>
              <a:rPr lang="en-US" dirty="0" smtClean="0"/>
              <a:t>Not to rely on just posting the survey in Survey Monkey only.</a:t>
            </a:r>
          </a:p>
          <a:p>
            <a:r>
              <a:rPr lang="en-US" dirty="0" smtClean="0"/>
              <a:t>Be aggressive in getting participants in your survey. </a:t>
            </a:r>
          </a:p>
          <a:p>
            <a:r>
              <a:rPr lang="en-US" dirty="0" smtClean="0"/>
              <a:t>Do not put off work. No procrastination. </a:t>
            </a:r>
            <a:endParaRPr lang="en-US" dirty="0"/>
          </a:p>
          <a:p>
            <a:pPr marL="68580" indent="0">
              <a:buNone/>
            </a:pPr>
            <a:endParaRPr lang="en-US" dirty="0"/>
          </a:p>
          <a:p>
            <a:endParaRPr lang="en-US" dirty="0"/>
          </a:p>
        </p:txBody>
      </p:sp>
    </p:spTree>
    <p:extLst>
      <p:ext uri="{BB962C8B-B14F-4D97-AF65-F5344CB8AC3E}">
        <p14:creationId xmlns:p14="http://schemas.microsoft.com/office/powerpoint/2010/main" val="21791004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smtClean="0">
                <a:latin typeface="Baskerville Old Face" pitchFamily="18" charset="0"/>
              </a:rPr>
              <a:t>RESOURCES </a:t>
            </a:r>
            <a:endParaRPr lang="en-US" sz="4400" b="1" i="1" dirty="0">
              <a:latin typeface="Baskerville Old Face" pitchFamily="18" charset="0"/>
            </a:endParaRPr>
          </a:p>
        </p:txBody>
      </p:sp>
      <p:sp>
        <p:nvSpPr>
          <p:cNvPr id="3" name="Content Placeholder 2"/>
          <p:cNvSpPr>
            <a:spLocks noGrp="1"/>
          </p:cNvSpPr>
          <p:nvPr>
            <p:ph idx="1"/>
          </p:nvPr>
        </p:nvSpPr>
        <p:spPr>
          <a:xfrm>
            <a:off x="914400" y="1371600"/>
            <a:ext cx="7772400" cy="4983960"/>
          </a:xfrm>
        </p:spPr>
        <p:txBody>
          <a:bodyPr>
            <a:normAutofit fontScale="92500" lnSpcReduction="10000"/>
          </a:bodyPr>
          <a:lstStyle/>
          <a:p>
            <a:endParaRPr lang="en-US" sz="1400" b="1" dirty="0" smtClean="0">
              <a:latin typeface="Calibri Light" panose="020F0302020204030204" pitchFamily="34" charset="0"/>
            </a:endParaRPr>
          </a:p>
          <a:p>
            <a:r>
              <a:rPr lang="en-US" sz="1800" b="1" dirty="0" err="1" smtClean="0">
                <a:latin typeface="Calibri Light" panose="020F0302020204030204" pitchFamily="34" charset="0"/>
              </a:rPr>
              <a:t>Creecy</a:t>
            </a:r>
            <a:r>
              <a:rPr lang="en-US" sz="1800" b="1" dirty="0">
                <a:latin typeface="Calibri Light" panose="020F0302020204030204" pitchFamily="34" charset="0"/>
              </a:rPr>
              <a:t>, Jr. R.(2007) Personal Interview</a:t>
            </a:r>
          </a:p>
          <a:p>
            <a:r>
              <a:rPr lang="en-US" sz="1800" b="1" dirty="0">
                <a:latin typeface="Calibri Light" panose="020F0302020204030204" pitchFamily="34" charset="0"/>
              </a:rPr>
              <a:t>Perez, B. (2016) Personal Interview</a:t>
            </a:r>
          </a:p>
          <a:p>
            <a:r>
              <a:rPr lang="en-US" sz="1800" b="1" dirty="0">
                <a:latin typeface="Calibri Light" panose="020F0302020204030204" pitchFamily="34" charset="0"/>
              </a:rPr>
              <a:t>Hofschneider, F. (2016) Personal Interview</a:t>
            </a:r>
          </a:p>
          <a:p>
            <a:r>
              <a:rPr lang="en-US" sz="1800" b="1" dirty="0">
                <a:latin typeface="Calibri Light" panose="020F0302020204030204" pitchFamily="34" charset="0"/>
              </a:rPr>
              <a:t>Retrieved from: “http://search.ebscohost.com/</a:t>
            </a:r>
            <a:r>
              <a:rPr lang="en-US" sz="1800" b="1" dirty="0" err="1">
                <a:latin typeface="Calibri Light" panose="020F0302020204030204" pitchFamily="34" charset="0"/>
              </a:rPr>
              <a:t>login.aspx?direct-true&amp;db</a:t>
            </a:r>
            <a:r>
              <a:rPr lang="en-US" sz="1800" b="1" dirty="0">
                <a:latin typeface="Calibri Light" panose="020F0302020204030204" pitchFamily="34" charset="0"/>
              </a:rPr>
              <a:t>=</a:t>
            </a:r>
            <a:r>
              <a:rPr lang="en-US" sz="1800" b="1" dirty="0" err="1">
                <a:latin typeface="Calibri Light" panose="020F0302020204030204" pitchFamily="34" charset="0"/>
              </a:rPr>
              <a:t>voh&amp;AN</a:t>
            </a:r>
            <a:r>
              <a:rPr lang="en-US" sz="1800" b="1" dirty="0">
                <a:latin typeface="Calibri Light" panose="020F0302020204030204" pitchFamily="34" charset="0"/>
              </a:rPr>
              <a:t>=109513313&amp;site=</a:t>
            </a:r>
            <a:r>
              <a:rPr lang="en-US" sz="1800" b="1" dirty="0" err="1">
                <a:latin typeface="Calibri Light" panose="020F0302020204030204" pitchFamily="34" charset="0"/>
              </a:rPr>
              <a:t>src-live”Mentoring</a:t>
            </a:r>
            <a:r>
              <a:rPr lang="en-US" sz="1800" b="1" dirty="0">
                <a:latin typeface="Calibri Light" panose="020F0302020204030204" pitchFamily="34" charset="0"/>
              </a:rPr>
              <a:t> for all.&lt;/a&gt;</a:t>
            </a:r>
          </a:p>
          <a:p>
            <a:r>
              <a:rPr lang="en-US" sz="1800" b="1" dirty="0">
                <a:latin typeface="Calibri Light" panose="020F0302020204030204" pitchFamily="34" charset="0"/>
              </a:rPr>
              <a:t> Retrieved from: “http://search.ebscohost.com/</a:t>
            </a:r>
            <a:r>
              <a:rPr lang="en-US" sz="1800" b="1" dirty="0" err="1">
                <a:latin typeface="Calibri Light" panose="020F0302020204030204" pitchFamily="34" charset="0"/>
              </a:rPr>
              <a:t>login.aspx?direct-true&amp;db</a:t>
            </a:r>
            <a:r>
              <a:rPr lang="en-US" sz="1800" b="1" dirty="0">
                <a:latin typeface="Calibri Light" panose="020F0302020204030204" pitchFamily="34" charset="0"/>
              </a:rPr>
              <a:t>=</a:t>
            </a:r>
            <a:r>
              <a:rPr lang="en-US" sz="1800" b="1" dirty="0" err="1">
                <a:latin typeface="Calibri Light" panose="020F0302020204030204" pitchFamily="34" charset="0"/>
              </a:rPr>
              <a:t>voh&amp;AN</a:t>
            </a:r>
            <a:r>
              <a:rPr lang="en-US" sz="1800" b="1" dirty="0">
                <a:latin typeface="Calibri Light" panose="020F0302020204030204" pitchFamily="34" charset="0"/>
              </a:rPr>
              <a:t>=111883285&amp;site=</a:t>
            </a:r>
            <a:r>
              <a:rPr lang="en-US" sz="1800" b="1" dirty="0" err="1">
                <a:latin typeface="Calibri Light" panose="020F0302020204030204" pitchFamily="34" charset="0"/>
              </a:rPr>
              <a:t>src-live”The</a:t>
            </a:r>
            <a:r>
              <a:rPr lang="en-US" sz="1800" b="1" dirty="0">
                <a:latin typeface="Calibri Light" panose="020F0302020204030204" pitchFamily="34" charset="0"/>
              </a:rPr>
              <a:t> Power &amp; Pleasure of Mentoring.&lt;/a&gt;</a:t>
            </a:r>
          </a:p>
          <a:p>
            <a:r>
              <a:rPr lang="en-US" sz="1800" b="1" dirty="0">
                <a:latin typeface="Calibri Light" panose="020F0302020204030204" pitchFamily="34" charset="0"/>
              </a:rPr>
              <a:t>Hofschneider, F. (2016) Personal Interview</a:t>
            </a:r>
          </a:p>
          <a:p>
            <a:r>
              <a:rPr lang="en-US" sz="1800" b="1" dirty="0">
                <a:latin typeface="Calibri Light" panose="020F0302020204030204" pitchFamily="34" charset="0"/>
              </a:rPr>
              <a:t>Retrieved from: http://goodreads.com/quotes/tag/mentoring</a:t>
            </a:r>
          </a:p>
          <a:p>
            <a:r>
              <a:rPr lang="en-US" sz="1800" b="1" dirty="0">
                <a:latin typeface="Calibri Light" panose="020F0302020204030204" pitchFamily="34" charset="0"/>
              </a:rPr>
              <a:t>Retrieved from: </a:t>
            </a:r>
            <a:r>
              <a:rPr lang="en-US" sz="1800" b="1" u="sng" dirty="0">
                <a:latin typeface="Calibri Light" panose="020F0302020204030204" pitchFamily="34" charset="0"/>
                <a:hlinkClick r:id="rId2"/>
              </a:rPr>
              <a:t>https://wikipedia.org/wiki/Mentorship</a:t>
            </a:r>
            <a:endParaRPr lang="en-US" sz="1800" b="1" dirty="0">
              <a:latin typeface="Calibri Light" panose="020F0302020204030204" pitchFamily="34" charset="0"/>
            </a:endParaRPr>
          </a:p>
          <a:p>
            <a:r>
              <a:rPr lang="en-US" sz="1800" b="1" dirty="0">
                <a:latin typeface="Calibri Light" panose="020F0302020204030204" pitchFamily="34" charset="0"/>
              </a:rPr>
              <a:t>Retrieved from: </a:t>
            </a:r>
            <a:r>
              <a:rPr lang="en-US" sz="1800" b="1" u="sng" dirty="0">
                <a:latin typeface="Calibri Light" panose="020F0302020204030204" pitchFamily="34" charset="0"/>
                <a:hlinkClick r:id="rId3"/>
              </a:rPr>
              <a:t>https://www.business.qld.gov.au/business/business-improvement/business-mentoring</a:t>
            </a:r>
            <a:endParaRPr lang="en-US" sz="1800" b="1" dirty="0">
              <a:latin typeface="Calibri Light" panose="020F0302020204030204" pitchFamily="34" charset="0"/>
            </a:endParaRPr>
          </a:p>
          <a:p>
            <a:r>
              <a:rPr lang="en-US" sz="1800" b="1" dirty="0">
                <a:latin typeface="Calibri Light" panose="020F0302020204030204" pitchFamily="34" charset="0"/>
              </a:rPr>
              <a:t>Retrieved </a:t>
            </a:r>
            <a:r>
              <a:rPr lang="en-US" sz="1800" b="1" dirty="0" err="1">
                <a:latin typeface="Calibri Light" panose="020F0302020204030204" pitchFamily="34" charset="0"/>
              </a:rPr>
              <a:t>from:www.goodreads.com</a:t>
            </a:r>
            <a:r>
              <a:rPr lang="en-US" sz="1800" b="1" dirty="0">
                <a:latin typeface="Calibri Light" panose="020F0302020204030204" pitchFamily="34" charset="0"/>
              </a:rPr>
              <a:t>/quotes/tag/mentoring</a:t>
            </a:r>
          </a:p>
          <a:p>
            <a:pPr marL="68580" indent="0">
              <a:buNone/>
            </a:pPr>
            <a:r>
              <a:rPr lang="en-US" sz="1200" dirty="0"/>
              <a:t/>
            </a:r>
            <a:br>
              <a:rPr lang="en-US" sz="1200" dirty="0"/>
            </a:br>
            <a:r>
              <a:rPr lang="en-US" sz="1200" dirty="0"/>
              <a:t> </a:t>
            </a:r>
          </a:p>
          <a:p>
            <a:endParaRPr lang="en-US" dirty="0"/>
          </a:p>
        </p:txBody>
      </p:sp>
    </p:spTree>
    <p:extLst>
      <p:ext uri="{BB962C8B-B14F-4D97-AF65-F5344CB8AC3E}">
        <p14:creationId xmlns:p14="http://schemas.microsoft.com/office/powerpoint/2010/main" val="3013115124"/>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latin typeface="Baskerville Old Face" pitchFamily="18" charset="0"/>
              </a:rPr>
              <a:t>My Personal Mentors 2007- Present</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2107474"/>
            <a:ext cx="2286000" cy="3838575"/>
          </a:xfrm>
          <a:effectLst>
            <a:softEdge rad="317500"/>
          </a:effectLst>
        </p:spPr>
      </p:pic>
      <p:pic>
        <p:nvPicPr>
          <p:cNvPr id="3074" name="Picture 2" descr="F:\NMC 2016\ENG101 English\PICS_5-4-16\FM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94411"/>
            <a:ext cx="2439000" cy="3908555"/>
          </a:xfrm>
          <a:prstGeom prst="rect">
            <a:avLst/>
          </a:prstGeom>
          <a:noFill/>
          <a:effectLst>
            <a:innerShdw blurRad="63500" dist="50800" dir="10800000">
              <a:prstClr val="black">
                <a:alpha val="50000"/>
              </a:prstClr>
            </a:innerShdw>
            <a:softEdge rad="317500"/>
          </a:effectLst>
          <a:extLst>
            <a:ext uri="{909E8E84-426E-40DD-AFC4-6F175D3DCCD1}">
              <a14:hiddenFill xmlns:a14="http://schemas.microsoft.com/office/drawing/2010/main">
                <a:solidFill>
                  <a:srgbClr val="FFFFFF"/>
                </a:solidFill>
              </a14:hiddenFill>
            </a:ext>
          </a:extLst>
        </p:spPr>
      </p:pic>
      <p:pic>
        <p:nvPicPr>
          <p:cNvPr id="3075" name="Picture 3" descr="F:\NMC 2016\ENG101 English\PICS_5-4-16\RBL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94411"/>
            <a:ext cx="2286000" cy="3810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45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latin typeface="Baskerville Old Face" pitchFamily="18" charset="0"/>
              </a:rPr>
              <a:t>Decide to be a Mentor to Someone </a:t>
            </a:r>
            <a:endParaRPr lang="en-US" dirty="0"/>
          </a:p>
        </p:txBody>
      </p:sp>
      <p:sp>
        <p:nvSpPr>
          <p:cNvPr id="3" name="Text Placeholder 2"/>
          <p:cNvSpPr>
            <a:spLocks noGrp="1"/>
          </p:cNvSpPr>
          <p:nvPr>
            <p:ph type="body" idx="1"/>
          </p:nvPr>
        </p:nvSpPr>
        <p:spPr/>
        <p:txBody>
          <a:bodyPr>
            <a:normAutofit fontScale="92500"/>
          </a:bodyPr>
          <a:lstStyle/>
          <a:p>
            <a:r>
              <a:rPr lang="en-US" dirty="0" smtClean="0"/>
              <a:t>SYETP &amp; Library Staff Mentor</a:t>
            </a:r>
            <a:endParaRPr lang="en-US" dirty="0"/>
          </a:p>
        </p:txBody>
      </p:sp>
      <p:sp>
        <p:nvSpPr>
          <p:cNvPr id="4" name="Text Placeholder 3"/>
          <p:cNvSpPr>
            <a:spLocks noGrp="1"/>
          </p:cNvSpPr>
          <p:nvPr>
            <p:ph type="body" sz="half" idx="3"/>
          </p:nvPr>
        </p:nvSpPr>
        <p:spPr/>
        <p:txBody>
          <a:bodyPr/>
          <a:lstStyle/>
          <a:p>
            <a:r>
              <a:rPr lang="en-US" dirty="0" smtClean="0"/>
              <a:t>Your Area of Mentoring: </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177131" y="2895600"/>
            <a:ext cx="2600325"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5"/>
          <p:cNvSpPr>
            <a:spLocks noGrp="1"/>
          </p:cNvSpPr>
          <p:nvPr>
            <p:ph sz="quarter" idx="4"/>
          </p:nvPr>
        </p:nvSpPr>
        <p:spPr/>
        <p:txBody>
          <a:bodyPr/>
          <a:lstStyle/>
          <a:p>
            <a:pPr marL="68580" indent="0">
              <a:buNone/>
            </a:pPr>
            <a:r>
              <a:rPr lang="en-US" dirty="0" smtClean="0"/>
              <a:t>    Place your picture here: </a:t>
            </a:r>
          </a:p>
          <a:p>
            <a:pPr marL="68580" indent="0">
              <a:buNone/>
            </a:pPr>
            <a:r>
              <a:rPr lang="en-US" dirty="0" smtClean="0"/>
              <a:t> </a:t>
            </a:r>
            <a:endParaRPr lang="en-US" dirty="0"/>
          </a:p>
        </p:txBody>
      </p:sp>
      <p:sp>
        <p:nvSpPr>
          <p:cNvPr id="8" name="Oval 7"/>
          <p:cNvSpPr/>
          <p:nvPr/>
        </p:nvSpPr>
        <p:spPr>
          <a:xfrm>
            <a:off x="4876800" y="3657600"/>
            <a:ext cx="3505200" cy="2514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16146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a:latin typeface="Baskerville Old Face" pitchFamily="18" charset="0"/>
              </a:rPr>
              <a:t>TESTIMONIES FROM EXPERTS </a:t>
            </a:r>
          </a:p>
        </p:txBody>
      </p:sp>
      <p:sp>
        <p:nvSpPr>
          <p:cNvPr id="3" name="Content Placeholder 2"/>
          <p:cNvSpPr>
            <a:spLocks noGrp="1"/>
          </p:cNvSpPr>
          <p:nvPr>
            <p:ph idx="1"/>
          </p:nvPr>
        </p:nvSpPr>
        <p:spPr/>
        <p:txBody>
          <a:bodyPr>
            <a:normAutofit fontScale="92500" lnSpcReduction="10000"/>
          </a:bodyPr>
          <a:lstStyle/>
          <a:p>
            <a:pPr marL="68580" indent="0" algn="ctr">
              <a:buNone/>
            </a:pPr>
            <a:r>
              <a:rPr lang="en-US" sz="2800" b="1" dirty="0" smtClean="0">
                <a:latin typeface="Calibri Light" panose="020F0302020204030204" pitchFamily="34" charset="0"/>
              </a:rPr>
              <a:t>* “</a:t>
            </a:r>
            <a:r>
              <a:rPr lang="en-US" sz="2800" b="1" dirty="0">
                <a:latin typeface="Calibri Light" panose="020F0302020204030204" pitchFamily="34" charset="0"/>
              </a:rPr>
              <a:t>Mentorship is simply learning from the mistakes and mastery of a successful person in his/her field.” ― Bernard Kelvin </a:t>
            </a:r>
            <a:r>
              <a:rPr lang="en-US" sz="2800" b="1" dirty="0" smtClean="0">
                <a:latin typeface="Calibri Light" panose="020F0302020204030204" pitchFamily="34" charset="0"/>
              </a:rPr>
              <a:t>Clive</a:t>
            </a:r>
          </a:p>
          <a:p>
            <a:pPr marL="68580" indent="0" algn="ctr">
              <a:buNone/>
            </a:pPr>
            <a:endParaRPr lang="en-US" sz="2800" b="1" dirty="0" smtClean="0">
              <a:latin typeface="Calibri Light" panose="020F0302020204030204" pitchFamily="34" charset="0"/>
            </a:endParaRPr>
          </a:p>
          <a:p>
            <a:pPr marL="68580" indent="0" algn="ctr">
              <a:buNone/>
            </a:pPr>
            <a:r>
              <a:rPr lang="en-US" sz="2800" b="1" dirty="0" smtClean="0">
                <a:latin typeface="Calibri Light" panose="020F0302020204030204" pitchFamily="34" charset="0"/>
              </a:rPr>
              <a:t>* “</a:t>
            </a:r>
            <a:r>
              <a:rPr lang="en-US" sz="2800" b="1" dirty="0">
                <a:latin typeface="Calibri Light" panose="020F0302020204030204" pitchFamily="34" charset="0"/>
              </a:rPr>
              <a:t>If you're not reaching back to help anyone then you're not building a legacy.” </a:t>
            </a:r>
          </a:p>
          <a:p>
            <a:pPr marL="68580" indent="0" algn="ctr">
              <a:buNone/>
            </a:pPr>
            <a:r>
              <a:rPr lang="en-US" sz="2800" b="1" dirty="0">
                <a:latin typeface="Calibri Light" panose="020F0302020204030204" pitchFamily="34" charset="0"/>
              </a:rPr>
              <a:t>― Germany </a:t>
            </a:r>
            <a:r>
              <a:rPr lang="en-US" sz="2800" b="1" dirty="0" smtClean="0">
                <a:latin typeface="Calibri Light" panose="020F0302020204030204" pitchFamily="34" charset="0"/>
              </a:rPr>
              <a:t>Kent</a:t>
            </a:r>
          </a:p>
          <a:p>
            <a:pPr marL="68580" indent="0" algn="ctr">
              <a:buNone/>
            </a:pPr>
            <a:endParaRPr lang="en-US" sz="2800" b="1" dirty="0" smtClean="0">
              <a:latin typeface="Calibri Light" panose="020F0302020204030204" pitchFamily="34" charset="0"/>
            </a:endParaRPr>
          </a:p>
          <a:p>
            <a:pPr marL="68580" indent="0" algn="ctr">
              <a:buNone/>
            </a:pPr>
            <a:r>
              <a:rPr lang="en-US" sz="2800" b="1" dirty="0" smtClean="0">
                <a:latin typeface="Calibri Light" panose="020F0302020204030204" pitchFamily="34" charset="0"/>
              </a:rPr>
              <a:t>* “The </a:t>
            </a:r>
            <a:r>
              <a:rPr lang="en-US" sz="2800" b="1" dirty="0">
                <a:latin typeface="Calibri Light" panose="020F0302020204030204" pitchFamily="34" charset="0"/>
              </a:rPr>
              <a:t>mediocre leader tells. The good leader explains. The superior leader demonstrates. The great leader inspires.” ― Gary Patton</a:t>
            </a:r>
          </a:p>
          <a:p>
            <a:pPr marL="68580" indent="0" algn="ctr">
              <a:buNone/>
            </a:pPr>
            <a:endParaRPr lang="en-US" dirty="0"/>
          </a:p>
          <a:p>
            <a:endParaRPr lang="en-US" dirty="0"/>
          </a:p>
        </p:txBody>
      </p:sp>
    </p:spTree>
    <p:extLst>
      <p:ext uri="{BB962C8B-B14F-4D97-AF65-F5344CB8AC3E}">
        <p14:creationId xmlns:p14="http://schemas.microsoft.com/office/powerpoint/2010/main" val="4268752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a:latin typeface="Baskerville Old Face" pitchFamily="18" charset="0"/>
              </a:rPr>
              <a:t>TESTIMONIES FROM EXPERTS </a:t>
            </a:r>
          </a:p>
        </p:txBody>
      </p:sp>
      <p:sp>
        <p:nvSpPr>
          <p:cNvPr id="3" name="Content Placeholder 2"/>
          <p:cNvSpPr>
            <a:spLocks noGrp="1"/>
          </p:cNvSpPr>
          <p:nvPr>
            <p:ph idx="1"/>
          </p:nvPr>
        </p:nvSpPr>
        <p:spPr>
          <a:xfrm>
            <a:off x="914400" y="1600200"/>
            <a:ext cx="7772400" cy="4755360"/>
          </a:xfrm>
        </p:spPr>
        <p:txBody>
          <a:bodyPr>
            <a:normAutofit fontScale="92500"/>
          </a:bodyPr>
          <a:lstStyle/>
          <a:p>
            <a:pPr marL="68580" lvl="0" indent="0" algn="ctr">
              <a:buNone/>
            </a:pPr>
            <a:endParaRPr lang="en-US" sz="2600" dirty="0" smtClean="0"/>
          </a:p>
          <a:p>
            <a:pPr marL="68580" lvl="0" indent="0" algn="ctr">
              <a:buNone/>
            </a:pPr>
            <a:r>
              <a:rPr lang="en-US" sz="2600" dirty="0" smtClean="0"/>
              <a:t>* “</a:t>
            </a:r>
            <a:r>
              <a:rPr lang="en-US" sz="2600" dirty="0"/>
              <a:t>In what is known as the 70/20/10 learning concept, Robert </a:t>
            </a:r>
            <a:r>
              <a:rPr lang="en-US" sz="2600" dirty="0" err="1"/>
              <a:t>Eichinger</a:t>
            </a:r>
            <a:r>
              <a:rPr lang="en-US" sz="2600" dirty="0"/>
              <a:t> and Michael Lombardo, in collaboration with Morgan McCall of the Center for Creative Leadership, explain that 70 percent of learning and development takes place from real-life and on-the-job experiences, tasks, and problem solving; 20 percent of the time development comes from other people through informal or formal feedback, mentoring, or coaching; and 10 percent of learning and development comes from formal training.” </a:t>
            </a:r>
            <a:endParaRPr lang="en-US" sz="2600" dirty="0" smtClean="0"/>
          </a:p>
          <a:p>
            <a:pPr marL="68580" lvl="0" indent="0" algn="ctr">
              <a:buNone/>
            </a:pPr>
            <a:r>
              <a:rPr lang="en-US" sz="2600" dirty="0" smtClean="0"/>
              <a:t>― </a:t>
            </a:r>
            <a:r>
              <a:rPr lang="en-US" sz="2600" dirty="0"/>
              <a:t>Marcia Conner, The New Social Learning: A Guide to Transforming Organizations Through Social Media</a:t>
            </a:r>
          </a:p>
          <a:p>
            <a:endParaRPr lang="en-US" dirty="0"/>
          </a:p>
        </p:txBody>
      </p:sp>
    </p:spTree>
    <p:extLst>
      <p:ext uri="{BB962C8B-B14F-4D97-AF65-F5344CB8AC3E}">
        <p14:creationId xmlns:p14="http://schemas.microsoft.com/office/powerpoint/2010/main" val="4218358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latin typeface="Baskerville Old Face" pitchFamily="18" charset="0"/>
              </a:rPr>
              <a:t>C</a:t>
            </a:r>
            <a:r>
              <a:rPr lang="en-US" b="1" i="1" dirty="0">
                <a:latin typeface="Baskerville Old Face" pitchFamily="18" charset="0"/>
              </a:rPr>
              <a:t>ONCLUSION</a:t>
            </a:r>
          </a:p>
        </p:txBody>
      </p:sp>
      <p:sp>
        <p:nvSpPr>
          <p:cNvPr id="3" name="Text Placeholder 2"/>
          <p:cNvSpPr>
            <a:spLocks noGrp="1"/>
          </p:cNvSpPr>
          <p:nvPr>
            <p:ph type="body" idx="2"/>
          </p:nvPr>
        </p:nvSpPr>
        <p:spPr/>
        <p:txBody>
          <a:bodyPr anchor="ctr">
            <a:normAutofit/>
          </a:bodyPr>
          <a:lstStyle/>
          <a:p>
            <a:pPr algn="ctr">
              <a:lnSpc>
                <a:spcPct val="150000"/>
              </a:lnSpc>
              <a:spcBef>
                <a:spcPct val="0"/>
              </a:spcBef>
            </a:pPr>
            <a:endParaRPr lang="en-US" sz="3600" b="1" i="1" spc="-100" dirty="0" smtClean="0">
              <a:solidFill>
                <a:schemeClr val="tx2">
                  <a:satMod val="200000"/>
                </a:schemeClr>
              </a:solidFill>
              <a:latin typeface="Baskerville Old Face" pitchFamily="18" charset="0"/>
              <a:ea typeface="+mj-ea"/>
              <a:cs typeface="+mj-cs"/>
            </a:endParaRPr>
          </a:p>
          <a:p>
            <a:pPr algn="ctr">
              <a:lnSpc>
                <a:spcPct val="150000"/>
              </a:lnSpc>
              <a:spcBef>
                <a:spcPct val="0"/>
              </a:spcBef>
            </a:pPr>
            <a:r>
              <a:rPr lang="en-US" sz="3600" b="1" i="1" spc="-100" dirty="0" smtClean="0">
                <a:solidFill>
                  <a:schemeClr val="tx2">
                    <a:satMod val="200000"/>
                  </a:schemeClr>
                </a:solidFill>
                <a:latin typeface="Baskerville Old Face" pitchFamily="18" charset="0"/>
                <a:ea typeface="+mj-ea"/>
                <a:cs typeface="+mj-cs"/>
              </a:rPr>
              <a:t>Is </a:t>
            </a:r>
          </a:p>
          <a:p>
            <a:pPr algn="ctr">
              <a:lnSpc>
                <a:spcPct val="150000"/>
              </a:lnSpc>
              <a:spcBef>
                <a:spcPct val="0"/>
              </a:spcBef>
            </a:pPr>
            <a:r>
              <a:rPr lang="en-US" sz="3600" b="1" i="1" spc="-100" dirty="0" smtClean="0">
                <a:solidFill>
                  <a:schemeClr val="tx2">
                    <a:satMod val="200000"/>
                  </a:schemeClr>
                </a:solidFill>
                <a:latin typeface="Baskerville Old Face" pitchFamily="18" charset="0"/>
                <a:ea typeface="+mj-ea"/>
                <a:cs typeface="+mj-cs"/>
              </a:rPr>
              <a:t>Worth </a:t>
            </a:r>
          </a:p>
          <a:p>
            <a:pPr algn="ctr">
              <a:lnSpc>
                <a:spcPct val="150000"/>
              </a:lnSpc>
              <a:spcBef>
                <a:spcPct val="0"/>
              </a:spcBef>
            </a:pPr>
            <a:r>
              <a:rPr lang="en-US" sz="3600" b="1" i="1" spc="-100" dirty="0" smtClean="0">
                <a:solidFill>
                  <a:schemeClr val="tx2">
                    <a:satMod val="200000"/>
                  </a:schemeClr>
                </a:solidFill>
                <a:latin typeface="Baskerville Old Face" pitchFamily="18" charset="0"/>
                <a:ea typeface="+mj-ea"/>
                <a:cs typeface="+mj-cs"/>
              </a:rPr>
              <a:t>The </a:t>
            </a:r>
          </a:p>
          <a:p>
            <a:pPr algn="ctr">
              <a:lnSpc>
                <a:spcPct val="150000"/>
              </a:lnSpc>
              <a:spcBef>
                <a:spcPct val="0"/>
              </a:spcBef>
            </a:pPr>
            <a:r>
              <a:rPr lang="en-US" sz="3600" b="1" i="1" spc="-100" dirty="0" smtClean="0">
                <a:solidFill>
                  <a:schemeClr val="tx2">
                    <a:satMod val="200000"/>
                  </a:schemeClr>
                </a:solidFill>
                <a:latin typeface="Baskerville Old Face" pitchFamily="18" charset="0"/>
                <a:ea typeface="+mj-ea"/>
                <a:cs typeface="+mj-cs"/>
              </a:rPr>
              <a:t>Effort?</a:t>
            </a:r>
            <a:endParaRPr lang="en-US" sz="3600" b="1" i="1" spc="-100" dirty="0">
              <a:solidFill>
                <a:schemeClr val="tx2">
                  <a:satMod val="200000"/>
                </a:schemeClr>
              </a:solidFill>
              <a:latin typeface="Baskerville Old Face" pitchFamily="18" charset="0"/>
              <a:ea typeface="+mj-ea"/>
              <a:cs typeface="+mj-cs"/>
            </a:endParaRPr>
          </a:p>
        </p:txBody>
      </p:sp>
      <p:sp>
        <p:nvSpPr>
          <p:cNvPr id="6" name="Content Placeholder 5"/>
          <p:cNvSpPr>
            <a:spLocks noGrp="1"/>
          </p:cNvSpPr>
          <p:nvPr>
            <p:ph sz="half" idx="1"/>
          </p:nvPr>
        </p:nvSpPr>
        <p:spPr>
          <a:xfrm>
            <a:off x="3276600" y="1447800"/>
            <a:ext cx="5486400" cy="5105400"/>
          </a:xfrm>
        </p:spPr>
        <p:txBody>
          <a:bodyPr>
            <a:normAutofit/>
          </a:bodyPr>
          <a:lstStyle/>
          <a:p>
            <a:pPr marL="68580" indent="0" algn="ctr">
              <a:buNone/>
            </a:pPr>
            <a:endParaRPr lang="en-US" sz="2800" b="1" i="1" dirty="0" smtClean="0">
              <a:latin typeface="Calibri Light" panose="020F0302020204030204" pitchFamily="34" charset="0"/>
            </a:endParaRPr>
          </a:p>
          <a:p>
            <a:pPr marL="68580" indent="0" algn="ctr">
              <a:buNone/>
            </a:pPr>
            <a:r>
              <a:rPr lang="en-US" sz="2800" b="1" i="1" dirty="0" smtClean="0">
                <a:latin typeface="Calibri Light" panose="020F0302020204030204" pitchFamily="34" charset="0"/>
              </a:rPr>
              <a:t>“</a:t>
            </a:r>
            <a:r>
              <a:rPr lang="en-US" sz="2800" b="1" i="1" dirty="0">
                <a:latin typeface="Calibri Light" panose="020F0302020204030204" pitchFamily="34" charset="0"/>
              </a:rPr>
              <a:t>An employee made a mistake that cost the company $10 million, he walked into the office of Tom Watson, the C.E.O., expecting to get fired. “Fire you?” Mr. Watson asked. “I just spent $10 million educating you.”</a:t>
            </a:r>
          </a:p>
          <a:p>
            <a:pPr marL="68580" indent="0" algn="ctr">
              <a:buNone/>
            </a:pPr>
            <a:r>
              <a:rPr lang="en-US" b="1" i="1" dirty="0" smtClean="0">
                <a:latin typeface="Calibri Light" panose="020F0302020204030204" pitchFamily="34" charset="0"/>
              </a:rPr>
              <a:t>	- </a:t>
            </a:r>
            <a:r>
              <a:rPr lang="en-US" sz="2400" b="1" i="1" dirty="0">
                <a:latin typeface="Calibri Light" panose="020F0302020204030204" pitchFamily="34" charset="0"/>
              </a:rPr>
              <a:t>Mr. Adam Grant, </a:t>
            </a:r>
          </a:p>
          <a:p>
            <a:pPr marL="68580" indent="0" algn="ctr">
              <a:buNone/>
            </a:pPr>
            <a:r>
              <a:rPr lang="en-US" sz="2400" b="1" i="1" dirty="0" smtClean="0">
                <a:latin typeface="Calibri Light" panose="020F0302020204030204" pitchFamily="34" charset="0"/>
              </a:rPr>
              <a:t>	   Organizational </a:t>
            </a:r>
            <a:r>
              <a:rPr lang="en-US" sz="2400" b="1" i="1" dirty="0">
                <a:latin typeface="Calibri Light" panose="020F0302020204030204" pitchFamily="34" charset="0"/>
              </a:rPr>
              <a:t>P</a:t>
            </a:r>
            <a:r>
              <a:rPr lang="en-US" sz="2400" b="1" i="1" dirty="0" smtClean="0">
                <a:latin typeface="Calibri Light" panose="020F0302020204030204" pitchFamily="34" charset="0"/>
              </a:rPr>
              <a:t>sychologist</a:t>
            </a:r>
            <a:endParaRPr lang="en-US" sz="2400" b="1" i="1" dirty="0">
              <a:latin typeface="Calibri Light" panose="020F0302020204030204" pitchFamily="34" charset="0"/>
            </a:endParaRPr>
          </a:p>
        </p:txBody>
      </p:sp>
    </p:spTree>
    <p:extLst>
      <p:ext uri="{BB962C8B-B14F-4D97-AF65-F5344CB8AC3E}">
        <p14:creationId xmlns:p14="http://schemas.microsoft.com/office/powerpoint/2010/main" val="2731122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solidFill>
                  <a:schemeClr val="accent1">
                    <a:lumMod val="75000"/>
                  </a:schemeClr>
                </a:solidFill>
                <a:latin typeface="Baskerville Old Face" pitchFamily="18" charset="0"/>
              </a:rPr>
              <a:t>TOPIC  </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9148" y="1447800"/>
            <a:ext cx="7615303" cy="5029199"/>
          </a:xfrm>
          <a:effectLst>
            <a:glow rad="228600">
              <a:schemeClr val="accent4">
                <a:satMod val="175000"/>
                <a:alpha val="40000"/>
              </a:schemeClr>
            </a:glow>
          </a:effectLst>
        </p:spPr>
      </p:pic>
      <p:pic>
        <p:nvPicPr>
          <p:cNvPr id="3" name="Voice Of Truth - Casting Crown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486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9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88136"/>
          </a:xfrm>
        </p:spPr>
        <p:txBody>
          <a:bodyPr anchor="ctr"/>
          <a:lstStyle/>
          <a:p>
            <a:pPr algn="ctr"/>
            <a:r>
              <a:rPr lang="en-US" sz="3600" b="1" i="1" dirty="0" smtClean="0">
                <a:latin typeface="Baskerville Old Face" pitchFamily="18" charset="0"/>
              </a:rPr>
              <a:t>Thank </a:t>
            </a:r>
            <a:r>
              <a:rPr lang="en-US" sz="3600" b="1" i="1" dirty="0">
                <a:latin typeface="Baskerville Old Face" pitchFamily="18" charset="0"/>
              </a:rPr>
              <a:t>You for Watching </a:t>
            </a:r>
            <a:r>
              <a:rPr lang="en-US" sz="3600" b="1" i="1" dirty="0" smtClean="0">
                <a:latin typeface="Baskerville Old Face" pitchFamily="18" charset="0"/>
              </a:rPr>
              <a:t> </a:t>
            </a:r>
            <a:r>
              <a:rPr lang="en-US" sz="3600" b="1" i="1" dirty="0" smtClean="0">
                <a:latin typeface="Baskerville Old Face" pitchFamily="18" charset="0"/>
                <a:sym typeface="Wingdings" panose="05000000000000000000" pitchFamily="2" charset="2"/>
              </a:rPr>
              <a:t> </a:t>
            </a:r>
            <a:endParaRPr lang="en-US" sz="3600" b="1" i="1" dirty="0">
              <a:latin typeface="Baskerville Old Face"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76400"/>
            <a:ext cx="59436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02732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1">
                    <a:lumMod val="75000"/>
                  </a:schemeClr>
                </a:solidFill>
                <a:latin typeface="Baskerville Old Face" pitchFamily="18" charset="0"/>
              </a:rPr>
              <a:t>THESIS  Question</a:t>
            </a:r>
            <a:endParaRPr lang="en-US" b="1" dirty="0">
              <a:solidFill>
                <a:schemeClr val="accent1">
                  <a:lumMod val="75000"/>
                </a:schemeClr>
              </a:solidFill>
            </a:endParaRPr>
          </a:p>
        </p:txBody>
      </p:sp>
      <p:sp>
        <p:nvSpPr>
          <p:cNvPr id="3" name="Text Placeholder 2"/>
          <p:cNvSpPr>
            <a:spLocks noGrp="1"/>
          </p:cNvSpPr>
          <p:nvPr>
            <p:ph type="body" idx="2"/>
          </p:nvPr>
        </p:nvSpPr>
        <p:spPr/>
        <p:txBody>
          <a:bodyPr>
            <a:normAutofit/>
          </a:bodyPr>
          <a:lstStyle/>
          <a:p>
            <a:pPr algn="ctr">
              <a:lnSpc>
                <a:spcPct val="200000"/>
              </a:lnSpc>
              <a:spcBef>
                <a:spcPct val="0"/>
              </a:spcBef>
            </a:pPr>
            <a:r>
              <a:rPr lang="en-US" sz="3600" b="1" i="1" spc="-100" dirty="0" smtClean="0">
                <a:solidFill>
                  <a:schemeClr val="tx2">
                    <a:satMod val="200000"/>
                  </a:schemeClr>
                </a:solidFill>
                <a:latin typeface="Baskerville Old Face" pitchFamily="18" charset="0"/>
                <a:ea typeface="+mj-ea"/>
                <a:cs typeface="+mj-cs"/>
              </a:rPr>
              <a:t>Does  It Really </a:t>
            </a:r>
            <a:endParaRPr lang="en-US" sz="3600" b="1" i="1" spc="-100" dirty="0" smtClean="0">
              <a:solidFill>
                <a:schemeClr val="tx2">
                  <a:satMod val="200000"/>
                </a:schemeClr>
              </a:solidFill>
              <a:latin typeface="Baskerville Old Face" pitchFamily="18" charset="0"/>
              <a:ea typeface="+mj-ea"/>
              <a:cs typeface="+mj-cs"/>
            </a:endParaRPr>
          </a:p>
          <a:p>
            <a:pPr algn="ctr">
              <a:lnSpc>
                <a:spcPct val="200000"/>
              </a:lnSpc>
              <a:spcBef>
                <a:spcPct val="0"/>
              </a:spcBef>
            </a:pPr>
            <a:r>
              <a:rPr lang="en-US" sz="3600" b="1" i="1" spc="-100" dirty="0" smtClean="0">
                <a:solidFill>
                  <a:schemeClr val="tx2">
                    <a:satMod val="200000"/>
                  </a:schemeClr>
                </a:solidFill>
                <a:latin typeface="Baskerville Old Face" pitchFamily="18" charset="0"/>
                <a:ea typeface="+mj-ea"/>
                <a:cs typeface="+mj-cs"/>
              </a:rPr>
              <a:t>Help?</a:t>
            </a:r>
            <a:endParaRPr lang="en-US" sz="3600" b="1" i="1" spc="-100" dirty="0">
              <a:solidFill>
                <a:schemeClr val="tx2">
                  <a:satMod val="200000"/>
                </a:schemeClr>
              </a:solidFill>
              <a:latin typeface="Baskerville Old Face" pitchFamily="18" charset="0"/>
              <a:ea typeface="+mj-ea"/>
              <a:cs typeface="+mj-cs"/>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38600" y="1600200"/>
            <a:ext cx="4572000" cy="4572000"/>
          </a:xfrm>
          <a:effectLst>
            <a:softEdge rad="635000"/>
          </a:effectLst>
        </p:spPr>
      </p:pic>
    </p:spTree>
    <p:extLst>
      <p:ext uri="{BB962C8B-B14F-4D97-AF65-F5344CB8AC3E}">
        <p14:creationId xmlns:p14="http://schemas.microsoft.com/office/powerpoint/2010/main" val="34597175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85800"/>
          </a:xfrm>
        </p:spPr>
        <p:txBody>
          <a:bodyPr/>
          <a:lstStyle/>
          <a:p>
            <a:pPr algn="ctr"/>
            <a:r>
              <a:rPr lang="en-US" sz="3600" b="1" i="1" dirty="0">
                <a:solidFill>
                  <a:schemeClr val="accent1">
                    <a:lumMod val="75000"/>
                  </a:schemeClr>
                </a:solidFill>
                <a:latin typeface="Baskerville Old Face" pitchFamily="18" charset="0"/>
              </a:rPr>
              <a:t>TERMS - MENTORS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066800"/>
            <a:ext cx="7873123" cy="5188471"/>
          </a:xfrm>
        </p:spPr>
      </p:pic>
    </p:spTree>
    <p:extLst>
      <p:ext uri="{BB962C8B-B14F-4D97-AF65-F5344CB8AC3E}">
        <p14:creationId xmlns:p14="http://schemas.microsoft.com/office/powerpoint/2010/main" val="637361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smtClean="0">
                <a:latin typeface="Baskerville Old Face" pitchFamily="18" charset="0"/>
              </a:rPr>
              <a:t>BENEFITS</a:t>
            </a:r>
            <a:endParaRPr lang="en-US" sz="4400" b="1" i="1" dirty="0">
              <a:latin typeface="Baskerville Old Face" pitchFamily="18" charset="0"/>
            </a:endParaRPr>
          </a:p>
        </p:txBody>
      </p:sp>
      <p:sp>
        <p:nvSpPr>
          <p:cNvPr id="3" name="Text Placeholder 2"/>
          <p:cNvSpPr>
            <a:spLocks noGrp="1"/>
          </p:cNvSpPr>
          <p:nvPr>
            <p:ph type="body" idx="1"/>
          </p:nvPr>
        </p:nvSpPr>
        <p:spPr/>
        <p:txBody>
          <a:bodyPr/>
          <a:lstStyle/>
          <a:p>
            <a:pPr algn="ctr"/>
            <a:r>
              <a:rPr lang="en-US" i="1" dirty="0" smtClean="0">
                <a:latin typeface="Baskerville Old Face" pitchFamily="18" charset="0"/>
              </a:rPr>
              <a:t>Students</a:t>
            </a:r>
            <a:endParaRPr lang="en-US" dirty="0"/>
          </a:p>
        </p:txBody>
      </p:sp>
      <p:sp>
        <p:nvSpPr>
          <p:cNvPr id="4" name="Text Placeholder 3"/>
          <p:cNvSpPr>
            <a:spLocks noGrp="1"/>
          </p:cNvSpPr>
          <p:nvPr>
            <p:ph type="body" sz="half" idx="3"/>
          </p:nvPr>
        </p:nvSpPr>
        <p:spPr/>
        <p:txBody>
          <a:bodyPr/>
          <a:lstStyle/>
          <a:p>
            <a:pPr algn="ctr"/>
            <a:r>
              <a:rPr lang="en-US" i="1" dirty="0" smtClean="0">
                <a:latin typeface="Baskerville Old Face" pitchFamily="18" charset="0"/>
              </a:rPr>
              <a:t>Workplace</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838200" y="2667000"/>
            <a:ext cx="3429000" cy="3283084"/>
          </a:xfrm>
          <a:scene3d>
            <a:camera prst="perspectiveHeroicExtremeRightFacing"/>
            <a:lightRig rig="threePt" dir="t"/>
          </a:scene3d>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32588" y="2743201"/>
            <a:ext cx="3425612" cy="3200399"/>
          </a:xfrm>
          <a:scene3d>
            <a:camera prst="perspectiveHeroicExtremeLeftFacing"/>
            <a:lightRig rig="threePt" dir="t"/>
          </a:scene3d>
        </p:spPr>
      </p:pic>
    </p:spTree>
    <p:extLst>
      <p:ext uri="{BB962C8B-B14F-4D97-AF65-F5344CB8AC3E}">
        <p14:creationId xmlns:p14="http://schemas.microsoft.com/office/powerpoint/2010/main" val="4143134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88136"/>
          </a:xfrm>
        </p:spPr>
        <p:txBody>
          <a:bodyPr/>
          <a:lstStyle/>
          <a:p>
            <a:pPr algn="ctr"/>
            <a:r>
              <a:rPr lang="en-US" b="1" i="1" dirty="0" smtClean="0">
                <a:latin typeface="Baskerville Old Face" pitchFamily="18" charset="0"/>
              </a:rPr>
              <a:t>Benefits … in Business  </a:t>
            </a:r>
            <a:endParaRPr lang="en-US"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0" y="1295399"/>
            <a:ext cx="4419600" cy="307552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547" y="3733801"/>
            <a:ext cx="487265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679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smtClean="0">
                <a:latin typeface="Baskerville Old Face" pitchFamily="18" charset="0"/>
              </a:rPr>
              <a:t>RESOURCES </a:t>
            </a:r>
            <a:endParaRPr lang="en-US" sz="4400" b="1" i="1" dirty="0">
              <a:latin typeface="Baskerville Old Face" pitchFamily="18" charset="0"/>
            </a:endParaRPr>
          </a:p>
        </p:txBody>
      </p:sp>
      <p:sp>
        <p:nvSpPr>
          <p:cNvPr id="3" name="Content Placeholder 2"/>
          <p:cNvSpPr>
            <a:spLocks noGrp="1"/>
          </p:cNvSpPr>
          <p:nvPr>
            <p:ph idx="1"/>
          </p:nvPr>
        </p:nvSpPr>
        <p:spPr>
          <a:xfrm>
            <a:off x="914400" y="1371600"/>
            <a:ext cx="7772400" cy="4983960"/>
          </a:xfrm>
        </p:spPr>
        <p:txBody>
          <a:bodyPr>
            <a:normAutofit fontScale="25000" lnSpcReduction="20000"/>
          </a:bodyPr>
          <a:lstStyle/>
          <a:p>
            <a:endParaRPr lang="en-US" sz="4300" b="1" dirty="0" smtClean="0">
              <a:latin typeface="Calibri Light" panose="020F0302020204030204" pitchFamily="34" charset="0"/>
            </a:endParaRPr>
          </a:p>
          <a:p>
            <a:endParaRPr lang="en-US" sz="5000" b="1" dirty="0">
              <a:latin typeface="Calibri Light" panose="020F0302020204030204" pitchFamily="34" charset="0"/>
            </a:endParaRPr>
          </a:p>
          <a:p>
            <a:r>
              <a:rPr lang="en-US" sz="5000" b="1" dirty="0" smtClean="0">
                <a:latin typeface="Calibri Light" panose="020F0302020204030204" pitchFamily="34" charset="0"/>
              </a:rPr>
              <a:t>Retrieved </a:t>
            </a:r>
            <a:r>
              <a:rPr lang="en-US" sz="5000" b="1" dirty="0">
                <a:latin typeface="Calibri Light" panose="020F0302020204030204" pitchFamily="34" charset="0"/>
              </a:rPr>
              <a:t>from: </a:t>
            </a:r>
            <a:r>
              <a:rPr lang="en-US" sz="5000" b="1" u="sng" dirty="0">
                <a:latin typeface="Calibri Light" panose="020F0302020204030204" pitchFamily="34" charset="0"/>
                <a:hlinkClick r:id="rId2"/>
              </a:rPr>
              <a:t>https://en.wikipedia.org/wiki/Mentorship</a:t>
            </a:r>
            <a:endParaRPr lang="en-US" sz="5000" b="1" dirty="0">
              <a:latin typeface="Calibri Light" panose="020F0302020204030204" pitchFamily="34" charset="0"/>
            </a:endParaRPr>
          </a:p>
          <a:p>
            <a:r>
              <a:rPr lang="en-US" sz="5000" b="1" dirty="0">
                <a:latin typeface="Calibri Light" panose="020F0302020204030204" pitchFamily="34" charset="0"/>
              </a:rPr>
              <a:t>Retrieved from: http://search.ebscohost.com/login.aspx?direct=true&amp;db=voh&amp;AN=111883285&amp;site=src-live"&gt;The Power &amp; Pleasure of Mentoring.&lt;/a&gt;</a:t>
            </a:r>
          </a:p>
          <a:p>
            <a:r>
              <a:rPr lang="en-US" sz="5000" b="1" dirty="0">
                <a:latin typeface="Calibri Light" panose="020F0302020204030204" pitchFamily="34" charset="0"/>
              </a:rPr>
              <a:t>Retrieved from: http://search.ebscohost.com/login.aspx?direct=true&amp;db=voh&amp;AN=109513313&amp;site=src-live"&gt;Mentoring for all.&lt;/a&gt;</a:t>
            </a:r>
          </a:p>
          <a:p>
            <a:r>
              <a:rPr lang="en-US" sz="5000" b="1" dirty="0">
                <a:latin typeface="Calibri Light" panose="020F0302020204030204" pitchFamily="34" charset="0"/>
              </a:rPr>
              <a:t>Retrieved from: </a:t>
            </a:r>
            <a:r>
              <a:rPr lang="en-US" sz="5000" b="1" u="sng" dirty="0">
                <a:latin typeface="Calibri Light" panose="020F0302020204030204" pitchFamily="34" charset="0"/>
                <a:hlinkClick r:id="rId3"/>
              </a:rPr>
              <a:t>http://www.shrm.org/publications/hrmagazine/editorialcontent/2011/0811/pages/0811grossman.aspx</a:t>
            </a:r>
            <a:endParaRPr lang="en-US" sz="5000" b="1" dirty="0">
              <a:latin typeface="Calibri Light" panose="020F0302020204030204" pitchFamily="34" charset="0"/>
            </a:endParaRPr>
          </a:p>
          <a:p>
            <a:r>
              <a:rPr lang="en-US" sz="5000" b="1" dirty="0">
                <a:latin typeface="Calibri Light" panose="020F0302020204030204" pitchFamily="34" charset="0"/>
              </a:rPr>
              <a:t>Retrieved from: http://www.shrm.org/publications/hrmagazine/editorialcontent/2011/0811/pages/0811grossman.aspx </a:t>
            </a:r>
          </a:p>
          <a:p>
            <a:r>
              <a:rPr lang="en-US" sz="5000" b="1" dirty="0">
                <a:latin typeface="Calibri Light" panose="020F0302020204030204" pitchFamily="34" charset="0"/>
              </a:rPr>
              <a:t>Retrieved from: http://www.shrm.org/publications/hrmagazine/editorialcontent/2011/0811/pages/0811grossman.aspx#sthash.heG0Z4a2.dpuf</a:t>
            </a:r>
          </a:p>
          <a:p>
            <a:r>
              <a:rPr lang="en-US" sz="5000" b="1" dirty="0">
                <a:latin typeface="Calibri Light" panose="020F0302020204030204" pitchFamily="34" charset="0"/>
              </a:rPr>
              <a:t>Retrieved from: http://www.forbes.com/sites/lisaquast/2011/10/31/how-becoming-a-mentor-can-boost-your-career/#4add4062662a</a:t>
            </a:r>
          </a:p>
          <a:p>
            <a:r>
              <a:rPr lang="en-US" sz="5000" b="1" dirty="0">
                <a:latin typeface="Calibri Light" panose="020F0302020204030204" pitchFamily="34" charset="0"/>
              </a:rPr>
              <a:t>Retrieved from: http://www.forbes.com/sites/lisaquast/2011/07/18/why-women-should-have-career-mentors/#138fe7b94b18</a:t>
            </a:r>
          </a:p>
          <a:p>
            <a:r>
              <a:rPr lang="en-US" sz="5000" b="1" dirty="0">
                <a:latin typeface="Calibri Light" panose="020F0302020204030204" pitchFamily="34" charset="0"/>
              </a:rPr>
              <a:t>Retrieved from: http://www.micromentor.org/learn-more/impact</a:t>
            </a:r>
          </a:p>
          <a:p>
            <a:r>
              <a:rPr lang="en-US" sz="5000" b="1" dirty="0">
                <a:latin typeface="Calibri Light" panose="020F0302020204030204" pitchFamily="34" charset="0"/>
              </a:rPr>
              <a:t>Retrieved from: </a:t>
            </a:r>
            <a:r>
              <a:rPr lang="en-US" sz="5000" b="1" u="sng" dirty="0">
                <a:latin typeface="Calibri Light" panose="020F0302020204030204" pitchFamily="34" charset="0"/>
                <a:hlinkClick r:id="rId4"/>
              </a:rPr>
              <a:t>https://www.business.qld.gov.au/business/business-improvement/business-mentoring</a:t>
            </a:r>
            <a:endParaRPr lang="en-US" sz="5000" b="1" dirty="0">
              <a:latin typeface="Calibri Light" panose="020F0302020204030204" pitchFamily="34" charset="0"/>
            </a:endParaRPr>
          </a:p>
          <a:p>
            <a:r>
              <a:rPr lang="en-US" sz="5000" b="1" dirty="0">
                <a:latin typeface="Calibri Light" panose="020F0302020204030204" pitchFamily="34" charset="0"/>
              </a:rPr>
              <a:t>Retrieved from: http://smallbusiness.chron.com/top-10-benefits-mentoring-25779.html</a:t>
            </a:r>
          </a:p>
          <a:p>
            <a:r>
              <a:rPr lang="en-US" sz="5000" b="1" dirty="0">
                <a:latin typeface="Calibri Light" panose="020F0302020204030204" pitchFamily="34" charset="0"/>
              </a:rPr>
              <a:t>Retrieved from: http://www.goodreads.com/quotes/tag/mentoring :</a:t>
            </a:r>
          </a:p>
          <a:p>
            <a:endParaRPr lang="en-US" dirty="0"/>
          </a:p>
        </p:txBody>
      </p:sp>
    </p:spTree>
    <p:extLst>
      <p:ext uri="{BB962C8B-B14F-4D97-AF65-F5344CB8AC3E}">
        <p14:creationId xmlns:p14="http://schemas.microsoft.com/office/powerpoint/2010/main" val="313945938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latin typeface="Baskerville Old Face" pitchFamily="18" charset="0"/>
              </a:rPr>
              <a:t>Pilot Survey Questions </a:t>
            </a:r>
            <a:br>
              <a:rPr lang="en-US" sz="3600" b="1" i="1" dirty="0" smtClean="0">
                <a:latin typeface="Baskerville Old Face" pitchFamily="18" charset="0"/>
              </a:rPr>
            </a:br>
            <a:endParaRPr lang="en-US"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1523999"/>
            <a:ext cx="2438400" cy="4119265"/>
          </a:xfrm>
          <a:ln>
            <a:noFill/>
          </a:ln>
          <a:effectLst/>
          <a:scene3d>
            <a:camera prst="orthographicFront">
              <a:rot lat="0" lon="0" rev="0"/>
            </a:camera>
            <a:lightRig rig="glow" dir="t">
              <a:rot lat="0" lon="0" rev="14100000"/>
            </a:lightRig>
          </a:scene3d>
          <a:sp3d prstMaterial="softEdge">
            <a:bevelT w="127000" prst="artDeco"/>
          </a:sp3d>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1523999"/>
            <a:ext cx="2590800" cy="4119265"/>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29400" y="1524000"/>
            <a:ext cx="2285999" cy="3962400"/>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5181600"/>
            <a:ext cx="7924800" cy="923330"/>
          </a:xfrm>
          <a:prstGeom prst="rect">
            <a:avLst/>
          </a:prstGeom>
          <a:noFill/>
        </p:spPr>
        <p:txBody>
          <a:bodyPr wrap="square" rtlCol="0">
            <a:spAutoFit/>
          </a:bodyPr>
          <a:lstStyle/>
          <a:p>
            <a:pPr>
              <a:spcBef>
                <a:spcPct val="0"/>
              </a:spcBef>
            </a:pPr>
            <a:r>
              <a:rPr lang="en-US" b="1" i="1" spc="-100" dirty="0" smtClean="0">
                <a:solidFill>
                  <a:schemeClr val="tx2">
                    <a:satMod val="200000"/>
                  </a:schemeClr>
                </a:solidFill>
                <a:latin typeface="Baskerville Old Face" pitchFamily="18" charset="0"/>
                <a:ea typeface="+mj-ea"/>
                <a:cs typeface="+mj-cs"/>
              </a:rPr>
              <a:t>            </a:t>
            </a:r>
          </a:p>
          <a:p>
            <a:pPr>
              <a:spcBef>
                <a:spcPct val="0"/>
              </a:spcBef>
            </a:pPr>
            <a:endParaRPr lang="en-US" b="1" i="1" spc="-100" dirty="0">
              <a:solidFill>
                <a:schemeClr val="tx2">
                  <a:satMod val="200000"/>
                </a:schemeClr>
              </a:solidFill>
              <a:latin typeface="Baskerville Old Face" pitchFamily="18" charset="0"/>
              <a:ea typeface="+mj-ea"/>
              <a:cs typeface="+mj-cs"/>
            </a:endParaRPr>
          </a:p>
          <a:p>
            <a:pPr>
              <a:spcBef>
                <a:spcPct val="0"/>
              </a:spcBef>
            </a:pPr>
            <a:r>
              <a:rPr lang="en-US" b="1" i="1" spc="-100" dirty="0" smtClean="0">
                <a:solidFill>
                  <a:schemeClr val="tx2">
                    <a:satMod val="200000"/>
                  </a:schemeClr>
                </a:solidFill>
                <a:latin typeface="Baskerville Old Face" pitchFamily="18" charset="0"/>
                <a:ea typeface="+mj-ea"/>
                <a:cs typeface="+mj-cs"/>
              </a:rPr>
              <a:t>	Questions 5	        Question 6	                                 </a:t>
            </a:r>
            <a:r>
              <a:rPr lang="en-US" b="1" i="1" spc="-100" dirty="0" smtClean="0">
                <a:solidFill>
                  <a:schemeClr val="tx2">
                    <a:satMod val="200000"/>
                  </a:schemeClr>
                </a:solidFill>
                <a:latin typeface="Baskerville Old Face" pitchFamily="18" charset="0"/>
              </a:rPr>
              <a:t>Question 7</a:t>
            </a:r>
            <a:r>
              <a:rPr lang="en-US" b="1" i="1" spc="-100" dirty="0">
                <a:solidFill>
                  <a:schemeClr val="tx2">
                    <a:satMod val="200000"/>
                  </a:schemeClr>
                </a:solidFill>
                <a:latin typeface="Baskerville Old Face" pitchFamily="18" charset="0"/>
              </a:rPr>
              <a:t> </a:t>
            </a:r>
            <a:r>
              <a:rPr lang="en-US" b="1" i="1" spc="-100" dirty="0" smtClean="0">
                <a:solidFill>
                  <a:schemeClr val="tx2">
                    <a:satMod val="200000"/>
                  </a:schemeClr>
                </a:solidFill>
                <a:latin typeface="Baskerville Old Face" pitchFamily="18" charset="0"/>
              </a:rPr>
              <a:t>- Terms </a:t>
            </a:r>
            <a:endParaRPr lang="en-US" b="1" i="1" spc="-100" dirty="0">
              <a:solidFill>
                <a:schemeClr val="tx2">
                  <a:satMod val="200000"/>
                </a:schemeClr>
              </a:solidFill>
              <a:latin typeface="Baskerville Old Face" pitchFamily="18" charset="0"/>
              <a:ea typeface="+mj-ea"/>
              <a:cs typeface="+mj-cs"/>
            </a:endParaRPr>
          </a:p>
        </p:txBody>
      </p:sp>
    </p:spTree>
    <p:extLst>
      <p:ext uri="{BB962C8B-B14F-4D97-AF65-F5344CB8AC3E}">
        <p14:creationId xmlns:p14="http://schemas.microsoft.com/office/powerpoint/2010/main" val="1823202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448</TotalTime>
  <Words>1751</Words>
  <Application>Microsoft Office PowerPoint</Application>
  <PresentationFormat>On-screen Show (4:3)</PresentationFormat>
  <Paragraphs>166</Paragraphs>
  <Slides>30</Slides>
  <Notes>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Metro</vt:lpstr>
      <vt:lpstr>LORNA c. cRUZ  Northern Marianas college</vt:lpstr>
      <vt:lpstr>Ms. Kimberly anderson  may 2016</vt:lpstr>
      <vt:lpstr>TOPIC  </vt:lpstr>
      <vt:lpstr>THESIS  Question</vt:lpstr>
      <vt:lpstr>TERMS - MENTORS</vt:lpstr>
      <vt:lpstr>BENEFITS</vt:lpstr>
      <vt:lpstr>Benefits … in Business  </vt:lpstr>
      <vt:lpstr>RESOURCES </vt:lpstr>
      <vt:lpstr>Pilot Survey Questions  </vt:lpstr>
      <vt:lpstr>Pilot Survey Questions Retrieved from: https://www.surveyonkey.com/r/9BMXRDQ   </vt:lpstr>
      <vt:lpstr>Peer Review &amp; Recommendations</vt:lpstr>
      <vt:lpstr>Peer Review &amp; Recommendations</vt:lpstr>
      <vt:lpstr>Peer Review &amp; Recommendations</vt:lpstr>
      <vt:lpstr>Peer Review &amp; Recommendations</vt:lpstr>
      <vt:lpstr>Instructors Review &amp; Recommendations</vt:lpstr>
      <vt:lpstr>Final Survey Questions </vt:lpstr>
      <vt:lpstr>FINAL Survey Questions Retrieved from: https://www.surveymonkey.com/r/SZKLHHW </vt:lpstr>
      <vt:lpstr>STATISTICS Response</vt:lpstr>
      <vt:lpstr>Pilot Survey Results</vt:lpstr>
      <vt:lpstr>Final Survey Results</vt:lpstr>
      <vt:lpstr>Analysis </vt:lpstr>
      <vt:lpstr>Proposed Information Dissemination Outlet</vt:lpstr>
      <vt:lpstr>Lesson Learned  and “Not To’s”</vt:lpstr>
      <vt:lpstr>RESOURCES </vt:lpstr>
      <vt:lpstr>My Personal Mentors 2007- Present</vt:lpstr>
      <vt:lpstr>Decide to be a Mentor to Someone </vt:lpstr>
      <vt:lpstr>TESTIMONIES FROM EXPERTS </vt:lpstr>
      <vt:lpstr>TESTIMONIES FROM EXPERTS </vt:lpstr>
      <vt:lpstr>CONCLUSION</vt:lpstr>
      <vt:lpstr>Thank You for Watching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CNMI Small Business:  Can It Help Communities Thrive and Survive?</dc:title>
  <dc:creator>user</dc:creator>
  <cp:lastModifiedBy>Guest</cp:lastModifiedBy>
  <cp:revision>48</cp:revision>
  <cp:lastPrinted>2016-05-05T02:39:25Z</cp:lastPrinted>
  <dcterms:created xsi:type="dcterms:W3CDTF">2016-02-06T07:37:40Z</dcterms:created>
  <dcterms:modified xsi:type="dcterms:W3CDTF">2016-05-08T14:39:19Z</dcterms:modified>
</cp:coreProperties>
</file>