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3"/>
  </p:notesMasterIdLst>
  <p:handoutMasterIdLst>
    <p:handoutMasterId r:id="rId14"/>
  </p:handoutMasterIdLst>
  <p:sldIdLst>
    <p:sldId id="258" r:id="rId3"/>
    <p:sldId id="259" r:id="rId4"/>
    <p:sldId id="263" r:id="rId5"/>
    <p:sldId id="266" r:id="rId6"/>
    <p:sldId id="269" r:id="rId7"/>
    <p:sldId id="265" r:id="rId8"/>
    <p:sldId id="268" r:id="rId9"/>
    <p:sldId id="270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0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6F081-8781-4431-8FD4-2CF608CD7C4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E42EF-B2A2-4428-A098-E6934E28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1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CA47C-B7FD-4BE9-B0E6-81BA758D95F2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716F0-385D-4F6E-BE54-A09D410D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2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716F0-385D-4F6E-BE54-A09D410D24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4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24136-D290-48F3-A182-4C46BEB5146B}" type="datetime1">
              <a:rPr lang="en-US" smtClean="0"/>
              <a:t>5/3/2015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solidFill>
                  <a:schemeClr val="tx2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747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7D44C-38B1-4D0F-9006-D5774F331095}" type="datetime1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4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D518A-FD4F-4358-B95B-9DB5A17160FB}" type="datetime1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A9F4F-03AD-4497-A65D-076601BD41D2}" type="datetime1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8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BF3AC-A781-43AA-8BD5-B12F49168B94}" type="datetime1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606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56A41-C91B-43FF-9881-F5DA9878418F}" type="datetime1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0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7AA76-41EE-4C13-950E-E611B8B8FC52}" type="datetime1">
              <a:rPr lang="en-US" smtClean="0"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6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07A26-E7BC-4498-97E4-87AF12377CA9}" type="datetime1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A4171-1117-4486-993C-35A7470D8847}" type="datetime1">
              <a:rPr lang="en-US" smtClean="0"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9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A4CB8-1563-4663-81DB-74EB416C19BE}" type="datetime1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8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0C6724CE-2468-448B-87C1-A92EDD78369B}" type="datetime1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2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D11720-76E7-46E6-B0AA-057287C42052}" type="datetime1">
              <a:rPr lang="en-US" smtClean="0"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65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Tasha Deleon Guerrero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Current status of school break-ins in Saipan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4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989" y="3113596"/>
            <a:ext cx="10363200" cy="914400"/>
          </a:xfrm>
        </p:spPr>
        <p:txBody>
          <a:bodyPr/>
          <a:lstStyle/>
          <a:p>
            <a:pPr algn="ctr"/>
            <a:r>
              <a:rPr lang="en-US" sz="8800" b="1" dirty="0" smtClean="0">
                <a:latin typeface="Andalus" panose="02020603050405020304" pitchFamily="18" charset="-78"/>
                <a:ea typeface="Adobe Fangsong Std R" panose="02020400000000000000" pitchFamily="18" charset="-128"/>
                <a:cs typeface="Andalus" panose="02020603050405020304" pitchFamily="18" charset="-78"/>
              </a:rPr>
              <a:t>Thank You (:</a:t>
            </a:r>
            <a:endParaRPr lang="en-US" sz="8800" b="1" dirty="0">
              <a:latin typeface="Andalus" panose="02020603050405020304" pitchFamily="18" charset="-78"/>
              <a:ea typeface="Adobe Fangsong Std R" panose="02020400000000000000" pitchFamily="18" charset="-12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13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0" indent="0">
              <a:buNone/>
            </a:pPr>
            <a:r>
              <a:rPr lang="en-US" dirty="0" smtClean="0"/>
              <a:t>Primary Question:</a:t>
            </a:r>
          </a:p>
          <a:p>
            <a:r>
              <a:rPr lang="en-US" dirty="0" smtClean="0"/>
              <a:t>What is the current status of school break-ins in Saipan?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Secondary Questions:</a:t>
            </a:r>
          </a:p>
          <a:p>
            <a:pPr lvl="2"/>
            <a:r>
              <a:rPr lang="en-US" dirty="0" smtClean="0"/>
              <a:t>What </a:t>
            </a:r>
            <a:r>
              <a:rPr lang="en-US" dirty="0"/>
              <a:t>are the procedures taken to solve these break-ins</a:t>
            </a:r>
            <a:r>
              <a:rPr lang="en-US" dirty="0" smtClean="0"/>
              <a:t>?</a:t>
            </a:r>
          </a:p>
          <a:p>
            <a:pPr lvl="2"/>
            <a:r>
              <a:rPr lang="en-US" dirty="0"/>
              <a:t>Who commits these break-ins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Why are these people breaking into schools?</a:t>
            </a:r>
          </a:p>
          <a:p>
            <a:pPr lvl="4"/>
            <a:r>
              <a:rPr lang="en-US" dirty="0" smtClean="0"/>
              <a:t>What is being done to prevent these break-ins?</a:t>
            </a:r>
          </a:p>
          <a:p>
            <a:pPr lvl="4"/>
            <a:r>
              <a:rPr lang="en-US" dirty="0" smtClean="0"/>
              <a:t>What happens to the people who commit them?</a:t>
            </a:r>
          </a:p>
          <a:p>
            <a:pPr marL="1271016" lvl="4" indent="0">
              <a:buNone/>
            </a:pP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Addressed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31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Surveys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NMC students</a:t>
            </a:r>
          </a:p>
          <a:p>
            <a:pPr marL="1709928" lvl="4" indent="-457200">
              <a:buFont typeface="+mj-lt"/>
              <a:buAutoNum type="arabicPeriod"/>
            </a:pPr>
            <a:r>
              <a:rPr lang="en-US" dirty="0" smtClean="0"/>
              <a:t>English 101 students</a:t>
            </a:r>
          </a:p>
          <a:p>
            <a:pPr marL="1709928" lvl="4" indent="-457200">
              <a:buFont typeface="+mj-lt"/>
              <a:buAutoNum type="arabicPeriod"/>
            </a:pPr>
            <a:r>
              <a:rPr lang="en-US" dirty="0" smtClean="0"/>
              <a:t>English 202 students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Interviews with experts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Galvin DLG. (MCS President)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Police Officer Joseph </a:t>
            </a:r>
            <a:r>
              <a:rPr lang="en-US" dirty="0" err="1" smtClean="0"/>
              <a:t>Muna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err="1" smtClean="0"/>
              <a:t>Sylvio</a:t>
            </a:r>
            <a:r>
              <a:rPr lang="en-US" dirty="0" smtClean="0"/>
              <a:t> Ada ( Probation Supervisor)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7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 Responded</a:t>
            </a:r>
          </a:p>
          <a:p>
            <a:r>
              <a:rPr lang="en-US" dirty="0" smtClean="0"/>
              <a:t>6 Females</a:t>
            </a:r>
          </a:p>
          <a:p>
            <a:r>
              <a:rPr lang="en-US" dirty="0" smtClean="0"/>
              <a:t>5 Males </a:t>
            </a:r>
          </a:p>
          <a:p>
            <a:r>
              <a:rPr lang="en-US" dirty="0" smtClean="0"/>
              <a:t>Ages 19-26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9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953" y="1426464"/>
            <a:ext cx="6486478" cy="113172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477" y="2853409"/>
            <a:ext cx="5763429" cy="287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064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Findings: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Majority are Juveniles</a:t>
            </a:r>
          </a:p>
          <a:p>
            <a:r>
              <a:rPr lang="en-US" dirty="0" smtClean="0"/>
              <a:t>Causes:</a:t>
            </a:r>
          </a:p>
          <a:p>
            <a:pPr marL="1881378" lvl="5" indent="-514350">
              <a:buFont typeface="+mj-lt"/>
              <a:buAutoNum type="arabicPeriod"/>
            </a:pPr>
            <a:r>
              <a:rPr lang="en-US" dirty="0" smtClean="0"/>
              <a:t>Poverty</a:t>
            </a:r>
          </a:p>
          <a:p>
            <a:pPr marL="1881378" lvl="5" indent="-514350">
              <a:buFont typeface="+mj-lt"/>
              <a:buAutoNum type="arabicPeriod"/>
            </a:pPr>
            <a:r>
              <a:rPr lang="en-US" dirty="0" smtClean="0"/>
              <a:t>Broken homes</a:t>
            </a:r>
          </a:p>
          <a:p>
            <a:pPr marL="1881378" lvl="5" indent="-514350">
              <a:buFont typeface="+mj-lt"/>
              <a:buAutoNum type="arabicPeriod"/>
            </a:pPr>
            <a:r>
              <a:rPr lang="en-US" dirty="0" smtClean="0"/>
              <a:t>Drugs</a:t>
            </a:r>
          </a:p>
          <a:p>
            <a:pPr marL="1881378" lvl="5" indent="-514350">
              <a:buFont typeface="+mj-lt"/>
              <a:buAutoNum type="arabicPeriod"/>
            </a:pPr>
            <a:r>
              <a:rPr lang="en-US" dirty="0" smtClean="0"/>
              <a:t>Fun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Public schools are more likely to be broken into</a:t>
            </a:r>
          </a:p>
          <a:p>
            <a:r>
              <a:rPr lang="en-US" dirty="0" smtClean="0"/>
              <a:t>Prevention: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dirty="0" smtClean="0"/>
              <a:t>Hire security guards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dirty="0" smtClean="0"/>
              <a:t>Police perimeter check</a:t>
            </a:r>
          </a:p>
          <a:p>
            <a:pPr marL="1033272" lvl="3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37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to the juveniles?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Juvenile Probation Unit</a:t>
            </a:r>
          </a:p>
          <a:p>
            <a:pPr marL="1168146" lvl="2" indent="-514350">
              <a:buFont typeface="+mj-lt"/>
              <a:buAutoNum type="arabicPeriod"/>
            </a:pPr>
            <a:r>
              <a:rPr lang="en-US" dirty="0" smtClean="0"/>
              <a:t>Supervision </a:t>
            </a:r>
            <a:r>
              <a:rPr lang="en-US" dirty="0" smtClean="0"/>
              <a:t>at home, school, and employment</a:t>
            </a:r>
          </a:p>
          <a:p>
            <a:pPr marL="1168146" lvl="2" indent="-514350">
              <a:buFont typeface="+mj-lt"/>
              <a:buAutoNum type="arabicPeriod"/>
            </a:pPr>
            <a:r>
              <a:rPr lang="en-US" dirty="0" smtClean="0"/>
              <a:t>Individual Education Plan</a:t>
            </a:r>
          </a:p>
          <a:p>
            <a:pPr marL="1168146" lvl="2" indent="-514350">
              <a:buFont typeface="+mj-lt"/>
              <a:buAutoNum type="arabicPeriod"/>
            </a:pPr>
            <a:r>
              <a:rPr lang="en-US" dirty="0" smtClean="0"/>
              <a:t>Transport Clients/Family per court order</a:t>
            </a:r>
          </a:p>
          <a:p>
            <a:pPr marL="653796" lvl="2" indent="0">
              <a:buNone/>
            </a:pPr>
            <a:endParaRPr lang="en-US" dirty="0" smtClean="0"/>
          </a:p>
          <a:p>
            <a:pPr marL="653796" lvl="2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“Diversion Program”</a:t>
            </a:r>
          </a:p>
          <a:p>
            <a:pPr marL="1168146" lvl="2" indent="-514350">
              <a:buFont typeface="+mj-lt"/>
              <a:buAutoNum type="arabicPeriod"/>
            </a:pPr>
            <a:r>
              <a:rPr lang="en-US" dirty="0" smtClean="0"/>
              <a:t>Community work service</a:t>
            </a:r>
          </a:p>
          <a:p>
            <a:pPr marL="1168146" lvl="2" indent="-514350">
              <a:buFont typeface="+mj-lt"/>
              <a:buAutoNum type="arabicPeriod"/>
            </a:pPr>
            <a:r>
              <a:rPr lang="en-US" dirty="0" smtClean="0"/>
              <a:t>Curfew hours</a:t>
            </a:r>
          </a:p>
          <a:p>
            <a:pPr marL="1168146" lvl="2" indent="-514350">
              <a:buFont typeface="+mj-lt"/>
              <a:buAutoNum type="arabicPeriod"/>
            </a:pPr>
            <a:r>
              <a:rPr lang="en-US" dirty="0" smtClean="0"/>
              <a:t>Counseling</a:t>
            </a:r>
          </a:p>
          <a:p>
            <a:pPr marL="1168146" lvl="2" indent="-514350">
              <a:buFont typeface="+mj-lt"/>
              <a:buAutoNum type="arabicPeriod"/>
            </a:pPr>
            <a:r>
              <a:rPr lang="en-US" dirty="0" smtClean="0"/>
              <a:t>Employment Opportunities</a:t>
            </a:r>
          </a:p>
          <a:p>
            <a:pPr marL="1168146" lvl="2" indent="-514350">
              <a:buFont typeface="+mj-lt"/>
              <a:buAutoNum type="arabicPeriod"/>
            </a:pPr>
            <a:r>
              <a:rPr lang="en-US" dirty="0" smtClean="0"/>
              <a:t>Parenting Classes</a:t>
            </a:r>
          </a:p>
          <a:p>
            <a:pPr marL="1168146" lvl="2" indent="-514350">
              <a:buFont typeface="+mj-lt"/>
              <a:buAutoNum type="arabicPeriod"/>
            </a:pPr>
            <a:r>
              <a:rPr lang="en-US" dirty="0" smtClean="0"/>
              <a:t>School/GED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1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 with </a:t>
            </a:r>
            <a:r>
              <a:rPr lang="en-US" dirty="0" err="1" smtClean="0"/>
              <a:t>Sylvio</a:t>
            </a:r>
            <a:r>
              <a:rPr lang="en-US" dirty="0" smtClean="0"/>
              <a:t> Ada</a:t>
            </a:r>
          </a:p>
          <a:p>
            <a:pPr marL="912114" lvl="1" indent="-514350">
              <a:buFont typeface="Wingdings" panose="05000000000000000000" pitchFamily="2" charset="2"/>
              <a:buChar char="q"/>
            </a:pPr>
            <a:r>
              <a:rPr lang="en-US" dirty="0" smtClean="0"/>
              <a:t>“Sometimes it does and sometimes it doesn’t.”</a:t>
            </a:r>
          </a:p>
          <a:p>
            <a:pPr marL="912114" lvl="1" indent="-514350">
              <a:buFont typeface="Wingdings" panose="05000000000000000000" pitchFamily="2" charset="2"/>
              <a:buChar char="q"/>
            </a:pPr>
            <a:r>
              <a:rPr lang="en-US" dirty="0" smtClean="0"/>
              <a:t>Family</a:t>
            </a:r>
          </a:p>
          <a:p>
            <a:pPr marL="912114" lvl="1" indent="-514350">
              <a:buFont typeface="Wingdings" panose="05000000000000000000" pitchFamily="2" charset="2"/>
              <a:buChar char="q"/>
            </a:pPr>
            <a:r>
              <a:rPr lang="en-US" dirty="0" smtClean="0"/>
              <a:t>Community</a:t>
            </a:r>
          </a:p>
          <a:p>
            <a:pPr marL="912114" lvl="1" indent="-514350">
              <a:buFont typeface="Wingdings" panose="05000000000000000000" pitchFamily="2" charset="2"/>
              <a:buChar char="q"/>
            </a:pPr>
            <a:r>
              <a:rPr lang="en-US" dirty="0" smtClean="0"/>
              <a:t>Juvenile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55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Management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Make a detailed schedule and follow it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Find extra time to write the paper (prioritize)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Don’t rush through</a:t>
            </a:r>
          </a:p>
          <a:p>
            <a:r>
              <a:rPr lang="en-US" dirty="0" smtClean="0"/>
              <a:t>More Data Collection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Gather a wider and diverse audience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Take the time to create surveys/questionnaires for other people besides NMC students</a:t>
            </a:r>
          </a:p>
          <a:p>
            <a:pPr lvl="6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i.e. surveys for students of the burglarized schools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Schedule more interviews with other experts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2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2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3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ightfall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ghtfall design template" id="{8E782A46-4514-4890-A557-B2C16D284495}" vid="{905231CD-0261-44B0-B7D7-6EDADDAACF34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32C19C-A75B-4E3F-8B30-1035B9FCA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Nightfall design slides</Template>
  <TotalTime>0</TotalTime>
  <Words>266</Words>
  <Application>Microsoft Office PowerPoint</Application>
  <PresentationFormat>Widescreen</PresentationFormat>
  <Paragraphs>69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Adobe Fangsong Std R</vt:lpstr>
      <vt:lpstr>Andalus</vt:lpstr>
      <vt:lpstr>Arial</vt:lpstr>
      <vt:lpstr>Courier New</vt:lpstr>
      <vt:lpstr>Wingdings</vt:lpstr>
      <vt:lpstr>Wingdings 2</vt:lpstr>
      <vt:lpstr>Wingdings 3</vt:lpstr>
      <vt:lpstr>Nightfall design template</vt:lpstr>
      <vt:lpstr>The Current status of school break-ins in Saipan</vt:lpstr>
      <vt:lpstr>Questions Addressed</vt:lpstr>
      <vt:lpstr>Research</vt:lpstr>
      <vt:lpstr>Survey </vt:lpstr>
      <vt:lpstr>Findings</vt:lpstr>
      <vt:lpstr>Interview Findings:</vt:lpstr>
      <vt:lpstr>What happens to the juveniles?</vt:lpstr>
      <vt:lpstr>Does it work?</vt:lpstr>
      <vt:lpstr>Suggestions:</vt:lpstr>
      <vt:lpstr>Thank You (: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2015-04-28T11:17:59Z</dcterms:created>
  <dcterms:modified xsi:type="dcterms:W3CDTF">2015-05-03T11:09:20Z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TC034605339991</vt:lpwstr>
  </property>
</Properties>
</file>