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ctor\Documents\School\Fall%202015\English%20202\Problem%20Solving%20Skill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ctor\Documents\School\Fall%202015\English%20202\Problem%20Solving%20Skill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</c:title>
    <c:plotArea>
      <c:layout>
        <c:manualLayout>
          <c:layoutTarget val="inner"/>
          <c:xMode val="edge"/>
          <c:yMode val="edge"/>
          <c:x val="0.10122440944881901"/>
          <c:y val="0.20869240303295433"/>
          <c:w val="0.54876159230096233"/>
          <c:h val="0.68921660834062359"/>
        </c:manualLayout>
      </c:layout>
      <c:lineChart>
        <c:grouping val="standard"/>
        <c:ser>
          <c:idx val="0"/>
          <c:order val="0"/>
          <c:tx>
            <c:v>Critical Thinking Skills</c:v>
          </c:tx>
          <c:marker>
            <c:symbol val="none"/>
          </c:marker>
          <c:val>
            <c:numRef>
              <c:f>Sheet1!$B$2:$B$11</c:f>
              <c:numCache>
                <c:formatCode>General</c:formatCode>
                <c:ptCount val="10"/>
                <c:pt idx="0">
                  <c:v>0.1</c:v>
                </c:pt>
                <c:pt idx="1">
                  <c:v>0.125</c:v>
                </c:pt>
                <c:pt idx="2">
                  <c:v>0.23</c:v>
                </c:pt>
                <c:pt idx="3">
                  <c:v>0.27800000000000002</c:v>
                </c:pt>
                <c:pt idx="4">
                  <c:v>0.35499999999999998</c:v>
                </c:pt>
                <c:pt idx="5">
                  <c:v>0.4</c:v>
                </c:pt>
                <c:pt idx="6">
                  <c:v>0.45</c:v>
                </c:pt>
                <c:pt idx="7">
                  <c:v>0.499</c:v>
                </c:pt>
                <c:pt idx="8">
                  <c:v>0.6</c:v>
                </c:pt>
                <c:pt idx="9">
                  <c:v>0.65</c:v>
                </c:pt>
              </c:numCache>
            </c:numRef>
          </c:val>
        </c:ser>
        <c:marker val="1"/>
        <c:axId val="100312576"/>
        <c:axId val="107392000"/>
      </c:lineChart>
      <c:catAx>
        <c:axId val="100312576"/>
        <c:scaling>
          <c:orientation val="minMax"/>
        </c:scaling>
        <c:axPos val="b"/>
        <c:tickLblPos val="nextTo"/>
        <c:crossAx val="107392000"/>
        <c:crosses val="autoZero"/>
        <c:auto val="1"/>
        <c:lblAlgn val="ctr"/>
        <c:lblOffset val="100"/>
      </c:catAx>
      <c:valAx>
        <c:axId val="107392000"/>
        <c:scaling>
          <c:orientation val="minMax"/>
        </c:scaling>
        <c:axPos val="l"/>
        <c:majorGridlines/>
        <c:numFmt formatCode="General" sourceLinked="1"/>
        <c:tickLblPos val="nextTo"/>
        <c:crossAx val="10031257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"/>
  <c:chart>
    <c:title>
      <c:tx>
        <c:rich>
          <a:bodyPr/>
          <a:lstStyle/>
          <a:p>
            <a:pPr>
              <a:defRPr/>
            </a:pPr>
            <a:r>
              <a:rPr lang="en-US"/>
              <a:t>Problem Solving Skills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v>Problem Solving Skills</c:v>
          </c:tx>
          <c:marker>
            <c:symbol val="none"/>
          </c:marker>
          <c:cat>
            <c:numRef>
              <c:f>Sheet1!$B$2:$B$11</c:f>
              <c:numCache>
                <c:formatCode>General</c:formatCode>
                <c:ptCount val="10"/>
                <c:pt idx="0">
                  <c:v>0.1</c:v>
                </c:pt>
                <c:pt idx="1">
                  <c:v>0.125</c:v>
                </c:pt>
                <c:pt idx="2">
                  <c:v>0.23</c:v>
                </c:pt>
                <c:pt idx="3">
                  <c:v>0.27800000000000002</c:v>
                </c:pt>
                <c:pt idx="4">
                  <c:v>0.35499999999999998</c:v>
                </c:pt>
                <c:pt idx="5">
                  <c:v>0.4</c:v>
                </c:pt>
                <c:pt idx="6">
                  <c:v>0.45</c:v>
                </c:pt>
                <c:pt idx="7">
                  <c:v>0.499</c:v>
                </c:pt>
                <c:pt idx="8">
                  <c:v>0.6</c:v>
                </c:pt>
                <c:pt idx="9">
                  <c:v>0.65</c:v>
                </c:pt>
              </c:numCache>
            </c:numRef>
          </c:cat>
          <c:val>
            <c:numRef>
              <c:f>Sheet1!$A$2:$A$11</c:f>
              <c:numCache>
                <c:formatCode>General</c:formatCode>
                <c:ptCount val="10"/>
                <c:pt idx="0">
                  <c:v>0.5</c:v>
                </c:pt>
                <c:pt idx="1">
                  <c:v>1</c:v>
                </c:pt>
                <c:pt idx="2">
                  <c:v>1.5</c:v>
                </c:pt>
                <c:pt idx="3">
                  <c:v>2</c:v>
                </c:pt>
                <c:pt idx="4">
                  <c:v>2.5</c:v>
                </c:pt>
                <c:pt idx="5">
                  <c:v>3</c:v>
                </c:pt>
                <c:pt idx="6">
                  <c:v>3.5</c:v>
                </c:pt>
                <c:pt idx="7">
                  <c:v>4</c:v>
                </c:pt>
                <c:pt idx="8">
                  <c:v>4.5</c:v>
                </c:pt>
                <c:pt idx="9">
                  <c:v>5</c:v>
                </c:pt>
              </c:numCache>
            </c:numRef>
          </c:val>
        </c:ser>
        <c:dLbls>
          <c:showVal val="1"/>
        </c:dLbls>
        <c:marker val="1"/>
        <c:axId val="107542784"/>
        <c:axId val="107553536"/>
      </c:lineChart>
      <c:catAx>
        <c:axId val="107542784"/>
        <c:scaling>
          <c:orientation val="minMax"/>
        </c:scaling>
        <c:axPos val="b"/>
        <c:numFmt formatCode="General" sourceLinked="1"/>
        <c:majorTickMark val="none"/>
        <c:tickLblPos val="nextTo"/>
        <c:crossAx val="107553536"/>
        <c:crosses val="autoZero"/>
        <c:auto val="1"/>
        <c:lblAlgn val="ctr"/>
        <c:lblOffset val="100"/>
      </c:catAx>
      <c:valAx>
        <c:axId val="107553536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107542784"/>
        <c:crosses val="autoZero"/>
        <c:crossBetween val="between"/>
      </c:valAx>
    </c:plotArea>
    <c:legend>
      <c:legendPos val="t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1093D-A65C-4A3A-A305-1CD861DE5ADD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A48AC56-4935-45C2-A3B8-D2F398AD9A1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1093D-A65C-4A3A-A305-1CD861DE5ADD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AC56-4935-45C2-A3B8-D2F398AD9A1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A48AC56-4935-45C2-A3B8-D2F398AD9A1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1093D-A65C-4A3A-A305-1CD861DE5ADD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1093D-A65C-4A3A-A305-1CD861DE5ADD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A48AC56-4935-45C2-A3B8-D2F398AD9A1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1093D-A65C-4A3A-A305-1CD861DE5ADD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A48AC56-4935-45C2-A3B8-D2F398AD9A1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341093D-A65C-4A3A-A305-1CD861DE5ADD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AC56-4935-45C2-A3B8-D2F398AD9A1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1093D-A65C-4A3A-A305-1CD861DE5ADD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A48AC56-4935-45C2-A3B8-D2F398AD9A1F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1093D-A65C-4A3A-A305-1CD861DE5ADD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A48AC56-4935-45C2-A3B8-D2F398AD9A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1093D-A65C-4A3A-A305-1CD861DE5ADD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A48AC56-4935-45C2-A3B8-D2F398AD9A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A48AC56-4935-45C2-A3B8-D2F398AD9A1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1093D-A65C-4A3A-A305-1CD861DE5ADD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A48AC56-4935-45C2-A3B8-D2F398AD9A1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341093D-A65C-4A3A-A305-1CD861DE5ADD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341093D-A65C-4A3A-A305-1CD861DE5ADD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A48AC56-4935-45C2-A3B8-D2F398AD9A1F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Magic and education</a:t>
            </a:r>
          </a:p>
          <a:p>
            <a:endParaRPr lang="en-US" dirty="0" smtClean="0"/>
          </a:p>
          <a:p>
            <a:r>
              <a:rPr lang="en-US" dirty="0" smtClean="0"/>
              <a:t>Victor </a:t>
            </a:r>
            <a:r>
              <a:rPr lang="en-US" dirty="0" err="1" smtClean="0"/>
              <a:t>cabrera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English Research Portfolio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Players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Non Players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Time to finish exams are mostly similar.</a:t>
            </a:r>
          </a:p>
          <a:p>
            <a:r>
              <a:rPr lang="en-US" dirty="0" smtClean="0"/>
              <a:t>Scored quite high for exams.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Had a variety of times for all participants to finish exams.</a:t>
            </a:r>
          </a:p>
          <a:p>
            <a:r>
              <a:rPr lang="en-US" dirty="0" smtClean="0"/>
              <a:t>Scores were not as high compared to players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Notable Results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All sources are weighed equally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Majority of literature that was found and used supported the topic.</a:t>
            </a:r>
          </a:p>
          <a:p>
            <a:r>
              <a:rPr lang="en-US" dirty="0" smtClean="0"/>
              <a:t>Most sources usually did not talk about it being a bad use for education.</a:t>
            </a:r>
          </a:p>
          <a:p>
            <a:r>
              <a:rPr lang="en-US" dirty="0" smtClean="0"/>
              <a:t>Majority are from blogs since there are barely relatable sources of educational sources.</a:t>
            </a:r>
            <a:endParaRPr lang="en-US" dirty="0" smtClean="0"/>
          </a:p>
          <a:p>
            <a:r>
              <a:rPr lang="en-US" dirty="0" smtClean="0"/>
              <a:t>Aside from internet blogs, there are scholarly sources as well.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Drawing Board</a:t>
            </a:r>
          </a:p>
          <a:p>
            <a:r>
              <a:rPr lang="en-US" dirty="0" smtClean="0"/>
              <a:t>Proposal</a:t>
            </a:r>
          </a:p>
          <a:p>
            <a:r>
              <a:rPr lang="en-US" dirty="0" smtClean="0"/>
              <a:t>Question/Topic</a:t>
            </a:r>
          </a:p>
          <a:p>
            <a:r>
              <a:rPr lang="en-US" dirty="0" smtClean="0"/>
              <a:t>Data Collection</a:t>
            </a:r>
          </a:p>
          <a:p>
            <a:r>
              <a:rPr lang="en-US" dirty="0" smtClean="0"/>
              <a:t>Literature Review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Did not want to discuss about Typhoon </a:t>
            </a:r>
            <a:r>
              <a:rPr lang="en-US" dirty="0" err="1" smtClean="0"/>
              <a:t>Soudelor</a:t>
            </a:r>
            <a:endParaRPr lang="en-US" dirty="0" smtClean="0"/>
          </a:p>
          <a:p>
            <a:r>
              <a:rPr lang="en-US" dirty="0" smtClean="0"/>
              <a:t>Wanted to do something that interested me</a:t>
            </a:r>
          </a:p>
          <a:p>
            <a:r>
              <a:rPr lang="en-US" dirty="0" smtClean="0"/>
              <a:t>Magic: The Gathering</a:t>
            </a:r>
            <a:endParaRPr lang="en-US" dirty="0"/>
          </a:p>
        </p:txBody>
      </p:sp>
      <p:pic>
        <p:nvPicPr>
          <p:cNvPr id="1026" name="Picture 2" descr="C:\Users\Victor\Documents\School\Fall 2015\English 202\Magic Bac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200400"/>
            <a:ext cx="2146300" cy="2976203"/>
          </a:xfrm>
          <a:prstGeom prst="rect">
            <a:avLst/>
          </a:prstGeom>
          <a:noFill/>
        </p:spPr>
      </p:pic>
      <p:pic>
        <p:nvPicPr>
          <p:cNvPr id="1027" name="Picture 3" descr="C:\Users\Victor\Documents\School\Fall 2015\English 202\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3429000"/>
            <a:ext cx="4956699" cy="25527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en-US" dirty="0" smtClean="0"/>
              <a:t>Why does it matter?</a:t>
            </a:r>
          </a:p>
          <a:p>
            <a:pPr algn="ctr"/>
            <a:r>
              <a:rPr lang="en-US" dirty="0" smtClean="0"/>
              <a:t>Is it relevant?</a:t>
            </a:r>
          </a:p>
          <a:p>
            <a:pPr algn="ctr"/>
            <a:r>
              <a:rPr lang="en-US" dirty="0" smtClean="0"/>
              <a:t>Should you care?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Question/Topic</a:t>
            </a:r>
            <a:endParaRPr lang="en-US" dirty="0"/>
          </a:p>
        </p:txBody>
      </p:sp>
      <p:pic>
        <p:nvPicPr>
          <p:cNvPr id="4" name="Picture 2" descr="C:\Users\Victor\Documents\School\Fall 2015\English 202\Studying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01625" y="2451096"/>
            <a:ext cx="4038600" cy="2522546"/>
          </a:xfrm>
          <a:prstGeom prst="rect">
            <a:avLst/>
          </a:prstGeom>
          <a:noFill/>
        </p:spPr>
      </p:pic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Does it matter if you play?</a:t>
            </a:r>
          </a:p>
          <a:p>
            <a:r>
              <a:rPr lang="en-US" dirty="0" smtClean="0"/>
              <a:t>Should you play to enhance learning?</a:t>
            </a:r>
          </a:p>
          <a:p>
            <a:r>
              <a:rPr lang="en-US" dirty="0" smtClean="0"/>
              <a:t>Is it helpful?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Collection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en-US" dirty="0" smtClean="0"/>
              <a:t>Some forms:</a:t>
            </a:r>
          </a:p>
          <a:p>
            <a:pPr algn="ctr"/>
            <a:r>
              <a:rPr lang="en-US" dirty="0" smtClean="0"/>
              <a:t>Experiments</a:t>
            </a:r>
          </a:p>
          <a:p>
            <a:pPr algn="ctr"/>
            <a:r>
              <a:rPr lang="en-US" dirty="0" smtClean="0"/>
              <a:t>Interviews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Magic Players</a:t>
            </a:r>
          </a:p>
          <a:p>
            <a:r>
              <a:rPr lang="en-US" dirty="0" smtClean="0"/>
              <a:t>Played for both significant amount of time or short amount of time.</a:t>
            </a:r>
          </a:p>
          <a:p>
            <a:r>
              <a:rPr lang="en-US" dirty="0" smtClean="0"/>
              <a:t>College students with varying ages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Non Players</a:t>
            </a:r>
          </a:p>
          <a:p>
            <a:r>
              <a:rPr lang="en-US" dirty="0" smtClean="0"/>
              <a:t>Either have heard of the game or limited knowledge of the game.</a:t>
            </a:r>
          </a:p>
          <a:p>
            <a:r>
              <a:rPr lang="en-US" dirty="0" smtClean="0"/>
              <a:t>College students varying ages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Interviews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Small interviews with Magic players to get personal ideas about their experience of game</a:t>
            </a:r>
          </a:p>
          <a:p>
            <a:endParaRPr lang="en-US" dirty="0"/>
          </a:p>
        </p:txBody>
      </p:sp>
      <p:graphicFrame>
        <p:nvGraphicFramePr>
          <p:cNvPr id="9" name="Chart 8"/>
          <p:cNvGraphicFramePr>
            <a:graphicFrameLocks noGrp="1"/>
          </p:cNvGraphicFramePr>
          <p:nvPr/>
        </p:nvGraphicFramePr>
        <p:xfrm>
          <a:off x="457200" y="2667000"/>
          <a:ext cx="3505200" cy="34695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>
            <a:graphicFrameLocks noGrp="1"/>
          </p:cNvGraphicFramePr>
          <p:nvPr/>
        </p:nvGraphicFramePr>
        <p:xfrm>
          <a:off x="5029200" y="2819400"/>
          <a:ext cx="35052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Both groups were tested using a sample Graduate Management Admission Test (GMAT) exams</a:t>
            </a:r>
          </a:p>
          <a:p>
            <a:r>
              <a:rPr lang="en-US" dirty="0" smtClean="0"/>
              <a:t>Both groups were assigned same time limit for both exams</a:t>
            </a:r>
          </a:p>
          <a:p>
            <a:r>
              <a:rPr lang="en-US" dirty="0" smtClean="0"/>
              <a:t>Areas tested are participants Critical Thinking Skills and Problem Solving Skills.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51</TotalTime>
  <Words>275</Words>
  <Application>Microsoft Office PowerPoint</Application>
  <PresentationFormat>On-screen Show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Civic</vt:lpstr>
      <vt:lpstr>English Research Portfolio</vt:lpstr>
      <vt:lpstr>Cycle</vt:lpstr>
      <vt:lpstr>Drawing Board</vt:lpstr>
      <vt:lpstr>Proposal</vt:lpstr>
      <vt:lpstr>Question/Topic</vt:lpstr>
      <vt:lpstr>Data Collection</vt:lpstr>
      <vt:lpstr>Participants</vt:lpstr>
      <vt:lpstr>Interviews</vt:lpstr>
      <vt:lpstr>Experiment</vt:lpstr>
      <vt:lpstr>Notable Results</vt:lpstr>
      <vt:lpstr>Literature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Research Portfolio</dc:title>
  <dc:creator>Victor Cabrera</dc:creator>
  <cp:lastModifiedBy>Victor Cabrera</cp:lastModifiedBy>
  <cp:revision>6</cp:revision>
  <dcterms:created xsi:type="dcterms:W3CDTF">2015-12-16T12:15:17Z</dcterms:created>
  <dcterms:modified xsi:type="dcterms:W3CDTF">2015-12-16T13:06:40Z</dcterms:modified>
</cp:coreProperties>
</file>