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Economica"/>
      <p:regular r:id="rId33"/>
      <p:bold r:id="rId34"/>
      <p:italic r:id="rId35"/>
      <p:boldItalic r:id="rId36"/>
    </p:embeddedFont>
    <p:embeddedFont>
      <p:font typeface="Caveat"/>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6.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Economica-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Economica-italic.fntdata"/><Relationship Id="rId12" Type="http://schemas.openxmlformats.org/officeDocument/2006/relationships/slide" Target="slides/slide8.xml"/><Relationship Id="rId34" Type="http://schemas.openxmlformats.org/officeDocument/2006/relationships/font" Target="fonts/Economica-bold.fntdata"/><Relationship Id="rId15" Type="http://schemas.openxmlformats.org/officeDocument/2006/relationships/slide" Target="slides/slide11.xml"/><Relationship Id="rId37" Type="http://schemas.openxmlformats.org/officeDocument/2006/relationships/font" Target="fonts/Caveat-regular.fntdata"/><Relationship Id="rId14" Type="http://schemas.openxmlformats.org/officeDocument/2006/relationships/slide" Target="slides/slide10.xml"/><Relationship Id="rId36" Type="http://schemas.openxmlformats.org/officeDocument/2006/relationships/font" Target="fonts/Economica-boldItalic.fntdata"/><Relationship Id="rId17" Type="http://schemas.openxmlformats.org/officeDocument/2006/relationships/slide" Target="slides/slide13.xml"/><Relationship Id="rId39" Type="http://schemas.openxmlformats.org/officeDocument/2006/relationships/font" Target="fonts/OpenSans-regular.fntdata"/><Relationship Id="rId16" Type="http://schemas.openxmlformats.org/officeDocument/2006/relationships/slide" Target="slides/slide12.xml"/><Relationship Id="rId38" Type="http://schemas.openxmlformats.org/officeDocument/2006/relationships/font" Target="fonts/Caveat-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Shape 1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Shape 54"/>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Shape 18"/>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Shape 44"/>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2"/>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2703725" y="1274225"/>
            <a:ext cx="3530400" cy="2078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The Effects of Alcohol in the CNMI, Including the U.S.</a:t>
            </a:r>
            <a:endParaRPr/>
          </a:p>
        </p:txBody>
      </p:sp>
      <p:sp>
        <p:nvSpPr>
          <p:cNvPr id="63" name="Shape 63"/>
          <p:cNvSpPr txBox="1"/>
          <p:nvPr>
            <p:ph idx="1" type="subTitle"/>
          </p:nvPr>
        </p:nvSpPr>
        <p:spPr>
          <a:xfrm>
            <a:off x="2019750" y="3374100"/>
            <a:ext cx="5104500" cy="70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By Mariah Santos</a:t>
            </a:r>
            <a:endParaRPr/>
          </a:p>
          <a:p>
            <a:pPr indent="0" lvl="0" marL="0">
              <a:spcBef>
                <a:spcPts val="0"/>
              </a:spcBef>
              <a:spcAft>
                <a:spcPts val="0"/>
              </a:spcAft>
              <a:buNone/>
            </a:pPr>
            <a:r>
              <a:rPr lang="en"/>
              <a:t>Northern Marianas College</a:t>
            </a:r>
            <a:endParaRPr/>
          </a:p>
        </p:txBody>
      </p:sp>
      <p:pic>
        <p:nvPicPr>
          <p:cNvPr id="64" name="Shape 64"/>
          <p:cNvPicPr preferRelativeResize="0"/>
          <p:nvPr/>
        </p:nvPicPr>
        <p:blipFill>
          <a:blip r:embed="rId3">
            <a:alphaModFix/>
          </a:blip>
          <a:stretch>
            <a:fillRect/>
          </a:stretch>
        </p:blipFill>
        <p:spPr>
          <a:xfrm>
            <a:off x="245175" y="2119438"/>
            <a:ext cx="2384975" cy="2801275"/>
          </a:xfrm>
          <a:prstGeom prst="rect">
            <a:avLst/>
          </a:prstGeom>
          <a:noFill/>
          <a:ln>
            <a:noFill/>
          </a:ln>
        </p:spPr>
      </p:pic>
      <p:pic>
        <p:nvPicPr>
          <p:cNvPr id="65" name="Shape 65"/>
          <p:cNvPicPr preferRelativeResize="0"/>
          <p:nvPr/>
        </p:nvPicPr>
        <p:blipFill>
          <a:blip r:embed="rId4">
            <a:alphaModFix/>
          </a:blip>
          <a:stretch>
            <a:fillRect/>
          </a:stretch>
        </p:blipFill>
        <p:spPr>
          <a:xfrm>
            <a:off x="5720750" y="0"/>
            <a:ext cx="3281174" cy="2222849"/>
          </a:xfrm>
          <a:prstGeom prst="rect">
            <a:avLst/>
          </a:prstGeom>
          <a:noFill/>
          <a:ln>
            <a:noFill/>
          </a:ln>
        </p:spPr>
      </p:pic>
      <p:sp>
        <p:nvSpPr>
          <p:cNvPr id="66" name="Shape 66"/>
          <p:cNvSpPr txBox="1"/>
          <p:nvPr/>
        </p:nvSpPr>
        <p:spPr>
          <a:xfrm>
            <a:off x="0" y="0"/>
            <a:ext cx="5617800" cy="63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600">
                <a:latin typeface="Economica"/>
                <a:ea typeface="Economica"/>
                <a:cs typeface="Economica"/>
                <a:sym typeface="Economica"/>
              </a:rPr>
              <a:t>MY ENGLISH RESEARCH PORTFOLIO</a:t>
            </a:r>
            <a:endParaRPr sz="3600">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253800" y="0"/>
            <a:ext cx="26364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Reading Notes</a:t>
            </a:r>
            <a:endParaRPr/>
          </a:p>
        </p:txBody>
      </p:sp>
      <p:sp>
        <p:nvSpPr>
          <p:cNvPr id="135" name="Shape 135"/>
          <p:cNvSpPr txBox="1"/>
          <p:nvPr>
            <p:ph idx="1" type="body"/>
          </p:nvPr>
        </p:nvSpPr>
        <p:spPr>
          <a:xfrm>
            <a:off x="4266125" y="4151005"/>
            <a:ext cx="4805700" cy="831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latin typeface="Economica"/>
                <a:ea typeface="Economica"/>
                <a:cs typeface="Economica"/>
                <a:sym typeface="Economica"/>
              </a:rPr>
              <a:t>Unknown Author. (2018) 5 Most Common Causes of Alcoholism. Talbott Recovery. Retrieved February 07, 2018. </a:t>
            </a:r>
            <a:endParaRPr>
              <a:latin typeface="Economica"/>
              <a:ea typeface="Economica"/>
              <a:cs typeface="Economica"/>
              <a:sym typeface="Economica"/>
            </a:endParaRPr>
          </a:p>
        </p:txBody>
      </p:sp>
      <p:sp>
        <p:nvSpPr>
          <p:cNvPr id="136" name="Shape 136"/>
          <p:cNvSpPr txBox="1"/>
          <p:nvPr/>
        </p:nvSpPr>
        <p:spPr>
          <a:xfrm>
            <a:off x="834925" y="4018725"/>
            <a:ext cx="1463700" cy="831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0">
                <a:latin typeface="Economica"/>
                <a:ea typeface="Economica"/>
                <a:cs typeface="Economica"/>
                <a:sym typeface="Economica"/>
              </a:rPr>
              <a:t>APA</a:t>
            </a:r>
            <a:endParaRPr sz="6000">
              <a:latin typeface="Economica"/>
              <a:ea typeface="Economica"/>
              <a:cs typeface="Economica"/>
              <a:sym typeface="Economica"/>
            </a:endParaRPr>
          </a:p>
        </p:txBody>
      </p:sp>
      <p:sp>
        <p:nvSpPr>
          <p:cNvPr id="137" name="Shape 137"/>
          <p:cNvSpPr/>
          <p:nvPr/>
        </p:nvSpPr>
        <p:spPr>
          <a:xfrm>
            <a:off x="2395438" y="4151002"/>
            <a:ext cx="1590900" cy="831300"/>
          </a:xfrm>
          <a:prstGeom prst="rightArrow">
            <a:avLst>
              <a:gd fmla="val 50000" name="adj1"/>
              <a:gd fmla="val 95796"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38" name="Shape 138"/>
          <p:cNvPicPr preferRelativeResize="0"/>
          <p:nvPr/>
        </p:nvPicPr>
        <p:blipFill>
          <a:blip r:embed="rId3">
            <a:alphaModFix/>
          </a:blip>
          <a:stretch>
            <a:fillRect/>
          </a:stretch>
        </p:blipFill>
        <p:spPr>
          <a:xfrm>
            <a:off x="183300" y="976825"/>
            <a:ext cx="4506649" cy="2802175"/>
          </a:xfrm>
          <a:prstGeom prst="rect">
            <a:avLst/>
          </a:prstGeom>
          <a:noFill/>
          <a:ln>
            <a:noFill/>
          </a:ln>
        </p:spPr>
      </p:pic>
      <p:pic>
        <p:nvPicPr>
          <p:cNvPr id="139" name="Shape 139"/>
          <p:cNvPicPr preferRelativeResize="0"/>
          <p:nvPr/>
        </p:nvPicPr>
        <p:blipFill>
          <a:blip r:embed="rId4">
            <a:alphaModFix/>
          </a:blip>
          <a:stretch>
            <a:fillRect/>
          </a:stretch>
        </p:blipFill>
        <p:spPr>
          <a:xfrm>
            <a:off x="5403525" y="831300"/>
            <a:ext cx="2949000" cy="32809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56600" y="109775"/>
            <a:ext cx="29352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Schedule &amp; Log</a:t>
            </a:r>
            <a:endParaRPr/>
          </a:p>
        </p:txBody>
      </p:sp>
      <p:sp>
        <p:nvSpPr>
          <p:cNvPr id="145" name="Shape 145"/>
          <p:cNvSpPr txBox="1"/>
          <p:nvPr>
            <p:ph idx="1" type="body"/>
          </p:nvPr>
        </p:nvSpPr>
        <p:spPr>
          <a:xfrm>
            <a:off x="198975" y="1663500"/>
            <a:ext cx="3738600" cy="21018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000">
                <a:latin typeface="Caveat"/>
                <a:ea typeface="Caveat"/>
                <a:cs typeface="Caveat"/>
                <a:sym typeface="Caveat"/>
              </a:rPr>
              <a:t>Updated Research &amp; </a:t>
            </a:r>
            <a:r>
              <a:rPr lang="en" sz="3000">
                <a:latin typeface="Caveat"/>
                <a:ea typeface="Caveat"/>
                <a:cs typeface="Caveat"/>
                <a:sym typeface="Caveat"/>
              </a:rPr>
              <a:t>Writing Process throughout the project.</a:t>
            </a:r>
            <a:endParaRPr sz="3000">
              <a:latin typeface="Caveat"/>
              <a:ea typeface="Caveat"/>
              <a:cs typeface="Caveat"/>
              <a:sym typeface="Caveat"/>
            </a:endParaRPr>
          </a:p>
        </p:txBody>
      </p:sp>
      <p:pic>
        <p:nvPicPr>
          <p:cNvPr id="146" name="Shape 146"/>
          <p:cNvPicPr preferRelativeResize="0"/>
          <p:nvPr/>
        </p:nvPicPr>
        <p:blipFill>
          <a:blip r:embed="rId3">
            <a:alphaModFix/>
          </a:blip>
          <a:stretch>
            <a:fillRect/>
          </a:stretch>
        </p:blipFill>
        <p:spPr>
          <a:xfrm>
            <a:off x="4131200" y="1093475"/>
            <a:ext cx="4860401" cy="3241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899250" y="90350"/>
            <a:ext cx="7243800" cy="8052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152" name="Shape 152"/>
          <p:cNvSpPr txBox="1"/>
          <p:nvPr>
            <p:ph idx="1" type="body"/>
          </p:nvPr>
        </p:nvSpPr>
        <p:spPr>
          <a:xfrm>
            <a:off x="175975" y="895550"/>
            <a:ext cx="4555200" cy="4090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400">
                <a:latin typeface="Economica"/>
                <a:ea typeface="Economica"/>
                <a:cs typeface="Economica"/>
                <a:sym typeface="Economica"/>
              </a:rPr>
              <a:t>Section 1</a:t>
            </a:r>
            <a:endParaRPr b="1" sz="2400">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Cover Page</a:t>
            </a:r>
            <a:endParaRPr>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Table of Contents</a:t>
            </a:r>
            <a:endParaRPr>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Abstract</a:t>
            </a:r>
            <a:endParaRPr>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Introduction of the </a:t>
            </a:r>
            <a:r>
              <a:rPr lang="en">
                <a:latin typeface="Economica"/>
                <a:ea typeface="Economica"/>
                <a:cs typeface="Economica"/>
                <a:sym typeface="Economica"/>
              </a:rPr>
              <a:t>topic</a:t>
            </a:r>
            <a:endParaRPr>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Background of the topic</a:t>
            </a:r>
            <a:endParaRPr>
              <a:latin typeface="Economica"/>
              <a:ea typeface="Economica"/>
              <a:cs typeface="Economica"/>
              <a:sym typeface="Economica"/>
            </a:endParaRPr>
          </a:p>
          <a:p>
            <a:pPr indent="-342900" lvl="0" marL="457200">
              <a:spcBef>
                <a:spcPts val="1600"/>
              </a:spcBef>
              <a:spcAft>
                <a:spcPts val="0"/>
              </a:spcAft>
              <a:buSzPts val="1800"/>
              <a:buFont typeface="Economica"/>
              <a:buChar char="●"/>
            </a:pPr>
            <a:r>
              <a:rPr lang="en">
                <a:latin typeface="Economica"/>
                <a:ea typeface="Economica"/>
                <a:cs typeface="Economica"/>
                <a:sym typeface="Economica"/>
              </a:rPr>
              <a:t>Reasons for topic</a:t>
            </a:r>
            <a:endParaRPr>
              <a:latin typeface="Economica"/>
              <a:ea typeface="Economica"/>
              <a:cs typeface="Economica"/>
              <a:sym typeface="Economica"/>
            </a:endParaRPr>
          </a:p>
          <a:p>
            <a:pPr indent="-342900" lvl="0" marL="457200">
              <a:spcBef>
                <a:spcPts val="0"/>
              </a:spcBef>
              <a:spcAft>
                <a:spcPts val="0"/>
              </a:spcAft>
              <a:buSzPts val="1800"/>
              <a:buFont typeface="Economica"/>
              <a:buChar char="●"/>
            </a:pPr>
            <a:r>
              <a:rPr lang="en">
                <a:latin typeface="Economica"/>
                <a:ea typeface="Economica"/>
                <a:cs typeface="Economica"/>
                <a:sym typeface="Economica"/>
              </a:rPr>
              <a:t>Support for topic choice and your research questions</a:t>
            </a:r>
            <a:endParaRPr>
              <a:latin typeface="Economica"/>
              <a:ea typeface="Economica"/>
              <a:cs typeface="Economica"/>
              <a:sym typeface="Economica"/>
            </a:endParaRPr>
          </a:p>
          <a:p>
            <a:pPr indent="0" lvl="0" marL="0">
              <a:spcBef>
                <a:spcPts val="1600"/>
              </a:spcBef>
              <a:spcAft>
                <a:spcPts val="1600"/>
              </a:spcAft>
              <a:buNone/>
            </a:pPr>
            <a:r>
              <a:t/>
            </a:r>
            <a:endParaRPr/>
          </a:p>
        </p:txBody>
      </p:sp>
      <p:pic>
        <p:nvPicPr>
          <p:cNvPr id="153" name="Shape 153"/>
          <p:cNvPicPr preferRelativeResize="0"/>
          <p:nvPr/>
        </p:nvPicPr>
        <p:blipFill>
          <a:blip r:embed="rId3">
            <a:alphaModFix/>
          </a:blip>
          <a:stretch>
            <a:fillRect/>
          </a:stretch>
        </p:blipFill>
        <p:spPr>
          <a:xfrm>
            <a:off x="3466475" y="801675"/>
            <a:ext cx="2841776" cy="2607625"/>
          </a:xfrm>
          <a:prstGeom prst="rect">
            <a:avLst/>
          </a:prstGeom>
          <a:noFill/>
          <a:ln>
            <a:noFill/>
          </a:ln>
        </p:spPr>
      </p:pic>
      <p:pic>
        <p:nvPicPr>
          <p:cNvPr id="154" name="Shape 154"/>
          <p:cNvPicPr preferRelativeResize="0"/>
          <p:nvPr/>
        </p:nvPicPr>
        <p:blipFill>
          <a:blip r:embed="rId4">
            <a:alphaModFix/>
          </a:blip>
          <a:stretch>
            <a:fillRect/>
          </a:stretch>
        </p:blipFill>
        <p:spPr>
          <a:xfrm>
            <a:off x="6610325" y="801675"/>
            <a:ext cx="2164501" cy="2607625"/>
          </a:xfrm>
          <a:prstGeom prst="rect">
            <a:avLst/>
          </a:prstGeom>
          <a:noFill/>
          <a:ln>
            <a:noFill/>
          </a:ln>
        </p:spPr>
      </p:pic>
      <p:pic>
        <p:nvPicPr>
          <p:cNvPr id="155" name="Shape 155"/>
          <p:cNvPicPr preferRelativeResize="0"/>
          <p:nvPr/>
        </p:nvPicPr>
        <p:blipFill>
          <a:blip r:embed="rId5">
            <a:alphaModFix/>
          </a:blip>
          <a:stretch>
            <a:fillRect/>
          </a:stretch>
        </p:blipFill>
        <p:spPr>
          <a:xfrm>
            <a:off x="5110350" y="3495075"/>
            <a:ext cx="3082294" cy="145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1109850" y="151000"/>
            <a:ext cx="69243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161" name="Shape 161"/>
          <p:cNvSpPr txBox="1"/>
          <p:nvPr>
            <p:ph idx="1" type="body"/>
          </p:nvPr>
        </p:nvSpPr>
        <p:spPr>
          <a:xfrm>
            <a:off x="394150" y="2252700"/>
            <a:ext cx="1430400" cy="1009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II</a:t>
            </a:r>
            <a:endParaRPr sz="2400">
              <a:latin typeface="Economica"/>
              <a:ea typeface="Economica"/>
              <a:cs typeface="Economica"/>
              <a:sym typeface="Economica"/>
            </a:endParaRPr>
          </a:p>
          <a:p>
            <a:pPr indent="0" lvl="0" marL="0">
              <a:spcBef>
                <a:spcPts val="1600"/>
              </a:spcBef>
              <a:spcAft>
                <a:spcPts val="1600"/>
              </a:spcAft>
              <a:buNone/>
            </a:pPr>
            <a:r>
              <a:rPr lang="en">
                <a:latin typeface="Economica"/>
                <a:ea typeface="Economica"/>
                <a:cs typeface="Economica"/>
                <a:sym typeface="Economica"/>
              </a:rPr>
              <a:t>Literature </a:t>
            </a:r>
            <a:r>
              <a:rPr lang="en">
                <a:latin typeface="Economica"/>
                <a:ea typeface="Economica"/>
                <a:cs typeface="Economica"/>
                <a:sym typeface="Economica"/>
              </a:rPr>
              <a:t>Review</a:t>
            </a:r>
            <a:endParaRPr>
              <a:latin typeface="Economica"/>
              <a:ea typeface="Economica"/>
              <a:cs typeface="Economica"/>
              <a:sym typeface="Economica"/>
            </a:endParaRPr>
          </a:p>
        </p:txBody>
      </p:sp>
      <p:sp>
        <p:nvSpPr>
          <p:cNvPr id="162" name="Shape 162"/>
          <p:cNvSpPr/>
          <p:nvPr/>
        </p:nvSpPr>
        <p:spPr>
          <a:xfrm>
            <a:off x="2092450" y="2471425"/>
            <a:ext cx="1638900" cy="608100"/>
          </a:xfrm>
          <a:prstGeom prst="rightArrow">
            <a:avLst>
              <a:gd fmla="val 50000" name="adj1"/>
              <a:gd fmla="val 50000" name="adj2"/>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63" name="Shape 163"/>
          <p:cNvPicPr preferRelativeResize="0"/>
          <p:nvPr/>
        </p:nvPicPr>
        <p:blipFill>
          <a:blip r:embed="rId3">
            <a:alphaModFix/>
          </a:blip>
          <a:stretch>
            <a:fillRect/>
          </a:stretch>
        </p:blipFill>
        <p:spPr>
          <a:xfrm>
            <a:off x="4058975" y="1613425"/>
            <a:ext cx="4495800" cy="232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8915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169" name="Shape 169"/>
          <p:cNvSpPr txBox="1"/>
          <p:nvPr>
            <p:ph idx="1" type="body"/>
          </p:nvPr>
        </p:nvSpPr>
        <p:spPr>
          <a:xfrm>
            <a:off x="311700" y="1225225"/>
            <a:ext cx="3941400" cy="2781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II</a:t>
            </a:r>
            <a:endParaRPr sz="2400">
              <a:latin typeface="Economica"/>
              <a:ea typeface="Economica"/>
              <a:cs typeface="Economica"/>
              <a:sym typeface="Economica"/>
            </a:endParaRPr>
          </a:p>
          <a:p>
            <a:pPr indent="0" lvl="0" marL="0">
              <a:spcBef>
                <a:spcPts val="1600"/>
              </a:spcBef>
              <a:spcAft>
                <a:spcPts val="0"/>
              </a:spcAft>
              <a:buNone/>
            </a:pPr>
            <a:r>
              <a:rPr lang="en">
                <a:latin typeface="Economica"/>
                <a:ea typeface="Economica"/>
                <a:cs typeface="Economica"/>
                <a:sym typeface="Economica"/>
              </a:rPr>
              <a:t>The organization of literature review &amp; research questions</a:t>
            </a:r>
            <a:endParaRPr>
              <a:latin typeface="Economica"/>
              <a:ea typeface="Economica"/>
              <a:cs typeface="Economica"/>
              <a:sym typeface="Economica"/>
            </a:endParaRPr>
          </a:p>
          <a:p>
            <a:pPr indent="-342900" lvl="0" marL="457200">
              <a:spcBef>
                <a:spcPts val="1600"/>
              </a:spcBef>
              <a:spcAft>
                <a:spcPts val="0"/>
              </a:spcAft>
              <a:buSzPts val="1800"/>
              <a:buFont typeface="Economica"/>
              <a:buChar char="●"/>
            </a:pPr>
            <a:r>
              <a:rPr lang="en">
                <a:latin typeface="Economica"/>
                <a:ea typeface="Economica"/>
                <a:cs typeface="Economica"/>
                <a:sym typeface="Economica"/>
              </a:rPr>
              <a:t>Support</a:t>
            </a:r>
            <a:endParaRPr>
              <a:latin typeface="Economica"/>
              <a:ea typeface="Economica"/>
              <a:cs typeface="Economica"/>
              <a:sym typeface="Economica"/>
            </a:endParaRPr>
          </a:p>
          <a:p>
            <a:pPr indent="-342900" lvl="0" marL="457200">
              <a:spcBef>
                <a:spcPts val="0"/>
              </a:spcBef>
              <a:spcAft>
                <a:spcPts val="0"/>
              </a:spcAft>
              <a:buSzPts val="1800"/>
              <a:buFont typeface="Economica"/>
              <a:buChar char="●"/>
            </a:pPr>
            <a:r>
              <a:rPr lang="en">
                <a:latin typeface="Economica"/>
                <a:ea typeface="Economica"/>
                <a:cs typeface="Economica"/>
                <a:sym typeface="Economica"/>
              </a:rPr>
              <a:t>Clear &amp; short to the point </a:t>
            </a:r>
            <a:r>
              <a:rPr lang="en">
                <a:latin typeface="Economica"/>
                <a:ea typeface="Economica"/>
                <a:cs typeface="Economica"/>
                <a:sym typeface="Economica"/>
              </a:rPr>
              <a:t>information</a:t>
            </a:r>
            <a:r>
              <a:rPr lang="en">
                <a:latin typeface="Economica"/>
                <a:ea typeface="Economica"/>
                <a:cs typeface="Economica"/>
                <a:sym typeface="Economica"/>
              </a:rPr>
              <a:t> on how it was chosen</a:t>
            </a:r>
            <a:endParaRPr>
              <a:latin typeface="Economica"/>
              <a:ea typeface="Economica"/>
              <a:cs typeface="Economica"/>
              <a:sym typeface="Economica"/>
            </a:endParaRPr>
          </a:p>
          <a:p>
            <a:pPr indent="0" lvl="0" marL="0">
              <a:spcBef>
                <a:spcPts val="1600"/>
              </a:spcBef>
              <a:spcAft>
                <a:spcPts val="1600"/>
              </a:spcAft>
              <a:buNone/>
            </a:pPr>
            <a:r>
              <a:t/>
            </a:r>
            <a:endParaRPr/>
          </a:p>
        </p:txBody>
      </p:sp>
      <p:sp>
        <p:nvSpPr>
          <p:cNvPr id="170" name="Shape 170"/>
          <p:cNvSpPr txBox="1"/>
          <p:nvPr/>
        </p:nvSpPr>
        <p:spPr>
          <a:xfrm>
            <a:off x="4139725" y="832500"/>
            <a:ext cx="5004300" cy="43110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How old were you when you first started drinking?</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What is the reason you started drinking?</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Do you still consume alcohol up till now?</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How often do you drink?</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What type of alcohol do you consume?</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When you were younger did your parents drink around you?</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Have you ever taken alcohol with another substance?</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Did you ever experience any health issues? If yes, please write the complications.</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How many cans of alcohol can you drink a night?</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Have you ever tried to quit drinking?</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How did you stop drinking?</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Is alcohol a habit for you?</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In your opinion, how should we prevent alcoholism in the CNMI?</a:t>
            </a:r>
            <a:endParaRPr sz="1800">
              <a:latin typeface="Economica"/>
              <a:ea typeface="Economica"/>
              <a:cs typeface="Economica"/>
              <a:sym typeface="Econom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13040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176" name="Shape 176"/>
          <p:cNvSpPr txBox="1"/>
          <p:nvPr>
            <p:ph idx="1" type="body"/>
          </p:nvPr>
        </p:nvSpPr>
        <p:spPr>
          <a:xfrm>
            <a:off x="0" y="843300"/>
            <a:ext cx="5736600" cy="4300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III</a:t>
            </a:r>
            <a:endParaRPr sz="2400">
              <a:latin typeface="Economica"/>
              <a:ea typeface="Economica"/>
              <a:cs typeface="Economica"/>
              <a:sym typeface="Economica"/>
            </a:endParaRPr>
          </a:p>
          <a:p>
            <a:pPr indent="457200" lvl="0" marL="0" rtl="0">
              <a:lnSpc>
                <a:spcPct val="200000"/>
              </a:lnSpc>
              <a:spcBef>
                <a:spcPts val="1600"/>
              </a:spcBef>
              <a:spcAft>
                <a:spcPts val="0"/>
              </a:spcAft>
              <a:buClr>
                <a:schemeClr val="dk1"/>
              </a:buClr>
              <a:buSzPts val="1100"/>
              <a:buFont typeface="Arial"/>
              <a:buNone/>
            </a:pPr>
            <a:r>
              <a:rPr lang="en" sz="1200">
                <a:latin typeface="Times New Roman"/>
                <a:ea typeface="Times New Roman"/>
                <a:cs typeface="Times New Roman"/>
                <a:sym typeface="Times New Roman"/>
              </a:rPr>
              <a:t> </a:t>
            </a:r>
            <a:r>
              <a:rPr lang="en" sz="1400">
                <a:latin typeface="Economica"/>
                <a:ea typeface="Economica"/>
                <a:cs typeface="Economica"/>
                <a:sym typeface="Economica"/>
              </a:rPr>
              <a:t>In this section, various amount of research was collected about alcohol. Countless time and effort was spent to gather various types of data and facts for this research project. A survey was created in order to obtain data about alcohol and gain knowledge of people's experience and opinions of the subject. A process essay was completed and it obtains details of how the survey was completed and how the information gathered was useful to the research report. The readers will understand how to generate questions, gather data, and relate the information gathered to the research report. In addition, a letter containing questions was developed in order to obtain expert opinion of the subject. An expository essay was completed and it contains the questionnaire and answers from the expert.  </a:t>
            </a:r>
            <a:endParaRPr sz="1400">
              <a:latin typeface="Economica"/>
              <a:ea typeface="Economica"/>
              <a:cs typeface="Economica"/>
              <a:sym typeface="Economica"/>
            </a:endParaRPr>
          </a:p>
        </p:txBody>
      </p:sp>
      <p:pic>
        <p:nvPicPr>
          <p:cNvPr id="177" name="Shape 177"/>
          <p:cNvPicPr preferRelativeResize="0"/>
          <p:nvPr/>
        </p:nvPicPr>
        <p:blipFill>
          <a:blip r:embed="rId3">
            <a:alphaModFix/>
          </a:blip>
          <a:stretch>
            <a:fillRect/>
          </a:stretch>
        </p:blipFill>
        <p:spPr>
          <a:xfrm>
            <a:off x="5945250" y="963725"/>
            <a:ext cx="2938278" cy="387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1135650" y="0"/>
            <a:ext cx="68727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Research Proposal Draft In Sections</a:t>
            </a:r>
            <a:endParaRPr/>
          </a:p>
        </p:txBody>
      </p:sp>
      <p:sp>
        <p:nvSpPr>
          <p:cNvPr id="183" name="Shape 183"/>
          <p:cNvSpPr txBox="1"/>
          <p:nvPr>
            <p:ph idx="1" type="body"/>
          </p:nvPr>
        </p:nvSpPr>
        <p:spPr>
          <a:xfrm>
            <a:off x="311700" y="831300"/>
            <a:ext cx="8520600" cy="596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IV</a:t>
            </a:r>
            <a:endParaRPr sz="2400">
              <a:latin typeface="Economica"/>
              <a:ea typeface="Economica"/>
              <a:cs typeface="Economica"/>
              <a:sym typeface="Economica"/>
            </a:endParaRPr>
          </a:p>
          <a:p>
            <a:pPr indent="0" lvl="0" marL="0">
              <a:spcBef>
                <a:spcPts val="1600"/>
              </a:spcBef>
              <a:spcAft>
                <a:spcPts val="1600"/>
              </a:spcAft>
              <a:buNone/>
            </a:pPr>
            <a:r>
              <a:t/>
            </a:r>
            <a:endParaRPr/>
          </a:p>
        </p:txBody>
      </p:sp>
      <p:pic>
        <p:nvPicPr>
          <p:cNvPr id="184" name="Shape 184"/>
          <p:cNvPicPr preferRelativeResize="0"/>
          <p:nvPr/>
        </p:nvPicPr>
        <p:blipFill>
          <a:blip r:embed="rId3">
            <a:alphaModFix/>
          </a:blip>
          <a:stretch>
            <a:fillRect/>
          </a:stretch>
        </p:blipFill>
        <p:spPr>
          <a:xfrm>
            <a:off x="0" y="1590700"/>
            <a:ext cx="3013551" cy="3410699"/>
          </a:xfrm>
          <a:prstGeom prst="rect">
            <a:avLst/>
          </a:prstGeom>
          <a:noFill/>
          <a:ln>
            <a:noFill/>
          </a:ln>
        </p:spPr>
      </p:pic>
      <p:pic>
        <p:nvPicPr>
          <p:cNvPr id="185" name="Shape 185"/>
          <p:cNvPicPr preferRelativeResize="0"/>
          <p:nvPr/>
        </p:nvPicPr>
        <p:blipFill>
          <a:blip r:embed="rId4">
            <a:alphaModFix/>
          </a:blip>
          <a:stretch>
            <a:fillRect/>
          </a:stretch>
        </p:blipFill>
        <p:spPr>
          <a:xfrm>
            <a:off x="3153176" y="1590700"/>
            <a:ext cx="2837647" cy="3410700"/>
          </a:xfrm>
          <a:prstGeom prst="rect">
            <a:avLst/>
          </a:prstGeom>
          <a:noFill/>
          <a:ln>
            <a:noFill/>
          </a:ln>
        </p:spPr>
      </p:pic>
      <p:pic>
        <p:nvPicPr>
          <p:cNvPr id="186" name="Shape 186"/>
          <p:cNvPicPr preferRelativeResize="0"/>
          <p:nvPr/>
        </p:nvPicPr>
        <p:blipFill>
          <a:blip r:embed="rId5">
            <a:alphaModFix/>
          </a:blip>
          <a:stretch>
            <a:fillRect/>
          </a:stretch>
        </p:blipFill>
        <p:spPr>
          <a:xfrm>
            <a:off x="6174147" y="2042663"/>
            <a:ext cx="2848378" cy="25067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1922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192" name="Shape 192"/>
          <p:cNvSpPr txBox="1"/>
          <p:nvPr>
            <p:ph idx="1" type="body"/>
          </p:nvPr>
        </p:nvSpPr>
        <p:spPr>
          <a:xfrm>
            <a:off x="311700" y="895400"/>
            <a:ext cx="8520600" cy="1050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Economica"/>
                <a:ea typeface="Economica"/>
                <a:cs typeface="Economica"/>
                <a:sym typeface="Economica"/>
              </a:rPr>
              <a:t>Section V</a:t>
            </a:r>
            <a:endParaRPr sz="2400">
              <a:latin typeface="Economica"/>
              <a:ea typeface="Economica"/>
              <a:cs typeface="Economica"/>
              <a:sym typeface="Economica"/>
            </a:endParaRPr>
          </a:p>
          <a:p>
            <a:pPr indent="0" lvl="0" marL="0" algn="ctr">
              <a:spcBef>
                <a:spcPts val="1600"/>
              </a:spcBef>
              <a:spcAft>
                <a:spcPts val="0"/>
              </a:spcAft>
              <a:buNone/>
            </a:pPr>
            <a:r>
              <a:rPr lang="en">
                <a:latin typeface="Economica"/>
                <a:ea typeface="Economica"/>
                <a:cs typeface="Economica"/>
                <a:sym typeface="Economica"/>
              </a:rPr>
              <a:t>Analysis, letter to experts, surveys, responses, </a:t>
            </a:r>
            <a:r>
              <a:rPr lang="en">
                <a:latin typeface="Economica"/>
                <a:ea typeface="Economica"/>
                <a:cs typeface="Economica"/>
                <a:sym typeface="Economica"/>
              </a:rPr>
              <a:t>etc. </a:t>
            </a:r>
            <a:endParaRPr>
              <a:latin typeface="Economica"/>
              <a:ea typeface="Economica"/>
              <a:cs typeface="Economica"/>
              <a:sym typeface="Economica"/>
            </a:endParaRPr>
          </a:p>
          <a:p>
            <a:pPr indent="0" lvl="0" marL="0">
              <a:spcBef>
                <a:spcPts val="1600"/>
              </a:spcBef>
              <a:spcAft>
                <a:spcPts val="1600"/>
              </a:spcAft>
              <a:buNone/>
            </a:pPr>
            <a:r>
              <a:t/>
            </a:r>
            <a:endParaRPr/>
          </a:p>
        </p:txBody>
      </p:sp>
      <p:pic>
        <p:nvPicPr>
          <p:cNvPr id="193" name="Shape 193"/>
          <p:cNvPicPr preferRelativeResize="0"/>
          <p:nvPr/>
        </p:nvPicPr>
        <p:blipFill>
          <a:blip r:embed="rId3">
            <a:alphaModFix/>
          </a:blip>
          <a:stretch>
            <a:fillRect/>
          </a:stretch>
        </p:blipFill>
        <p:spPr>
          <a:xfrm>
            <a:off x="100875" y="2129075"/>
            <a:ext cx="2323088" cy="2697100"/>
          </a:xfrm>
          <a:prstGeom prst="rect">
            <a:avLst/>
          </a:prstGeom>
          <a:noFill/>
          <a:ln>
            <a:noFill/>
          </a:ln>
        </p:spPr>
      </p:pic>
      <p:pic>
        <p:nvPicPr>
          <p:cNvPr id="194" name="Shape 194"/>
          <p:cNvPicPr preferRelativeResize="0"/>
          <p:nvPr/>
        </p:nvPicPr>
        <p:blipFill>
          <a:blip r:embed="rId4">
            <a:alphaModFix/>
          </a:blip>
          <a:stretch>
            <a:fillRect/>
          </a:stretch>
        </p:blipFill>
        <p:spPr>
          <a:xfrm>
            <a:off x="2602125" y="2129075"/>
            <a:ext cx="3961947" cy="2697100"/>
          </a:xfrm>
          <a:prstGeom prst="rect">
            <a:avLst/>
          </a:prstGeom>
          <a:noFill/>
          <a:ln>
            <a:noFill/>
          </a:ln>
        </p:spPr>
      </p:pic>
      <p:pic>
        <p:nvPicPr>
          <p:cNvPr id="195" name="Shape 195"/>
          <p:cNvPicPr preferRelativeResize="0"/>
          <p:nvPr/>
        </p:nvPicPr>
        <p:blipFill>
          <a:blip r:embed="rId5">
            <a:alphaModFix/>
          </a:blip>
          <a:stretch>
            <a:fillRect/>
          </a:stretch>
        </p:blipFill>
        <p:spPr>
          <a:xfrm>
            <a:off x="6670085" y="2550463"/>
            <a:ext cx="2401765" cy="17512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8915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201" name="Shape 201"/>
          <p:cNvSpPr txBox="1"/>
          <p:nvPr>
            <p:ph idx="1" type="body"/>
          </p:nvPr>
        </p:nvSpPr>
        <p:spPr>
          <a:xfrm>
            <a:off x="167375" y="920450"/>
            <a:ext cx="4728600" cy="39528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VI</a:t>
            </a:r>
            <a:endParaRPr sz="2400">
              <a:latin typeface="Economica"/>
              <a:ea typeface="Economica"/>
              <a:cs typeface="Economica"/>
              <a:sym typeface="Economica"/>
            </a:endParaRPr>
          </a:p>
          <a:p>
            <a:pPr indent="0" lvl="0" marL="0" rtl="0">
              <a:lnSpc>
                <a:spcPct val="200000"/>
              </a:lnSpc>
              <a:spcBef>
                <a:spcPts val="1600"/>
              </a:spcBef>
              <a:spcAft>
                <a:spcPts val="0"/>
              </a:spcAft>
              <a:buClr>
                <a:schemeClr val="dk1"/>
              </a:buClr>
              <a:buSzPts val="1100"/>
              <a:buFont typeface="Arial"/>
              <a:buNone/>
            </a:pPr>
            <a:r>
              <a:rPr lang="en" sz="1400">
                <a:latin typeface="Economica"/>
                <a:ea typeface="Economica"/>
                <a:cs typeface="Economica"/>
                <a:sym typeface="Economica"/>
              </a:rPr>
              <a:t>For the most part, from what is being said about alcohol it’s best if a person is trying to quit is to get help. One of the first step to quitting alcohol is removing the substance from your home. It’s best to keep it away and out of arm's reach if you wanna stay sober. If a person is a heavy drinker and finds it difficult to quit it’s recommended that they look for help. They can find help in Alcoholics Anonymous meetings or different alcoholism prevention programs which can help a person cope with alcohol. A person’s life should not be taken away so soon due to alcohol. Everyone deserves a chance to live life to the fullest alcohol free. </a:t>
            </a:r>
            <a:endParaRPr sz="1400">
              <a:latin typeface="Economica"/>
              <a:ea typeface="Economica"/>
              <a:cs typeface="Economica"/>
              <a:sym typeface="Economica"/>
            </a:endParaRPr>
          </a:p>
          <a:p>
            <a:pPr indent="0" lvl="0" marL="0">
              <a:spcBef>
                <a:spcPts val="0"/>
              </a:spcBef>
              <a:spcAft>
                <a:spcPts val="1600"/>
              </a:spcAft>
              <a:buNone/>
            </a:pPr>
            <a:r>
              <a:t/>
            </a:r>
            <a:endParaRPr/>
          </a:p>
        </p:txBody>
      </p:sp>
      <p:pic>
        <p:nvPicPr>
          <p:cNvPr id="202" name="Shape 202"/>
          <p:cNvPicPr preferRelativeResize="0"/>
          <p:nvPr/>
        </p:nvPicPr>
        <p:blipFill>
          <a:blip r:embed="rId3">
            <a:alphaModFix/>
          </a:blip>
          <a:stretch>
            <a:fillRect/>
          </a:stretch>
        </p:blipFill>
        <p:spPr>
          <a:xfrm>
            <a:off x="4895963" y="1960138"/>
            <a:ext cx="4124325" cy="2047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685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Research Proposal Draft In Sections</a:t>
            </a:r>
            <a:endParaRPr/>
          </a:p>
        </p:txBody>
      </p:sp>
      <p:sp>
        <p:nvSpPr>
          <p:cNvPr id="208" name="Shape 208"/>
          <p:cNvSpPr txBox="1"/>
          <p:nvPr>
            <p:ph idx="1" type="body"/>
          </p:nvPr>
        </p:nvSpPr>
        <p:spPr>
          <a:xfrm>
            <a:off x="103075" y="899825"/>
            <a:ext cx="4710600" cy="4174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Economica"/>
                <a:ea typeface="Economica"/>
                <a:cs typeface="Economica"/>
                <a:sym typeface="Economica"/>
              </a:rPr>
              <a:t>Section </a:t>
            </a:r>
            <a:r>
              <a:rPr lang="en" sz="2400">
                <a:latin typeface="Economica"/>
                <a:ea typeface="Economica"/>
                <a:cs typeface="Economica"/>
                <a:sym typeface="Economica"/>
              </a:rPr>
              <a:t>VII</a:t>
            </a:r>
            <a:endParaRPr sz="2400">
              <a:latin typeface="Economica"/>
              <a:ea typeface="Economica"/>
              <a:cs typeface="Economica"/>
              <a:sym typeface="Economica"/>
            </a:endParaRPr>
          </a:p>
          <a:p>
            <a:pPr indent="0" lvl="0" marL="0" rtl="0">
              <a:lnSpc>
                <a:spcPct val="200000"/>
              </a:lnSpc>
              <a:spcBef>
                <a:spcPts val="1600"/>
              </a:spcBef>
              <a:spcAft>
                <a:spcPts val="0"/>
              </a:spcAft>
              <a:buClr>
                <a:schemeClr val="dk1"/>
              </a:buClr>
              <a:buSzPts val="1100"/>
              <a:buFont typeface="Arial"/>
              <a:buNone/>
            </a:pPr>
            <a:r>
              <a:rPr lang="en" sz="1400">
                <a:latin typeface="Economica"/>
                <a:ea typeface="Economica"/>
                <a:cs typeface="Economica"/>
                <a:sym typeface="Economica"/>
              </a:rPr>
              <a:t>Over the course of the spring semester, the researcher was able to provide information based on the results that have been complied overtime. Many essays were written and submitted include details of the report about The Effects of Alcohol. Four essays were compiled together which showcase the researchers studies and results. The information above is a description of what has been written in the essays. From finding a topic, writing essays, conducting a survey, asking expert opinion, and making a report it all concludes how alcohol affects the people in the Mariana Islands and the U.S. </a:t>
            </a:r>
            <a:endParaRPr sz="1400">
              <a:latin typeface="Economica"/>
              <a:ea typeface="Economica"/>
              <a:cs typeface="Economica"/>
              <a:sym typeface="Economica"/>
            </a:endParaRPr>
          </a:p>
          <a:p>
            <a:pPr indent="0" lvl="0" marL="0">
              <a:spcBef>
                <a:spcPts val="0"/>
              </a:spcBef>
              <a:spcAft>
                <a:spcPts val="1600"/>
              </a:spcAft>
              <a:buNone/>
            </a:pPr>
            <a:r>
              <a:t/>
            </a:r>
            <a:endParaRPr/>
          </a:p>
        </p:txBody>
      </p:sp>
      <p:pic>
        <p:nvPicPr>
          <p:cNvPr id="209" name="Shape 209"/>
          <p:cNvPicPr preferRelativeResize="0"/>
          <p:nvPr/>
        </p:nvPicPr>
        <p:blipFill>
          <a:blip r:embed="rId3">
            <a:alphaModFix/>
          </a:blip>
          <a:stretch>
            <a:fillRect/>
          </a:stretch>
        </p:blipFill>
        <p:spPr>
          <a:xfrm>
            <a:off x="4875238" y="788850"/>
            <a:ext cx="4219575" cy="1314450"/>
          </a:xfrm>
          <a:prstGeom prst="rect">
            <a:avLst/>
          </a:prstGeom>
          <a:noFill/>
          <a:ln>
            <a:noFill/>
          </a:ln>
        </p:spPr>
      </p:pic>
      <p:pic>
        <p:nvPicPr>
          <p:cNvPr id="210" name="Shape 210"/>
          <p:cNvPicPr preferRelativeResize="0"/>
          <p:nvPr/>
        </p:nvPicPr>
        <p:blipFill>
          <a:blip r:embed="rId4">
            <a:alphaModFix/>
          </a:blip>
          <a:stretch>
            <a:fillRect/>
          </a:stretch>
        </p:blipFill>
        <p:spPr>
          <a:xfrm>
            <a:off x="4941913" y="2190750"/>
            <a:ext cx="4086225" cy="2952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568900" y="243775"/>
            <a:ext cx="1842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PROJECT:</a:t>
            </a:r>
            <a:endParaRPr/>
          </a:p>
        </p:txBody>
      </p:sp>
      <p:sp>
        <p:nvSpPr>
          <p:cNvPr id="72" name="Shape 72"/>
          <p:cNvSpPr txBox="1"/>
          <p:nvPr>
            <p:ph idx="1" type="body"/>
          </p:nvPr>
        </p:nvSpPr>
        <p:spPr>
          <a:xfrm>
            <a:off x="1156950" y="920475"/>
            <a:ext cx="6429600" cy="3911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000">
                <a:latin typeface="Economica"/>
                <a:ea typeface="Economica"/>
                <a:cs typeface="Economica"/>
                <a:sym typeface="Economica"/>
              </a:rPr>
              <a:t>SECTION I: PREPARATION OF DOCUMENTS</a:t>
            </a:r>
            <a:endParaRPr b="1" sz="3000">
              <a:latin typeface="Economica"/>
              <a:ea typeface="Economica"/>
              <a:cs typeface="Economica"/>
              <a:sym typeface="Economica"/>
            </a:endParaRPr>
          </a:p>
          <a:p>
            <a:pPr indent="-419100" lvl="0" marL="457200" rtl="0">
              <a:spcBef>
                <a:spcPts val="1600"/>
              </a:spcBef>
              <a:spcAft>
                <a:spcPts val="0"/>
              </a:spcAft>
              <a:buSzPts val="3000"/>
              <a:buFont typeface="Caveat"/>
              <a:buChar char="❏"/>
            </a:pPr>
            <a:r>
              <a:rPr lang="en" sz="3000">
                <a:latin typeface="Caveat"/>
                <a:ea typeface="Caveat"/>
                <a:cs typeface="Caveat"/>
                <a:sym typeface="Caveat"/>
              </a:rPr>
              <a:t>Brainstorm</a:t>
            </a:r>
            <a:endParaRPr sz="3000">
              <a:latin typeface="Caveat"/>
              <a:ea typeface="Caveat"/>
              <a:cs typeface="Caveat"/>
              <a:sym typeface="Caveat"/>
            </a:endParaRPr>
          </a:p>
          <a:p>
            <a:pPr indent="-419100" lvl="0" marL="457200" rtl="0">
              <a:spcBef>
                <a:spcPts val="0"/>
              </a:spcBef>
              <a:spcAft>
                <a:spcPts val="0"/>
              </a:spcAft>
              <a:buSzPts val="3000"/>
              <a:buFont typeface="Caveat"/>
              <a:buChar char="❏"/>
            </a:pPr>
            <a:r>
              <a:rPr lang="en" sz="3000">
                <a:latin typeface="Caveat"/>
                <a:ea typeface="Caveat"/>
                <a:cs typeface="Caveat"/>
                <a:sym typeface="Caveat"/>
              </a:rPr>
              <a:t>Proposal </a:t>
            </a:r>
            <a:endParaRPr sz="3000">
              <a:latin typeface="Caveat"/>
              <a:ea typeface="Caveat"/>
              <a:cs typeface="Caveat"/>
              <a:sym typeface="Caveat"/>
            </a:endParaRPr>
          </a:p>
          <a:p>
            <a:pPr indent="-419100" lvl="0" marL="457200" rtl="0">
              <a:spcBef>
                <a:spcPts val="0"/>
              </a:spcBef>
              <a:spcAft>
                <a:spcPts val="0"/>
              </a:spcAft>
              <a:buSzPts val="3000"/>
              <a:buFont typeface="Caveat"/>
              <a:buChar char="❏"/>
            </a:pPr>
            <a:r>
              <a:rPr lang="en" sz="3000">
                <a:latin typeface="Caveat"/>
                <a:ea typeface="Caveat"/>
                <a:cs typeface="Caveat"/>
                <a:sym typeface="Caveat"/>
              </a:rPr>
              <a:t>Outline</a:t>
            </a:r>
            <a:endParaRPr sz="3000">
              <a:latin typeface="Caveat"/>
              <a:ea typeface="Caveat"/>
              <a:cs typeface="Caveat"/>
              <a:sym typeface="Caveat"/>
            </a:endParaRPr>
          </a:p>
          <a:p>
            <a:pPr indent="-419100" lvl="0" marL="457200" rtl="0">
              <a:spcBef>
                <a:spcPts val="0"/>
              </a:spcBef>
              <a:spcAft>
                <a:spcPts val="0"/>
              </a:spcAft>
              <a:buSzPts val="3000"/>
              <a:buFont typeface="Caveat"/>
              <a:buChar char="❏"/>
            </a:pPr>
            <a:r>
              <a:rPr lang="en" sz="3000">
                <a:latin typeface="Caveat"/>
                <a:ea typeface="Caveat"/>
                <a:cs typeface="Caveat"/>
                <a:sym typeface="Caveat"/>
              </a:rPr>
              <a:t>Reading Notes (Annotated Bibliography)</a:t>
            </a:r>
            <a:endParaRPr sz="3000">
              <a:latin typeface="Caveat"/>
              <a:ea typeface="Caveat"/>
              <a:cs typeface="Caveat"/>
              <a:sym typeface="Caveat"/>
            </a:endParaRPr>
          </a:p>
          <a:p>
            <a:pPr indent="-419100" lvl="0" marL="457200" rtl="0">
              <a:spcBef>
                <a:spcPts val="0"/>
              </a:spcBef>
              <a:spcAft>
                <a:spcPts val="0"/>
              </a:spcAft>
              <a:buSzPts val="3000"/>
              <a:buFont typeface="Caveat"/>
              <a:buChar char="❏"/>
            </a:pPr>
            <a:r>
              <a:rPr lang="en" sz="3000">
                <a:latin typeface="Caveat"/>
                <a:ea typeface="Caveat"/>
                <a:cs typeface="Caveat"/>
                <a:sym typeface="Caveat"/>
              </a:rPr>
              <a:t>Schedule &amp; Log</a:t>
            </a:r>
            <a:endParaRPr sz="3000">
              <a:latin typeface="Caveat"/>
              <a:ea typeface="Caveat"/>
              <a:cs typeface="Caveat"/>
              <a:sym typeface="Caveat"/>
            </a:endParaRPr>
          </a:p>
          <a:p>
            <a:pPr indent="-419100" lvl="0" marL="457200">
              <a:spcBef>
                <a:spcPts val="0"/>
              </a:spcBef>
              <a:spcAft>
                <a:spcPts val="0"/>
              </a:spcAft>
              <a:buSzPts val="3000"/>
              <a:buFont typeface="Caveat"/>
              <a:buChar char="❏"/>
            </a:pPr>
            <a:r>
              <a:rPr lang="en" sz="3000">
                <a:latin typeface="Caveat"/>
                <a:ea typeface="Caveat"/>
                <a:cs typeface="Caveat"/>
                <a:sym typeface="Caveat"/>
              </a:rPr>
              <a:t>Required Draft </a:t>
            </a:r>
            <a:endParaRPr sz="3000">
              <a:latin typeface="Caveat"/>
              <a:ea typeface="Caveat"/>
              <a:cs typeface="Caveat"/>
              <a:sym typeface="Caveat"/>
            </a:endParaRPr>
          </a:p>
          <a:p>
            <a:pPr indent="0" lvl="0" marL="0">
              <a:spcBef>
                <a:spcPts val="1600"/>
              </a:spcBef>
              <a:spcAft>
                <a:spcPts val="1600"/>
              </a:spcAft>
              <a:buNone/>
            </a:pPr>
            <a:r>
              <a:t/>
            </a:r>
            <a:endParaRPr b="1"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177700" y="1716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My English Research Portfolio</a:t>
            </a:r>
            <a:endParaRPr/>
          </a:p>
        </p:txBody>
      </p:sp>
      <p:sp>
        <p:nvSpPr>
          <p:cNvPr id="216" name="Shape 216"/>
          <p:cNvSpPr txBox="1"/>
          <p:nvPr>
            <p:ph idx="1" type="body"/>
          </p:nvPr>
        </p:nvSpPr>
        <p:spPr>
          <a:xfrm>
            <a:off x="311700" y="646975"/>
            <a:ext cx="3265200" cy="4339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400">
                <a:latin typeface="Economica"/>
                <a:ea typeface="Economica"/>
                <a:cs typeface="Economica"/>
                <a:sym typeface="Economica"/>
              </a:rPr>
              <a:t>Hypothesis:</a:t>
            </a:r>
            <a:endParaRPr b="1" sz="2400">
              <a:latin typeface="Economica"/>
              <a:ea typeface="Economica"/>
              <a:cs typeface="Economica"/>
              <a:sym typeface="Economica"/>
            </a:endParaRPr>
          </a:p>
          <a:p>
            <a:pPr indent="-381000" lvl="0" marL="457200">
              <a:spcBef>
                <a:spcPts val="1600"/>
              </a:spcBef>
              <a:spcAft>
                <a:spcPts val="0"/>
              </a:spcAft>
              <a:buSzPts val="2400"/>
              <a:buFont typeface="Economica"/>
              <a:buChar char="❏"/>
            </a:pPr>
            <a:r>
              <a:rPr lang="en" sz="2400">
                <a:latin typeface="Economica"/>
                <a:ea typeface="Economica"/>
                <a:cs typeface="Economica"/>
                <a:sym typeface="Economica"/>
              </a:rPr>
              <a:t>Research Portfolio   </a:t>
            </a:r>
            <a:endParaRPr sz="2400">
              <a:latin typeface="Economica"/>
              <a:ea typeface="Economica"/>
              <a:cs typeface="Economica"/>
              <a:sym typeface="Economica"/>
            </a:endParaRPr>
          </a:p>
          <a:p>
            <a:pPr indent="-381000" lvl="0" marL="457200">
              <a:spcBef>
                <a:spcPts val="0"/>
              </a:spcBef>
              <a:spcAft>
                <a:spcPts val="0"/>
              </a:spcAft>
              <a:buSzPts val="2400"/>
              <a:buFont typeface="Economica"/>
              <a:buChar char="●"/>
            </a:pPr>
            <a:r>
              <a:rPr lang="en" sz="2400">
                <a:latin typeface="Economica"/>
                <a:ea typeface="Economica"/>
                <a:cs typeface="Economica"/>
                <a:sym typeface="Economica"/>
              </a:rPr>
              <a:t>Cover page</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Table of Contents   </a:t>
            </a:r>
            <a:r>
              <a:rPr lang="en" sz="2400">
                <a:latin typeface="Economica"/>
                <a:ea typeface="Economica"/>
                <a:cs typeface="Economica"/>
                <a:sym typeface="Economica"/>
              </a:rPr>
              <a:t> </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Abstract</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Introduction</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Background</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Methodology</a:t>
            </a:r>
            <a:endParaRPr sz="2400">
              <a:latin typeface="Economica"/>
              <a:ea typeface="Economica"/>
              <a:cs typeface="Economica"/>
              <a:sym typeface="Economica"/>
            </a:endParaRPr>
          </a:p>
          <a:p>
            <a:pPr indent="0" lvl="0" marL="0" rtl="0">
              <a:spcBef>
                <a:spcPts val="1600"/>
              </a:spcBef>
              <a:spcAft>
                <a:spcPts val="0"/>
              </a:spcAft>
              <a:buNone/>
            </a:pPr>
            <a:r>
              <a:t/>
            </a:r>
            <a:endParaRPr sz="2400">
              <a:latin typeface="Economica"/>
              <a:ea typeface="Economica"/>
              <a:cs typeface="Economica"/>
              <a:sym typeface="Economica"/>
            </a:endParaRPr>
          </a:p>
          <a:p>
            <a:pPr indent="0" lvl="0" marL="0" rtl="0">
              <a:spcBef>
                <a:spcPts val="1600"/>
              </a:spcBef>
              <a:spcAft>
                <a:spcPts val="1600"/>
              </a:spcAft>
              <a:buNone/>
            </a:pPr>
            <a:r>
              <a:t/>
            </a:r>
            <a:endParaRPr>
              <a:latin typeface="Economica"/>
              <a:ea typeface="Economica"/>
              <a:cs typeface="Economica"/>
              <a:sym typeface="Economica"/>
            </a:endParaRPr>
          </a:p>
        </p:txBody>
      </p:sp>
      <p:sp>
        <p:nvSpPr>
          <p:cNvPr id="217" name="Shape 217"/>
          <p:cNvSpPr txBox="1"/>
          <p:nvPr/>
        </p:nvSpPr>
        <p:spPr>
          <a:xfrm>
            <a:off x="2897500" y="1636500"/>
            <a:ext cx="3081000" cy="3432300"/>
          </a:xfrm>
          <a:prstGeom prst="rect">
            <a:avLst/>
          </a:prstGeom>
          <a:noFill/>
          <a:ln>
            <a:noFill/>
          </a:ln>
        </p:spPr>
        <p:txBody>
          <a:bodyPr anchorCtr="0" anchor="t" bIns="91425" lIns="91425" spcFirstLastPara="1" rIns="91425" wrap="square" tIns="91425">
            <a:noAutofit/>
          </a:bodyPr>
          <a:lstStyle/>
          <a:p>
            <a:pPr indent="-381000" lvl="0" marL="4572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Studies</a:t>
            </a:r>
            <a:endParaRPr sz="2400">
              <a:solidFill>
                <a:schemeClr val="dk1"/>
              </a:solidFill>
              <a:latin typeface="Economica"/>
              <a:ea typeface="Economica"/>
              <a:cs typeface="Economica"/>
              <a:sym typeface="Economica"/>
            </a:endParaRPr>
          </a:p>
          <a:p>
            <a:pPr indent="-381000" lvl="1" marL="9144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a:t>
            </a:r>
            <a:r>
              <a:rPr lang="en" sz="2400">
                <a:solidFill>
                  <a:schemeClr val="dk1"/>
                </a:solidFill>
                <a:latin typeface="Economica"/>
                <a:ea typeface="Economica"/>
                <a:cs typeface="Economica"/>
                <a:sym typeface="Economica"/>
              </a:rPr>
              <a:t>Participants</a:t>
            </a:r>
            <a:endParaRPr sz="2400">
              <a:solidFill>
                <a:schemeClr val="dk1"/>
              </a:solidFill>
              <a:latin typeface="Economica"/>
              <a:ea typeface="Economica"/>
              <a:cs typeface="Economica"/>
              <a:sym typeface="Economica"/>
            </a:endParaRPr>
          </a:p>
          <a:p>
            <a:pPr indent="-381000" lvl="1" marL="9144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-Results</a:t>
            </a:r>
            <a:endParaRPr sz="2400">
              <a:solidFill>
                <a:schemeClr val="dk1"/>
              </a:solidFill>
              <a:latin typeface="Economica"/>
              <a:ea typeface="Economica"/>
              <a:cs typeface="Economica"/>
              <a:sym typeface="Economica"/>
            </a:endParaRPr>
          </a:p>
          <a:p>
            <a:pPr indent="-381000" lvl="0" marL="4572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Analysis &amp; Findings</a:t>
            </a:r>
            <a:endParaRPr sz="2400">
              <a:solidFill>
                <a:schemeClr val="dk1"/>
              </a:solidFill>
              <a:latin typeface="Economica"/>
              <a:ea typeface="Economica"/>
              <a:cs typeface="Economica"/>
              <a:sym typeface="Economica"/>
            </a:endParaRPr>
          </a:p>
          <a:p>
            <a:pPr indent="-381000" lvl="0" marL="4572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Discussions</a:t>
            </a:r>
            <a:endParaRPr sz="2400">
              <a:solidFill>
                <a:schemeClr val="dk1"/>
              </a:solidFill>
              <a:latin typeface="Economica"/>
              <a:ea typeface="Economica"/>
              <a:cs typeface="Economica"/>
              <a:sym typeface="Economica"/>
            </a:endParaRPr>
          </a:p>
          <a:p>
            <a:pPr indent="-381000" lvl="1" marL="914400" rtl="0">
              <a:lnSpc>
                <a:spcPct val="100000"/>
              </a:lnSpc>
              <a:spcBef>
                <a:spcPts val="0"/>
              </a:spcBef>
              <a:spcAft>
                <a:spcPts val="0"/>
              </a:spcAft>
              <a:buClr>
                <a:schemeClr val="dk1"/>
              </a:buClr>
              <a:buSzPts val="2400"/>
              <a:buFont typeface="Economica"/>
              <a:buChar char="○"/>
            </a:pPr>
            <a:r>
              <a:rPr lang="en" sz="2400">
                <a:solidFill>
                  <a:schemeClr val="dk1"/>
                </a:solidFill>
                <a:latin typeface="Economica"/>
                <a:ea typeface="Economica"/>
                <a:cs typeface="Economica"/>
                <a:sym typeface="Economica"/>
              </a:rPr>
              <a:t>-Future Suggestions</a:t>
            </a:r>
            <a:endParaRPr sz="2400">
              <a:solidFill>
                <a:schemeClr val="dk1"/>
              </a:solidFill>
              <a:latin typeface="Economica"/>
              <a:ea typeface="Economica"/>
              <a:cs typeface="Economica"/>
              <a:sym typeface="Economica"/>
            </a:endParaRPr>
          </a:p>
        </p:txBody>
      </p:sp>
      <p:sp>
        <p:nvSpPr>
          <p:cNvPr id="218" name="Shape 218"/>
          <p:cNvSpPr txBox="1"/>
          <p:nvPr/>
        </p:nvSpPr>
        <p:spPr>
          <a:xfrm>
            <a:off x="6194875" y="1584975"/>
            <a:ext cx="2762400" cy="2814000"/>
          </a:xfrm>
          <a:prstGeom prst="rect">
            <a:avLst/>
          </a:prstGeom>
          <a:noFill/>
          <a:ln>
            <a:noFill/>
          </a:ln>
        </p:spPr>
        <p:txBody>
          <a:bodyPr anchorCtr="0" anchor="t" bIns="91425" lIns="91425" spcFirstLastPara="1" rIns="91425" wrap="square" tIns="91425">
            <a:noAutofit/>
          </a:bodyPr>
          <a:lstStyle/>
          <a:p>
            <a:pPr indent="-381000" lvl="0" marL="457200">
              <a:spcBef>
                <a:spcPts val="0"/>
              </a:spcBef>
              <a:spcAft>
                <a:spcPts val="0"/>
              </a:spcAft>
              <a:buSzPts val="2400"/>
              <a:buFont typeface="Economica"/>
              <a:buChar char="●"/>
            </a:pPr>
            <a:r>
              <a:rPr lang="en" sz="2400">
                <a:latin typeface="Economica"/>
                <a:ea typeface="Economica"/>
                <a:cs typeface="Economica"/>
                <a:sym typeface="Economica"/>
              </a:rPr>
              <a:t>Conclusion</a:t>
            </a:r>
            <a:endParaRPr sz="2400">
              <a:latin typeface="Economica"/>
              <a:ea typeface="Economica"/>
              <a:cs typeface="Economica"/>
              <a:sym typeface="Economica"/>
            </a:endParaRPr>
          </a:p>
          <a:p>
            <a:pPr indent="-381000" lvl="0" marL="457200">
              <a:spcBef>
                <a:spcPts val="0"/>
              </a:spcBef>
              <a:spcAft>
                <a:spcPts val="0"/>
              </a:spcAft>
              <a:buSzPts val="2400"/>
              <a:buFont typeface="Economica"/>
              <a:buChar char="●"/>
            </a:pPr>
            <a:r>
              <a:rPr lang="en" sz="2400">
                <a:latin typeface="Economica"/>
                <a:ea typeface="Economica"/>
                <a:cs typeface="Economica"/>
                <a:sym typeface="Economica"/>
              </a:rPr>
              <a:t>References</a:t>
            </a:r>
            <a:endParaRPr sz="2400">
              <a:latin typeface="Economica"/>
              <a:ea typeface="Economica"/>
              <a:cs typeface="Economica"/>
              <a:sym typeface="Economica"/>
            </a:endParaRPr>
          </a:p>
          <a:p>
            <a:pPr indent="-381000" lvl="0" marL="457200">
              <a:spcBef>
                <a:spcPts val="0"/>
              </a:spcBef>
              <a:spcAft>
                <a:spcPts val="0"/>
              </a:spcAft>
              <a:buSzPts val="2400"/>
              <a:buFont typeface="Economica"/>
              <a:buChar char="●"/>
            </a:pPr>
            <a:r>
              <a:rPr lang="en" sz="2400">
                <a:latin typeface="Economica"/>
                <a:ea typeface="Economica"/>
                <a:cs typeface="Economica"/>
                <a:sym typeface="Economica"/>
              </a:rPr>
              <a:t>Appendices</a:t>
            </a:r>
            <a:endParaRPr sz="2400">
              <a:latin typeface="Economica"/>
              <a:ea typeface="Economica"/>
              <a:cs typeface="Economica"/>
              <a:sym typeface="Economica"/>
            </a:endParaRPr>
          </a:p>
          <a:p>
            <a:pPr indent="-381000" lvl="1" marL="914400">
              <a:spcBef>
                <a:spcPts val="0"/>
              </a:spcBef>
              <a:spcAft>
                <a:spcPts val="0"/>
              </a:spcAft>
              <a:buSzPts val="2400"/>
              <a:buFont typeface="Economica"/>
              <a:buChar char="○"/>
            </a:pPr>
            <a:r>
              <a:rPr lang="en" sz="2400">
                <a:latin typeface="Economica"/>
                <a:ea typeface="Economica"/>
                <a:cs typeface="Economica"/>
                <a:sym typeface="Economica"/>
              </a:rPr>
              <a:t>-Appendix A-C</a:t>
            </a:r>
            <a:endParaRPr sz="2400">
              <a:latin typeface="Economica"/>
              <a:ea typeface="Economica"/>
              <a:cs typeface="Economica"/>
              <a:sym typeface="Economica"/>
            </a:endParaRPr>
          </a:p>
        </p:txBody>
      </p:sp>
      <p:cxnSp>
        <p:nvCxnSpPr>
          <p:cNvPr id="219" name="Shape 219"/>
          <p:cNvCxnSpPr/>
          <p:nvPr/>
        </p:nvCxnSpPr>
        <p:spPr>
          <a:xfrm>
            <a:off x="2855200" y="956200"/>
            <a:ext cx="10200" cy="4030200"/>
          </a:xfrm>
          <a:prstGeom prst="straightConnector1">
            <a:avLst/>
          </a:prstGeom>
          <a:noFill/>
          <a:ln cap="flat" cmpd="sng" w="9525">
            <a:solidFill>
              <a:srgbClr val="000000"/>
            </a:solidFill>
            <a:prstDash val="solid"/>
            <a:round/>
            <a:headEnd len="med" w="med" type="none"/>
            <a:tailEnd len="med" w="med" type="none"/>
          </a:ln>
        </p:spPr>
      </p:cxnSp>
      <p:cxnSp>
        <p:nvCxnSpPr>
          <p:cNvPr id="220" name="Shape 220"/>
          <p:cNvCxnSpPr/>
          <p:nvPr/>
        </p:nvCxnSpPr>
        <p:spPr>
          <a:xfrm>
            <a:off x="6058325" y="963975"/>
            <a:ext cx="33600" cy="4043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12007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Cover Page, Table of Contents, &amp; Abstract </a:t>
            </a:r>
            <a:endParaRPr/>
          </a:p>
        </p:txBody>
      </p:sp>
      <p:pic>
        <p:nvPicPr>
          <p:cNvPr id="226" name="Shape 226"/>
          <p:cNvPicPr preferRelativeResize="0"/>
          <p:nvPr/>
        </p:nvPicPr>
        <p:blipFill>
          <a:blip r:embed="rId3">
            <a:alphaModFix/>
          </a:blip>
          <a:stretch>
            <a:fillRect/>
          </a:stretch>
        </p:blipFill>
        <p:spPr>
          <a:xfrm>
            <a:off x="0" y="1103775"/>
            <a:ext cx="5083875" cy="3887325"/>
          </a:xfrm>
          <a:prstGeom prst="rect">
            <a:avLst/>
          </a:prstGeom>
          <a:noFill/>
          <a:ln>
            <a:noFill/>
          </a:ln>
        </p:spPr>
      </p:pic>
      <p:pic>
        <p:nvPicPr>
          <p:cNvPr id="227" name="Shape 227"/>
          <p:cNvPicPr preferRelativeResize="0"/>
          <p:nvPr/>
        </p:nvPicPr>
        <p:blipFill>
          <a:blip r:embed="rId4">
            <a:alphaModFix/>
          </a:blip>
          <a:stretch>
            <a:fillRect/>
          </a:stretch>
        </p:blipFill>
        <p:spPr>
          <a:xfrm>
            <a:off x="5133963" y="1848625"/>
            <a:ext cx="4010025" cy="1771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7950"/>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Introduction, Background, &amp; Literature R</a:t>
            </a:r>
            <a:r>
              <a:rPr lang="en"/>
              <a:t>eview</a:t>
            </a:r>
            <a:endParaRPr/>
          </a:p>
        </p:txBody>
      </p:sp>
      <p:pic>
        <p:nvPicPr>
          <p:cNvPr id="233" name="Shape 233"/>
          <p:cNvPicPr preferRelativeResize="0"/>
          <p:nvPr/>
        </p:nvPicPr>
        <p:blipFill>
          <a:blip r:embed="rId3">
            <a:alphaModFix/>
          </a:blip>
          <a:stretch>
            <a:fillRect/>
          </a:stretch>
        </p:blipFill>
        <p:spPr>
          <a:xfrm>
            <a:off x="311700" y="1765700"/>
            <a:ext cx="3952875" cy="2066925"/>
          </a:xfrm>
          <a:prstGeom prst="rect">
            <a:avLst/>
          </a:prstGeom>
          <a:noFill/>
          <a:ln>
            <a:noFill/>
          </a:ln>
        </p:spPr>
      </p:pic>
      <p:pic>
        <p:nvPicPr>
          <p:cNvPr id="234" name="Shape 234"/>
          <p:cNvPicPr preferRelativeResize="0"/>
          <p:nvPr/>
        </p:nvPicPr>
        <p:blipFill>
          <a:blip r:embed="rId4">
            <a:alphaModFix/>
          </a:blip>
          <a:stretch>
            <a:fillRect/>
          </a:stretch>
        </p:blipFill>
        <p:spPr>
          <a:xfrm>
            <a:off x="4793675" y="990425"/>
            <a:ext cx="3950178" cy="3959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8915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Methodology</a:t>
            </a:r>
            <a:endParaRPr/>
          </a:p>
        </p:txBody>
      </p:sp>
      <p:pic>
        <p:nvPicPr>
          <p:cNvPr id="240" name="Shape 240"/>
          <p:cNvPicPr preferRelativeResize="0"/>
          <p:nvPr/>
        </p:nvPicPr>
        <p:blipFill>
          <a:blip r:embed="rId3">
            <a:alphaModFix/>
          </a:blip>
          <a:stretch>
            <a:fillRect/>
          </a:stretch>
        </p:blipFill>
        <p:spPr>
          <a:xfrm>
            <a:off x="2327300" y="1124375"/>
            <a:ext cx="4248150" cy="1143000"/>
          </a:xfrm>
          <a:prstGeom prst="rect">
            <a:avLst/>
          </a:prstGeom>
          <a:noFill/>
          <a:ln>
            <a:noFill/>
          </a:ln>
        </p:spPr>
      </p:pic>
      <p:pic>
        <p:nvPicPr>
          <p:cNvPr id="241" name="Shape 241"/>
          <p:cNvPicPr preferRelativeResize="0"/>
          <p:nvPr/>
        </p:nvPicPr>
        <p:blipFill>
          <a:blip r:embed="rId4">
            <a:alphaModFix/>
          </a:blip>
          <a:stretch>
            <a:fillRect/>
          </a:stretch>
        </p:blipFill>
        <p:spPr>
          <a:xfrm>
            <a:off x="2327300" y="2667175"/>
            <a:ext cx="4341725" cy="148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14070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Studies, P</a:t>
            </a:r>
            <a:r>
              <a:rPr lang="en"/>
              <a:t>articipants,</a:t>
            </a:r>
            <a:r>
              <a:rPr lang="en"/>
              <a:t> Results, &amp; Analysis</a:t>
            </a:r>
            <a:endParaRPr/>
          </a:p>
        </p:txBody>
      </p:sp>
      <p:pic>
        <p:nvPicPr>
          <p:cNvPr id="247" name="Shape 247"/>
          <p:cNvPicPr preferRelativeResize="0"/>
          <p:nvPr/>
        </p:nvPicPr>
        <p:blipFill>
          <a:blip r:embed="rId3">
            <a:alphaModFix/>
          </a:blip>
          <a:stretch>
            <a:fillRect/>
          </a:stretch>
        </p:blipFill>
        <p:spPr>
          <a:xfrm>
            <a:off x="152400" y="1402725"/>
            <a:ext cx="3848100" cy="2876550"/>
          </a:xfrm>
          <a:prstGeom prst="rect">
            <a:avLst/>
          </a:prstGeom>
          <a:noFill/>
          <a:ln>
            <a:noFill/>
          </a:ln>
        </p:spPr>
      </p:pic>
      <p:pic>
        <p:nvPicPr>
          <p:cNvPr id="248" name="Shape 248"/>
          <p:cNvPicPr preferRelativeResize="0"/>
          <p:nvPr/>
        </p:nvPicPr>
        <p:blipFill>
          <a:blip r:embed="rId4">
            <a:alphaModFix/>
          </a:blip>
          <a:stretch>
            <a:fillRect/>
          </a:stretch>
        </p:blipFill>
        <p:spPr>
          <a:xfrm>
            <a:off x="4183825" y="1321500"/>
            <a:ext cx="4838700" cy="30389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58250"/>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Discussion, Future Suggestions, &amp; Conclusion</a:t>
            </a:r>
            <a:endParaRPr/>
          </a:p>
        </p:txBody>
      </p:sp>
      <p:pic>
        <p:nvPicPr>
          <p:cNvPr id="254" name="Shape 254"/>
          <p:cNvPicPr preferRelativeResize="0"/>
          <p:nvPr/>
        </p:nvPicPr>
        <p:blipFill>
          <a:blip r:embed="rId3">
            <a:alphaModFix/>
          </a:blip>
          <a:stretch>
            <a:fillRect/>
          </a:stretch>
        </p:blipFill>
        <p:spPr>
          <a:xfrm>
            <a:off x="152400" y="1041950"/>
            <a:ext cx="3952875" cy="3381375"/>
          </a:xfrm>
          <a:prstGeom prst="rect">
            <a:avLst/>
          </a:prstGeom>
          <a:noFill/>
          <a:ln>
            <a:noFill/>
          </a:ln>
        </p:spPr>
      </p:pic>
      <p:pic>
        <p:nvPicPr>
          <p:cNvPr id="255" name="Shape 255"/>
          <p:cNvPicPr preferRelativeResize="0"/>
          <p:nvPr/>
        </p:nvPicPr>
        <p:blipFill>
          <a:blip r:embed="rId4">
            <a:alphaModFix/>
          </a:blip>
          <a:stretch>
            <a:fillRect/>
          </a:stretch>
        </p:blipFill>
        <p:spPr>
          <a:xfrm>
            <a:off x="4474150" y="1218163"/>
            <a:ext cx="3971925" cy="3028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79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Apa References List </a:t>
            </a:r>
            <a:endParaRPr/>
          </a:p>
        </p:txBody>
      </p:sp>
      <p:pic>
        <p:nvPicPr>
          <p:cNvPr id="261" name="Shape 261"/>
          <p:cNvPicPr preferRelativeResize="0"/>
          <p:nvPr/>
        </p:nvPicPr>
        <p:blipFill>
          <a:blip r:embed="rId3">
            <a:alphaModFix/>
          </a:blip>
          <a:stretch>
            <a:fillRect/>
          </a:stretch>
        </p:blipFill>
        <p:spPr>
          <a:xfrm>
            <a:off x="186775" y="1540988"/>
            <a:ext cx="4010025" cy="1800225"/>
          </a:xfrm>
          <a:prstGeom prst="rect">
            <a:avLst/>
          </a:prstGeom>
          <a:noFill/>
          <a:ln>
            <a:noFill/>
          </a:ln>
        </p:spPr>
      </p:pic>
      <p:pic>
        <p:nvPicPr>
          <p:cNvPr id="262" name="Shape 262"/>
          <p:cNvPicPr preferRelativeResize="0"/>
          <p:nvPr/>
        </p:nvPicPr>
        <p:blipFill>
          <a:blip r:embed="rId4">
            <a:alphaModFix/>
          </a:blip>
          <a:stretch>
            <a:fillRect/>
          </a:stretch>
        </p:blipFill>
        <p:spPr>
          <a:xfrm>
            <a:off x="4472975" y="997250"/>
            <a:ext cx="3851243" cy="3959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Appendix A-C</a:t>
            </a:r>
            <a:endParaRPr/>
          </a:p>
        </p:txBody>
      </p:sp>
      <p:pic>
        <p:nvPicPr>
          <p:cNvPr id="268" name="Shape 268"/>
          <p:cNvPicPr preferRelativeResize="0"/>
          <p:nvPr/>
        </p:nvPicPr>
        <p:blipFill>
          <a:blip r:embed="rId3">
            <a:alphaModFix/>
          </a:blip>
          <a:stretch>
            <a:fillRect/>
          </a:stretch>
        </p:blipFill>
        <p:spPr>
          <a:xfrm>
            <a:off x="49250" y="1320250"/>
            <a:ext cx="2928200" cy="3267075"/>
          </a:xfrm>
          <a:prstGeom prst="rect">
            <a:avLst/>
          </a:prstGeom>
          <a:noFill/>
          <a:ln>
            <a:noFill/>
          </a:ln>
        </p:spPr>
      </p:pic>
      <p:pic>
        <p:nvPicPr>
          <p:cNvPr id="269" name="Shape 269"/>
          <p:cNvPicPr preferRelativeResize="0"/>
          <p:nvPr/>
        </p:nvPicPr>
        <p:blipFill>
          <a:blip r:embed="rId4">
            <a:alphaModFix/>
          </a:blip>
          <a:stretch>
            <a:fillRect/>
          </a:stretch>
        </p:blipFill>
        <p:spPr>
          <a:xfrm>
            <a:off x="3122975" y="1278975"/>
            <a:ext cx="2819400" cy="3467100"/>
          </a:xfrm>
          <a:prstGeom prst="rect">
            <a:avLst/>
          </a:prstGeom>
          <a:noFill/>
          <a:ln>
            <a:noFill/>
          </a:ln>
        </p:spPr>
      </p:pic>
      <p:pic>
        <p:nvPicPr>
          <p:cNvPr id="270" name="Shape 270"/>
          <p:cNvPicPr preferRelativeResize="0"/>
          <p:nvPr/>
        </p:nvPicPr>
        <p:blipFill>
          <a:blip r:embed="rId5">
            <a:alphaModFix/>
          </a:blip>
          <a:stretch>
            <a:fillRect/>
          </a:stretch>
        </p:blipFill>
        <p:spPr>
          <a:xfrm>
            <a:off x="6087900" y="1658375"/>
            <a:ext cx="2896826" cy="25908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9600">
                <a:latin typeface="Caveat"/>
                <a:ea typeface="Caveat"/>
                <a:cs typeface="Caveat"/>
                <a:sym typeface="Caveat"/>
              </a:rPr>
              <a:t>The End</a:t>
            </a:r>
            <a:endParaRPr sz="9600">
              <a:latin typeface="Caveat"/>
              <a:ea typeface="Caveat"/>
              <a:cs typeface="Caveat"/>
              <a:sym typeface="Caveat"/>
            </a:endParaRPr>
          </a:p>
        </p:txBody>
      </p:sp>
      <p:pic>
        <p:nvPicPr>
          <p:cNvPr id="276" name="Shape 276"/>
          <p:cNvPicPr preferRelativeResize="0"/>
          <p:nvPr/>
        </p:nvPicPr>
        <p:blipFill>
          <a:blip r:embed="rId3">
            <a:alphaModFix/>
          </a:blip>
          <a:stretch>
            <a:fillRect/>
          </a:stretch>
        </p:blipFill>
        <p:spPr>
          <a:xfrm>
            <a:off x="5720750" y="0"/>
            <a:ext cx="3281174" cy="2222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720836" y="0"/>
            <a:ext cx="5702330" cy="5143502"/>
          </a:xfrm>
          <a:prstGeom prst="rect">
            <a:avLst/>
          </a:prstGeom>
          <a:noFill/>
          <a:ln>
            <a:noFill/>
          </a:ln>
        </p:spPr>
      </p:pic>
      <p:sp>
        <p:nvSpPr>
          <p:cNvPr id="78" name="Shape 7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solidFill>
                  <a:srgbClr val="FFFFFF"/>
                </a:solidFill>
              </a:rPr>
              <a:t>Brainstorm:</a:t>
            </a:r>
            <a:endParaRPr>
              <a:solidFill>
                <a:srgbClr val="FFFFFF"/>
              </a:solidFill>
            </a:endParaRPr>
          </a:p>
        </p:txBody>
      </p:sp>
      <p:sp>
        <p:nvSpPr>
          <p:cNvPr id="79" name="Shape 79"/>
          <p:cNvSpPr txBox="1"/>
          <p:nvPr>
            <p:ph idx="1" type="body"/>
          </p:nvPr>
        </p:nvSpPr>
        <p:spPr>
          <a:xfrm>
            <a:off x="2391375" y="1091250"/>
            <a:ext cx="4545600" cy="21327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000">
                <a:solidFill>
                  <a:srgbClr val="FFFFFF"/>
                </a:solidFill>
                <a:latin typeface="Caveat"/>
                <a:ea typeface="Caveat"/>
                <a:cs typeface="Caveat"/>
                <a:sym typeface="Caveat"/>
              </a:rPr>
              <a:t>The purpose of a brainstorm is to help the writer organize and list the ideas of the topic they are </a:t>
            </a:r>
            <a:r>
              <a:rPr lang="en" sz="3000">
                <a:solidFill>
                  <a:srgbClr val="FFFFFF"/>
                </a:solidFill>
                <a:latin typeface="Caveat"/>
                <a:ea typeface="Caveat"/>
                <a:cs typeface="Caveat"/>
                <a:sym typeface="Caveat"/>
              </a:rPr>
              <a:t>writing</a:t>
            </a:r>
            <a:r>
              <a:rPr lang="en" sz="3000">
                <a:solidFill>
                  <a:srgbClr val="FFFFFF"/>
                </a:solidFill>
                <a:latin typeface="Caveat"/>
                <a:ea typeface="Caveat"/>
                <a:cs typeface="Caveat"/>
                <a:sym typeface="Caveat"/>
              </a:rPr>
              <a:t> about. </a:t>
            </a:r>
            <a:endParaRPr sz="3000">
              <a:solidFill>
                <a:srgbClr val="FFFFFF"/>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506400" y="63450"/>
            <a:ext cx="21312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Brainstorm: </a:t>
            </a:r>
            <a:endParaRPr/>
          </a:p>
        </p:txBody>
      </p:sp>
      <p:sp>
        <p:nvSpPr>
          <p:cNvPr id="85" name="Shape 85"/>
          <p:cNvSpPr txBox="1"/>
          <p:nvPr>
            <p:ph idx="1" type="body"/>
          </p:nvPr>
        </p:nvSpPr>
        <p:spPr>
          <a:xfrm>
            <a:off x="0" y="204125"/>
            <a:ext cx="3566400" cy="479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latin typeface="Economica"/>
                <a:ea typeface="Economica"/>
                <a:cs typeface="Economica"/>
                <a:sym typeface="Economica"/>
              </a:rPr>
              <a:t>Choosing a Topic: </a:t>
            </a:r>
            <a:endParaRPr sz="2400">
              <a:latin typeface="Economica"/>
              <a:ea typeface="Economica"/>
              <a:cs typeface="Economica"/>
              <a:sym typeface="Economica"/>
            </a:endParaRPr>
          </a:p>
          <a:p>
            <a:pPr indent="0" lvl="0" marL="0">
              <a:spcBef>
                <a:spcPts val="1600"/>
              </a:spcBef>
              <a:spcAft>
                <a:spcPts val="0"/>
              </a:spcAft>
              <a:buNone/>
            </a:pPr>
            <a:r>
              <a:rPr lang="en" sz="2400" u="sng">
                <a:latin typeface="Economica"/>
                <a:ea typeface="Economica"/>
                <a:cs typeface="Economica"/>
                <a:sym typeface="Economica"/>
              </a:rPr>
              <a:t>Reflecting on 2</a:t>
            </a:r>
            <a:endParaRPr sz="2400" u="sng">
              <a:latin typeface="Economica"/>
              <a:ea typeface="Economica"/>
              <a:cs typeface="Economica"/>
              <a:sym typeface="Economica"/>
            </a:endParaRPr>
          </a:p>
          <a:p>
            <a:pPr indent="0" lvl="0" marL="0">
              <a:spcBef>
                <a:spcPts val="1600"/>
              </a:spcBef>
              <a:spcAft>
                <a:spcPts val="0"/>
              </a:spcAft>
              <a:buNone/>
            </a:pPr>
            <a:r>
              <a:rPr lang="en" sz="2400">
                <a:latin typeface="Economica"/>
                <a:ea typeface="Economica"/>
                <a:cs typeface="Economica"/>
                <a:sym typeface="Economica"/>
              </a:rPr>
              <a:t>Potential Topics:</a:t>
            </a:r>
            <a:endParaRPr sz="2400">
              <a:latin typeface="Economica"/>
              <a:ea typeface="Economica"/>
              <a:cs typeface="Economica"/>
              <a:sym typeface="Economica"/>
            </a:endParaRPr>
          </a:p>
          <a:p>
            <a:pPr indent="-381000" lvl="0" marL="457200" rtl="0">
              <a:spcBef>
                <a:spcPts val="1600"/>
              </a:spcBef>
              <a:spcAft>
                <a:spcPts val="0"/>
              </a:spcAft>
              <a:buSzPts val="2400"/>
              <a:buFont typeface="Economica"/>
              <a:buChar char="●"/>
            </a:pPr>
            <a:r>
              <a:rPr lang="en" sz="2400">
                <a:latin typeface="Economica"/>
                <a:ea typeface="Economica"/>
                <a:cs typeface="Economica"/>
                <a:sym typeface="Economica"/>
              </a:rPr>
              <a:t>Anchor Babies in CNMI</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i="1" lang="en" sz="2400">
                <a:latin typeface="Economica"/>
                <a:ea typeface="Economica"/>
                <a:cs typeface="Economica"/>
                <a:sym typeface="Economica"/>
              </a:rPr>
              <a:t>The Effects of Alcohol in CNMI</a:t>
            </a:r>
            <a:endParaRPr i="1" sz="2400">
              <a:latin typeface="Economica"/>
              <a:ea typeface="Economica"/>
              <a:cs typeface="Economica"/>
              <a:sym typeface="Economica"/>
            </a:endParaRPr>
          </a:p>
          <a:p>
            <a:pPr indent="0" lvl="0" marL="0" rtl="0">
              <a:spcBef>
                <a:spcPts val="1600"/>
              </a:spcBef>
              <a:spcAft>
                <a:spcPts val="0"/>
              </a:spcAft>
              <a:buNone/>
            </a:pPr>
            <a:r>
              <a:rPr lang="en" sz="2400" u="sng">
                <a:latin typeface="Economica"/>
                <a:ea typeface="Economica"/>
                <a:cs typeface="Economica"/>
                <a:sym typeface="Economica"/>
              </a:rPr>
              <a:t>Criteria</a:t>
            </a:r>
            <a:endParaRPr sz="2400" u="sng">
              <a:latin typeface="Economica"/>
              <a:ea typeface="Economica"/>
              <a:cs typeface="Economica"/>
              <a:sym typeface="Economica"/>
            </a:endParaRPr>
          </a:p>
          <a:p>
            <a:pPr indent="-381000" lvl="0" marL="457200" rtl="0">
              <a:spcBef>
                <a:spcPts val="1600"/>
              </a:spcBef>
              <a:spcAft>
                <a:spcPts val="0"/>
              </a:spcAft>
              <a:buSzPts val="2400"/>
              <a:buFont typeface="Economica"/>
              <a:buChar char="●"/>
            </a:pPr>
            <a:r>
              <a:rPr lang="en" sz="2400">
                <a:latin typeface="Economica"/>
                <a:ea typeface="Economica"/>
                <a:cs typeface="Economica"/>
                <a:sym typeface="Economica"/>
              </a:rPr>
              <a:t>Sources Availability</a:t>
            </a:r>
            <a:endParaRPr sz="2400">
              <a:latin typeface="Economica"/>
              <a:ea typeface="Economica"/>
              <a:cs typeface="Economica"/>
              <a:sym typeface="Economica"/>
            </a:endParaRPr>
          </a:p>
          <a:p>
            <a:pPr indent="-381000" lvl="0" marL="457200" rtl="0">
              <a:spcBef>
                <a:spcPts val="0"/>
              </a:spcBef>
              <a:spcAft>
                <a:spcPts val="0"/>
              </a:spcAft>
              <a:buSzPts val="2400"/>
              <a:buFont typeface="Economica"/>
              <a:buChar char="●"/>
            </a:pPr>
            <a:r>
              <a:rPr lang="en" sz="2400">
                <a:latin typeface="Economica"/>
                <a:ea typeface="Economica"/>
                <a:cs typeface="Economica"/>
                <a:sym typeface="Economica"/>
              </a:rPr>
              <a:t>Interest </a:t>
            </a:r>
            <a:endParaRPr sz="2400">
              <a:latin typeface="Economica"/>
              <a:ea typeface="Economica"/>
              <a:cs typeface="Economica"/>
              <a:sym typeface="Economica"/>
            </a:endParaRPr>
          </a:p>
          <a:p>
            <a:pPr indent="-381000" lvl="0" marL="457200">
              <a:spcBef>
                <a:spcPts val="0"/>
              </a:spcBef>
              <a:spcAft>
                <a:spcPts val="0"/>
              </a:spcAft>
              <a:buSzPts val="2400"/>
              <a:buFont typeface="Economica"/>
              <a:buChar char="●"/>
            </a:pPr>
            <a:r>
              <a:rPr lang="en" sz="2400">
                <a:latin typeface="Economica"/>
                <a:ea typeface="Economica"/>
                <a:cs typeface="Economica"/>
                <a:sym typeface="Economica"/>
              </a:rPr>
              <a:t>Time Limitations</a:t>
            </a:r>
            <a:endParaRPr sz="2400">
              <a:latin typeface="Economica"/>
              <a:ea typeface="Economica"/>
              <a:cs typeface="Economica"/>
              <a:sym typeface="Economica"/>
            </a:endParaRPr>
          </a:p>
        </p:txBody>
      </p:sp>
      <p:pic>
        <p:nvPicPr>
          <p:cNvPr id="86" name="Shape 86"/>
          <p:cNvPicPr preferRelativeResize="0"/>
          <p:nvPr/>
        </p:nvPicPr>
        <p:blipFill>
          <a:blip r:embed="rId3">
            <a:alphaModFix/>
          </a:blip>
          <a:stretch>
            <a:fillRect/>
          </a:stretch>
        </p:blipFill>
        <p:spPr>
          <a:xfrm>
            <a:off x="3554000" y="1384125"/>
            <a:ext cx="2188098" cy="3282949"/>
          </a:xfrm>
          <a:prstGeom prst="rect">
            <a:avLst/>
          </a:prstGeom>
          <a:noFill/>
          <a:ln>
            <a:noFill/>
          </a:ln>
        </p:spPr>
      </p:pic>
      <p:sp>
        <p:nvSpPr>
          <p:cNvPr id="87" name="Shape 87"/>
          <p:cNvSpPr txBox="1"/>
          <p:nvPr/>
        </p:nvSpPr>
        <p:spPr>
          <a:xfrm>
            <a:off x="3658500" y="894750"/>
            <a:ext cx="1979100" cy="412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latin typeface="Economica"/>
                <a:ea typeface="Economica"/>
                <a:cs typeface="Economica"/>
                <a:sym typeface="Economica"/>
              </a:rPr>
              <a:t>TOPIC 1: </a:t>
            </a:r>
            <a:endParaRPr sz="1800">
              <a:latin typeface="Economica"/>
              <a:ea typeface="Economica"/>
              <a:cs typeface="Economica"/>
              <a:sym typeface="Economica"/>
            </a:endParaRPr>
          </a:p>
        </p:txBody>
      </p:sp>
      <p:pic>
        <p:nvPicPr>
          <p:cNvPr id="88" name="Shape 88"/>
          <p:cNvPicPr preferRelativeResize="0"/>
          <p:nvPr/>
        </p:nvPicPr>
        <p:blipFill>
          <a:blip r:embed="rId4">
            <a:alphaModFix/>
          </a:blip>
          <a:stretch>
            <a:fillRect/>
          </a:stretch>
        </p:blipFill>
        <p:spPr>
          <a:xfrm>
            <a:off x="6286175" y="1196488"/>
            <a:ext cx="2434051" cy="3658224"/>
          </a:xfrm>
          <a:prstGeom prst="rect">
            <a:avLst/>
          </a:prstGeom>
          <a:noFill/>
          <a:ln>
            <a:noFill/>
          </a:ln>
        </p:spPr>
      </p:pic>
      <p:sp>
        <p:nvSpPr>
          <p:cNvPr id="89" name="Shape 89"/>
          <p:cNvSpPr txBox="1"/>
          <p:nvPr/>
        </p:nvSpPr>
        <p:spPr>
          <a:xfrm>
            <a:off x="6513650" y="780975"/>
            <a:ext cx="1979100" cy="298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latin typeface="Economica"/>
                <a:ea typeface="Economica"/>
                <a:cs typeface="Economica"/>
                <a:sym typeface="Economica"/>
              </a:rPr>
              <a:t>TOPIC 2: </a:t>
            </a:r>
            <a:endParaRPr sz="1800">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751975" y="99475"/>
            <a:ext cx="45018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Sample Brainstorm:</a:t>
            </a:r>
            <a:endParaRPr/>
          </a:p>
        </p:txBody>
      </p:sp>
      <p:sp>
        <p:nvSpPr>
          <p:cNvPr id="95" name="Shape 95"/>
          <p:cNvSpPr txBox="1"/>
          <p:nvPr>
            <p:ph idx="1" type="body"/>
          </p:nvPr>
        </p:nvSpPr>
        <p:spPr>
          <a:xfrm>
            <a:off x="0" y="319500"/>
            <a:ext cx="3034500" cy="48240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Can the sources be easy to locate?</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Can I achieve my goal on time?</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Is it short term or long term step?</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Problems &amp; Benefits?</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Is it something I Can build upon or publish?</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Does it require any special skills or contacts?</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What sort of research methods are used? </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Does it need outside help and is it dependable?</a:t>
            </a:r>
            <a:endParaRPr sz="1600">
              <a:latin typeface="Caveat"/>
              <a:ea typeface="Caveat"/>
              <a:cs typeface="Caveat"/>
              <a:sym typeface="Caveat"/>
            </a:endParaRPr>
          </a:p>
          <a:p>
            <a:pPr indent="-330200" lvl="0" marL="457200" rtl="0">
              <a:spcBef>
                <a:spcPts val="0"/>
              </a:spcBef>
              <a:spcAft>
                <a:spcPts val="0"/>
              </a:spcAft>
              <a:buSzPts val="1600"/>
              <a:buFont typeface="Caveat"/>
              <a:buAutoNum type="arabicPeriod"/>
            </a:pPr>
            <a:r>
              <a:rPr lang="en" sz="1600">
                <a:latin typeface="Caveat"/>
                <a:ea typeface="Caveat"/>
                <a:cs typeface="Caveat"/>
                <a:sym typeface="Caveat"/>
              </a:rPr>
              <a:t>Does it meet my time limit to conduct literature review, study and write up?</a:t>
            </a:r>
            <a:endParaRPr sz="1600">
              <a:latin typeface="Caveat"/>
              <a:ea typeface="Caveat"/>
              <a:cs typeface="Caveat"/>
              <a:sym typeface="Caveat"/>
            </a:endParaRPr>
          </a:p>
          <a:p>
            <a:pPr indent="-330200" lvl="0" marL="457200">
              <a:spcBef>
                <a:spcPts val="0"/>
              </a:spcBef>
              <a:spcAft>
                <a:spcPts val="0"/>
              </a:spcAft>
              <a:buSzPts val="1600"/>
              <a:buFont typeface="Caveat"/>
              <a:buAutoNum type="arabicPeriod"/>
            </a:pPr>
            <a:r>
              <a:rPr lang="en" sz="1600">
                <a:latin typeface="Caveat"/>
                <a:ea typeface="Caveat"/>
                <a:cs typeface="Caveat"/>
                <a:sym typeface="Caveat"/>
              </a:rPr>
              <a:t>Is it valuable to others?</a:t>
            </a:r>
            <a:endParaRPr sz="1600">
              <a:latin typeface="Caveat"/>
              <a:ea typeface="Caveat"/>
              <a:cs typeface="Caveat"/>
              <a:sym typeface="Caveat"/>
            </a:endParaRPr>
          </a:p>
        </p:txBody>
      </p:sp>
      <p:pic>
        <p:nvPicPr>
          <p:cNvPr id="96" name="Shape 96"/>
          <p:cNvPicPr preferRelativeResize="0"/>
          <p:nvPr/>
        </p:nvPicPr>
        <p:blipFill>
          <a:blip r:embed="rId3">
            <a:alphaModFix/>
          </a:blip>
          <a:stretch>
            <a:fillRect/>
          </a:stretch>
        </p:blipFill>
        <p:spPr>
          <a:xfrm>
            <a:off x="3160700" y="1213900"/>
            <a:ext cx="5894424" cy="3411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2904175" y="66850"/>
            <a:ext cx="32238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Research Proposal</a:t>
            </a:r>
            <a:endParaRPr/>
          </a:p>
        </p:txBody>
      </p:sp>
      <p:sp>
        <p:nvSpPr>
          <p:cNvPr id="102" name="Shape 102"/>
          <p:cNvSpPr txBox="1"/>
          <p:nvPr>
            <p:ph idx="1" type="body"/>
          </p:nvPr>
        </p:nvSpPr>
        <p:spPr>
          <a:xfrm>
            <a:off x="365850" y="545650"/>
            <a:ext cx="3849900" cy="211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Economica"/>
                <a:ea typeface="Economica"/>
                <a:cs typeface="Economica"/>
                <a:sym typeface="Economica"/>
              </a:rPr>
              <a:t>My Research Proposal</a:t>
            </a:r>
            <a:endParaRPr>
              <a:latin typeface="Economica"/>
              <a:ea typeface="Economica"/>
              <a:cs typeface="Economica"/>
              <a:sym typeface="Economica"/>
            </a:endParaRPr>
          </a:p>
          <a:p>
            <a:pPr indent="-342900" lvl="0" marL="457200" rtl="0">
              <a:spcBef>
                <a:spcPts val="1600"/>
              </a:spcBef>
              <a:spcAft>
                <a:spcPts val="0"/>
              </a:spcAft>
              <a:buSzPts val="1800"/>
              <a:buFont typeface="Economica"/>
              <a:buAutoNum type="arabicPeriod"/>
            </a:pPr>
            <a:r>
              <a:rPr lang="en">
                <a:latin typeface="Economica"/>
                <a:ea typeface="Economica"/>
                <a:cs typeface="Economica"/>
                <a:sym typeface="Economica"/>
              </a:rPr>
              <a:t>Introduction</a:t>
            </a:r>
            <a:endParaRPr>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a:latin typeface="Economica"/>
                <a:ea typeface="Economica"/>
                <a:cs typeface="Economica"/>
                <a:sym typeface="Economica"/>
              </a:rPr>
              <a:t>Literature Review</a:t>
            </a:r>
            <a:endParaRPr>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a:latin typeface="Economica"/>
                <a:ea typeface="Economica"/>
                <a:cs typeface="Economica"/>
                <a:sym typeface="Economica"/>
              </a:rPr>
              <a:t>Research Question</a:t>
            </a:r>
            <a:endParaRPr>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a:latin typeface="Economica"/>
                <a:ea typeface="Economica"/>
                <a:cs typeface="Economica"/>
                <a:sym typeface="Economica"/>
              </a:rPr>
              <a:t>Research Methodology</a:t>
            </a:r>
            <a:endParaRPr>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a:latin typeface="Economica"/>
                <a:ea typeface="Economica"/>
                <a:cs typeface="Economica"/>
                <a:sym typeface="Economica"/>
              </a:rPr>
              <a:t>References</a:t>
            </a:r>
            <a:endParaRPr>
              <a:latin typeface="Economica"/>
              <a:ea typeface="Economica"/>
              <a:cs typeface="Economica"/>
              <a:sym typeface="Economica"/>
            </a:endParaRPr>
          </a:p>
          <a:p>
            <a:pPr indent="-342900" lvl="0" marL="457200">
              <a:spcBef>
                <a:spcPts val="0"/>
              </a:spcBef>
              <a:spcAft>
                <a:spcPts val="0"/>
              </a:spcAft>
              <a:buSzPts val="1800"/>
              <a:buFont typeface="Economica"/>
              <a:buAutoNum type="arabicPeriod"/>
            </a:pPr>
            <a:r>
              <a:rPr lang="en">
                <a:latin typeface="Economica"/>
                <a:ea typeface="Economica"/>
                <a:cs typeface="Economica"/>
                <a:sym typeface="Economica"/>
              </a:rPr>
              <a:t>Tentative Schedule</a:t>
            </a:r>
            <a:endParaRPr>
              <a:latin typeface="Economica"/>
              <a:ea typeface="Economica"/>
              <a:cs typeface="Economica"/>
              <a:sym typeface="Economica"/>
            </a:endParaRPr>
          </a:p>
        </p:txBody>
      </p:sp>
      <p:sp>
        <p:nvSpPr>
          <p:cNvPr id="103" name="Shape 103"/>
          <p:cNvSpPr txBox="1"/>
          <p:nvPr/>
        </p:nvSpPr>
        <p:spPr>
          <a:xfrm>
            <a:off x="4844575" y="772350"/>
            <a:ext cx="4236600" cy="41109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Font typeface="Economica"/>
              <a:buAutoNum type="arabicPeriod"/>
            </a:pPr>
            <a:r>
              <a:rPr lang="en" sz="1800">
                <a:latin typeface="Economica"/>
                <a:ea typeface="Economica"/>
                <a:cs typeface="Economica"/>
                <a:sym typeface="Economica"/>
              </a:rPr>
              <a:t>Introduction: Importance of chosen topic: The third leading cause of death is alcohol. Many people are unaware of the potential dangers they have face when consuming alcohol. </a:t>
            </a:r>
            <a:endParaRPr sz="1800">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sz="1800">
                <a:latin typeface="Economica"/>
                <a:ea typeface="Economica"/>
                <a:cs typeface="Economica"/>
                <a:sym typeface="Economica"/>
              </a:rPr>
              <a:t>Research Question: What are the primary causes of alcoholism in the CNMI? What percentage of men and women have problems with alcohol? What harmful effect does alcohol have on a person? Why is alcohol prevention importance? </a:t>
            </a:r>
            <a:endParaRPr sz="1800">
              <a:latin typeface="Economica"/>
              <a:ea typeface="Economica"/>
              <a:cs typeface="Economica"/>
              <a:sym typeface="Economica"/>
            </a:endParaRPr>
          </a:p>
          <a:p>
            <a:pPr indent="-342900" lvl="0" marL="457200" rtl="0">
              <a:spcBef>
                <a:spcPts val="0"/>
              </a:spcBef>
              <a:spcAft>
                <a:spcPts val="0"/>
              </a:spcAft>
              <a:buSzPts val="1800"/>
              <a:buFont typeface="Economica"/>
              <a:buAutoNum type="arabicPeriod"/>
            </a:pPr>
            <a:r>
              <a:rPr lang="en" sz="1800">
                <a:latin typeface="Economica"/>
                <a:ea typeface="Economica"/>
                <a:cs typeface="Economica"/>
                <a:sym typeface="Economica"/>
              </a:rPr>
              <a:t>Literature Review: Purpose is explaining how alcohol abuse affects people’s health with detailed information. </a:t>
            </a:r>
            <a:endParaRPr sz="1800">
              <a:latin typeface="Economica"/>
              <a:ea typeface="Economica"/>
              <a:cs typeface="Economica"/>
              <a:sym typeface="Economica"/>
            </a:endParaRPr>
          </a:p>
          <a:p>
            <a:pPr indent="0" lvl="0" marL="0" rtl="0" algn="ctr">
              <a:spcBef>
                <a:spcPts val="0"/>
              </a:spcBef>
              <a:spcAft>
                <a:spcPts val="0"/>
              </a:spcAft>
              <a:buNone/>
            </a:pPr>
            <a:r>
              <a:rPr lang="en" sz="1800">
                <a:latin typeface="Economica"/>
                <a:ea typeface="Economica"/>
                <a:cs typeface="Economica"/>
                <a:sym typeface="Economica"/>
              </a:rPr>
              <a:t>Research, Methodology, references, &amp; schedule will be included in proposal. </a:t>
            </a:r>
            <a:endParaRPr sz="1800">
              <a:latin typeface="Economica"/>
              <a:ea typeface="Economica"/>
              <a:cs typeface="Economica"/>
              <a:sym typeface="Economica"/>
            </a:endParaRPr>
          </a:p>
        </p:txBody>
      </p:sp>
      <p:pic>
        <p:nvPicPr>
          <p:cNvPr id="104" name="Shape 104"/>
          <p:cNvPicPr preferRelativeResize="0"/>
          <p:nvPr/>
        </p:nvPicPr>
        <p:blipFill>
          <a:blip r:embed="rId3">
            <a:alphaModFix/>
          </a:blip>
          <a:stretch>
            <a:fillRect/>
          </a:stretch>
        </p:blipFill>
        <p:spPr>
          <a:xfrm>
            <a:off x="159675" y="2721825"/>
            <a:ext cx="4684901" cy="220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2548450" y="120075"/>
            <a:ext cx="39453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Portfolio Outline:</a:t>
            </a:r>
            <a:endParaRPr/>
          </a:p>
        </p:txBody>
      </p:sp>
      <p:sp>
        <p:nvSpPr>
          <p:cNvPr id="110" name="Shape 110"/>
          <p:cNvSpPr txBox="1"/>
          <p:nvPr>
            <p:ph idx="1" type="body"/>
          </p:nvPr>
        </p:nvSpPr>
        <p:spPr>
          <a:xfrm>
            <a:off x="482900" y="1043513"/>
            <a:ext cx="2259000" cy="19677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Economica"/>
                <a:ea typeface="Economica"/>
                <a:cs typeface="Economica"/>
                <a:sym typeface="Economica"/>
              </a:rPr>
              <a:t>INTRODUCTION</a:t>
            </a:r>
            <a:endParaRPr u="sng">
              <a:latin typeface="Economica"/>
              <a:ea typeface="Economica"/>
              <a:cs typeface="Economica"/>
              <a:sym typeface="Economica"/>
            </a:endParaRPr>
          </a:p>
          <a:p>
            <a:pPr indent="-342900" lvl="0" marL="457200">
              <a:spcBef>
                <a:spcPts val="1600"/>
              </a:spcBef>
              <a:spcAft>
                <a:spcPts val="0"/>
              </a:spcAft>
              <a:buSzPts val="1800"/>
              <a:buFont typeface="Economica"/>
              <a:buChar char="●"/>
            </a:pPr>
            <a:r>
              <a:rPr lang="en">
                <a:latin typeface="Economica"/>
                <a:ea typeface="Economica"/>
                <a:cs typeface="Economica"/>
                <a:sym typeface="Economica"/>
              </a:rPr>
              <a:t>General Thesis</a:t>
            </a:r>
            <a:endParaRPr>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a:latin typeface="Economica"/>
                <a:ea typeface="Economica"/>
                <a:cs typeface="Economica"/>
                <a:sym typeface="Economica"/>
              </a:rPr>
              <a:t>Importance</a:t>
            </a:r>
            <a:endParaRPr>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a:latin typeface="Economica"/>
                <a:ea typeface="Economica"/>
                <a:cs typeface="Economica"/>
                <a:sym typeface="Economica"/>
              </a:rPr>
              <a:t>Detailed Thesis</a:t>
            </a:r>
            <a:endParaRPr>
              <a:latin typeface="Economica"/>
              <a:ea typeface="Economica"/>
              <a:cs typeface="Economica"/>
              <a:sym typeface="Economica"/>
            </a:endParaRPr>
          </a:p>
          <a:p>
            <a:pPr indent="0" lvl="0" marL="0" rtl="0">
              <a:spcBef>
                <a:spcPts val="1600"/>
              </a:spcBef>
              <a:spcAft>
                <a:spcPts val="1600"/>
              </a:spcAft>
              <a:buNone/>
            </a:pPr>
            <a:r>
              <a:t/>
            </a:r>
            <a:endParaRPr/>
          </a:p>
        </p:txBody>
      </p:sp>
      <p:sp>
        <p:nvSpPr>
          <p:cNvPr id="111" name="Shape 111"/>
          <p:cNvSpPr txBox="1"/>
          <p:nvPr/>
        </p:nvSpPr>
        <p:spPr>
          <a:xfrm>
            <a:off x="3430300" y="1041825"/>
            <a:ext cx="2388900" cy="1967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 sz="1800" u="sng">
                <a:latin typeface="Economica"/>
                <a:ea typeface="Economica"/>
                <a:cs typeface="Economica"/>
                <a:sym typeface="Economica"/>
              </a:rPr>
              <a:t>BODY PARAGRAPH 1</a:t>
            </a:r>
            <a:endParaRPr sz="1800" u="sng">
              <a:latin typeface="Economica"/>
              <a:ea typeface="Economica"/>
              <a:cs typeface="Economica"/>
              <a:sym typeface="Economica"/>
            </a:endParaRPr>
          </a:p>
          <a:p>
            <a:pPr indent="0" lvl="0" marL="0">
              <a:spcBef>
                <a:spcPts val="0"/>
              </a:spcBef>
              <a:spcAft>
                <a:spcPts val="0"/>
              </a:spcAft>
              <a:buNone/>
            </a:pPr>
            <a:r>
              <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Topic Sentence</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Support</a:t>
            </a:r>
            <a:endParaRPr sz="1800">
              <a:latin typeface="Economica"/>
              <a:ea typeface="Economica"/>
              <a:cs typeface="Economica"/>
              <a:sym typeface="Economica"/>
            </a:endParaRPr>
          </a:p>
          <a:p>
            <a:pPr indent="-342900" lvl="0" marL="457200" rtl="0">
              <a:spcBef>
                <a:spcPts val="0"/>
              </a:spcBef>
              <a:spcAft>
                <a:spcPts val="0"/>
              </a:spcAft>
              <a:buSzPts val="1800"/>
              <a:buFont typeface="Economica"/>
              <a:buChar char="●"/>
            </a:pPr>
            <a:r>
              <a:rPr lang="en" sz="1800">
                <a:latin typeface="Economica"/>
                <a:ea typeface="Economica"/>
                <a:cs typeface="Economica"/>
                <a:sym typeface="Economica"/>
              </a:rPr>
              <a:t>APA Quote</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Transition Sentence</a:t>
            </a:r>
            <a:endParaRPr sz="1800">
              <a:latin typeface="Economica"/>
              <a:ea typeface="Economica"/>
              <a:cs typeface="Economica"/>
              <a:sym typeface="Economica"/>
            </a:endParaRPr>
          </a:p>
        </p:txBody>
      </p:sp>
      <p:sp>
        <p:nvSpPr>
          <p:cNvPr id="112" name="Shape 112"/>
          <p:cNvSpPr txBox="1"/>
          <p:nvPr/>
        </p:nvSpPr>
        <p:spPr>
          <a:xfrm>
            <a:off x="6351550" y="1041825"/>
            <a:ext cx="2469000" cy="1932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 sz="1800" u="sng">
                <a:latin typeface="Economica"/>
                <a:ea typeface="Economica"/>
                <a:cs typeface="Economica"/>
                <a:sym typeface="Economica"/>
              </a:rPr>
              <a:t>BODY PARAGRAPH 2</a:t>
            </a:r>
            <a:endParaRPr sz="1800" u="sng">
              <a:latin typeface="Economica"/>
              <a:ea typeface="Economica"/>
              <a:cs typeface="Economica"/>
              <a:sym typeface="Economica"/>
            </a:endParaRPr>
          </a:p>
          <a:p>
            <a:pPr indent="0" lvl="0" marL="0">
              <a:spcBef>
                <a:spcPts val="0"/>
              </a:spcBef>
              <a:spcAft>
                <a:spcPts val="0"/>
              </a:spcAft>
              <a:buNone/>
            </a:pPr>
            <a:r>
              <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Topic Sentence</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Support</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Paraphrase</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Transition Sentence</a:t>
            </a:r>
            <a:endParaRPr sz="1800">
              <a:latin typeface="Economica"/>
              <a:ea typeface="Economica"/>
              <a:cs typeface="Economica"/>
              <a:sym typeface="Economica"/>
            </a:endParaRPr>
          </a:p>
        </p:txBody>
      </p:sp>
      <p:sp>
        <p:nvSpPr>
          <p:cNvPr id="113" name="Shape 113"/>
          <p:cNvSpPr txBox="1"/>
          <p:nvPr/>
        </p:nvSpPr>
        <p:spPr>
          <a:xfrm>
            <a:off x="1623025" y="3165225"/>
            <a:ext cx="2584800" cy="1743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 sz="1800" u="sng">
                <a:latin typeface="Economica"/>
                <a:ea typeface="Economica"/>
                <a:cs typeface="Economica"/>
                <a:sym typeface="Economica"/>
              </a:rPr>
              <a:t>BODY PARAGRAPH 3</a:t>
            </a:r>
            <a:endParaRPr sz="1800" u="sng">
              <a:latin typeface="Economica"/>
              <a:ea typeface="Economica"/>
              <a:cs typeface="Economica"/>
              <a:sym typeface="Economica"/>
            </a:endParaRPr>
          </a:p>
          <a:p>
            <a:pPr indent="0" lvl="0" marL="0">
              <a:spcBef>
                <a:spcPts val="0"/>
              </a:spcBef>
              <a:spcAft>
                <a:spcPts val="0"/>
              </a:spcAft>
              <a:buNone/>
            </a:pPr>
            <a:r>
              <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Topic Sentence</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Concluding Sentence</a:t>
            </a:r>
            <a:endParaRPr sz="1800">
              <a:latin typeface="Economica"/>
              <a:ea typeface="Economica"/>
              <a:cs typeface="Economica"/>
              <a:sym typeface="Economica"/>
            </a:endParaRPr>
          </a:p>
        </p:txBody>
      </p:sp>
      <p:sp>
        <p:nvSpPr>
          <p:cNvPr id="114" name="Shape 114"/>
          <p:cNvSpPr txBox="1"/>
          <p:nvPr/>
        </p:nvSpPr>
        <p:spPr>
          <a:xfrm>
            <a:off x="5269675" y="3103375"/>
            <a:ext cx="2584800" cy="1743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 sz="1800" u="sng">
                <a:latin typeface="Economica"/>
                <a:ea typeface="Economica"/>
                <a:cs typeface="Economica"/>
                <a:sym typeface="Economica"/>
              </a:rPr>
              <a:t>CONCLUSION</a:t>
            </a:r>
            <a:endParaRPr sz="1800" u="sng">
              <a:latin typeface="Economica"/>
              <a:ea typeface="Economica"/>
              <a:cs typeface="Economica"/>
              <a:sym typeface="Economica"/>
            </a:endParaRPr>
          </a:p>
          <a:p>
            <a:pPr indent="0" lvl="0" marL="0">
              <a:spcBef>
                <a:spcPts val="0"/>
              </a:spcBef>
              <a:spcAft>
                <a:spcPts val="0"/>
              </a:spcAft>
              <a:buNone/>
            </a:pPr>
            <a:r>
              <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Topic Sentence</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Summary Statement</a:t>
            </a:r>
            <a:endParaRPr sz="1800">
              <a:latin typeface="Economica"/>
              <a:ea typeface="Economica"/>
              <a:cs typeface="Economica"/>
              <a:sym typeface="Economica"/>
            </a:endParaRPr>
          </a:p>
          <a:p>
            <a:pPr indent="-342900" lvl="0" marL="457200">
              <a:spcBef>
                <a:spcPts val="0"/>
              </a:spcBef>
              <a:spcAft>
                <a:spcPts val="0"/>
              </a:spcAft>
              <a:buSzPts val="1800"/>
              <a:buFont typeface="Economica"/>
              <a:buChar char="●"/>
            </a:pPr>
            <a:r>
              <a:rPr lang="en" sz="1800">
                <a:latin typeface="Economica"/>
                <a:ea typeface="Economica"/>
                <a:cs typeface="Economica"/>
                <a:sym typeface="Economica"/>
              </a:rPr>
              <a:t>Concluding Statement</a:t>
            </a:r>
            <a:endParaRPr sz="1800">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243600" y="233475"/>
            <a:ext cx="26568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Reading Notes:</a:t>
            </a:r>
            <a:endParaRPr/>
          </a:p>
        </p:txBody>
      </p:sp>
      <p:sp>
        <p:nvSpPr>
          <p:cNvPr id="120" name="Shape 120"/>
          <p:cNvSpPr txBox="1"/>
          <p:nvPr>
            <p:ph idx="1" type="body"/>
          </p:nvPr>
        </p:nvSpPr>
        <p:spPr>
          <a:xfrm>
            <a:off x="3855025" y="1854000"/>
            <a:ext cx="4998000" cy="19266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2400">
                <a:latin typeface="Caveat"/>
                <a:ea typeface="Caveat"/>
                <a:cs typeface="Caveat"/>
                <a:sym typeface="Caveat"/>
              </a:rPr>
              <a:t>Reading Notes contain information about the effects of alcohol. It’s an organizational tool to help organize quotations, terms, and important points that the reader may want to include.</a:t>
            </a:r>
            <a:endParaRPr sz="2400">
              <a:latin typeface="Caveat"/>
              <a:ea typeface="Caveat"/>
              <a:cs typeface="Caveat"/>
              <a:sym typeface="Caveat"/>
            </a:endParaRPr>
          </a:p>
        </p:txBody>
      </p:sp>
      <p:pic>
        <p:nvPicPr>
          <p:cNvPr id="121" name="Shape 121"/>
          <p:cNvPicPr preferRelativeResize="0"/>
          <p:nvPr/>
        </p:nvPicPr>
        <p:blipFill>
          <a:blip r:embed="rId3">
            <a:alphaModFix/>
          </a:blip>
          <a:stretch>
            <a:fillRect/>
          </a:stretch>
        </p:blipFill>
        <p:spPr>
          <a:xfrm>
            <a:off x="523375" y="1064763"/>
            <a:ext cx="3163438" cy="3773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2690300" y="130400"/>
            <a:ext cx="3906600" cy="8313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t>Reading Notes:</a:t>
            </a:r>
            <a:endParaRPr/>
          </a:p>
        </p:txBody>
      </p:sp>
      <p:sp>
        <p:nvSpPr>
          <p:cNvPr id="127" name="Shape 127"/>
          <p:cNvSpPr txBox="1"/>
          <p:nvPr>
            <p:ph idx="1" type="body"/>
          </p:nvPr>
        </p:nvSpPr>
        <p:spPr>
          <a:xfrm>
            <a:off x="6153650" y="1370400"/>
            <a:ext cx="2772600" cy="4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latin typeface="Caveat"/>
                <a:ea typeface="Caveat"/>
                <a:cs typeface="Caveat"/>
                <a:sym typeface="Caveat"/>
              </a:rPr>
              <a:t>Quick Note/ Quotation</a:t>
            </a:r>
            <a:endParaRPr sz="2400" u="sng">
              <a:latin typeface="Caveat"/>
              <a:ea typeface="Caveat"/>
              <a:cs typeface="Caveat"/>
              <a:sym typeface="Caveat"/>
            </a:endParaRPr>
          </a:p>
          <a:p>
            <a:pPr indent="0" lvl="0" marL="0" algn="ctr">
              <a:spcBef>
                <a:spcPts val="1600"/>
              </a:spcBef>
              <a:spcAft>
                <a:spcPts val="1600"/>
              </a:spcAft>
              <a:buNone/>
            </a:pPr>
            <a:r>
              <a:t/>
            </a:r>
            <a:endParaRPr sz="2400">
              <a:latin typeface="Caveat"/>
              <a:ea typeface="Caveat"/>
              <a:cs typeface="Caveat"/>
              <a:sym typeface="Caveat"/>
            </a:endParaRPr>
          </a:p>
        </p:txBody>
      </p:sp>
      <p:pic>
        <p:nvPicPr>
          <p:cNvPr id="128" name="Shape 128"/>
          <p:cNvPicPr preferRelativeResize="0"/>
          <p:nvPr/>
        </p:nvPicPr>
        <p:blipFill>
          <a:blip r:embed="rId3">
            <a:alphaModFix/>
          </a:blip>
          <a:stretch>
            <a:fillRect/>
          </a:stretch>
        </p:blipFill>
        <p:spPr>
          <a:xfrm>
            <a:off x="152375" y="1166775"/>
            <a:ext cx="5476250" cy="3370000"/>
          </a:xfrm>
          <a:prstGeom prst="rect">
            <a:avLst/>
          </a:prstGeom>
          <a:noFill/>
          <a:ln>
            <a:noFill/>
          </a:ln>
        </p:spPr>
      </p:pic>
      <p:pic>
        <p:nvPicPr>
          <p:cNvPr id="129" name="Shape 129"/>
          <p:cNvPicPr preferRelativeResize="0"/>
          <p:nvPr/>
        </p:nvPicPr>
        <p:blipFill>
          <a:blip r:embed="rId4">
            <a:alphaModFix/>
          </a:blip>
          <a:stretch>
            <a:fillRect/>
          </a:stretch>
        </p:blipFill>
        <p:spPr>
          <a:xfrm>
            <a:off x="5756100" y="2128525"/>
            <a:ext cx="3336350" cy="218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