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Slab"/>
      <p:regular r:id="rId12"/>
      <p:bold r:id="rId13"/>
    </p:embeddedFon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292F5E0C-6F48-4983-90F3-24BE7FBA7AA0}">
  <a:tblStyle styleId="{292F5E0C-6F48-4983-90F3-24BE7FBA7AA0}"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bold.fntdata"/><Relationship Id="rId12" Type="http://schemas.openxmlformats.org/officeDocument/2006/relationships/font" Target="fonts/RobotoSlab-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med" w="med" type="none"/>
            <a:tailEnd len="med" w="med"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med" w="med" type="none"/>
            <a:tailEnd len="med" w="med"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rIns="91425" wrap="square" tIns="91425"/>
          <a:lstStyle>
            <a:lvl1pPr lvl="0" algn="ctr">
              <a:spcBef>
                <a:spcPts val="0"/>
              </a:spcBef>
              <a:buSzPts val="4000"/>
              <a:buNone/>
              <a:defRPr sz="4000"/>
            </a:lvl1pPr>
            <a:lvl2pPr lvl="1" algn="ctr">
              <a:spcBef>
                <a:spcPts val="0"/>
              </a:spcBef>
              <a:buSzPts val="4000"/>
              <a:buNone/>
              <a:defRPr sz="4000"/>
            </a:lvl2pPr>
            <a:lvl3pPr lvl="2" algn="ctr">
              <a:spcBef>
                <a:spcPts val="0"/>
              </a:spcBef>
              <a:buSzPts val="4000"/>
              <a:buNone/>
              <a:defRPr sz="4000"/>
            </a:lvl3pPr>
            <a:lvl4pPr lvl="3" algn="ctr">
              <a:spcBef>
                <a:spcPts val="0"/>
              </a:spcBef>
              <a:buSzPts val="4000"/>
              <a:buNone/>
              <a:defRPr sz="4000"/>
            </a:lvl4pPr>
            <a:lvl5pPr lvl="4" algn="ctr">
              <a:spcBef>
                <a:spcPts val="0"/>
              </a:spcBef>
              <a:buSzPts val="4000"/>
              <a:buNone/>
              <a:defRPr sz="4000"/>
            </a:lvl5pPr>
            <a:lvl6pPr lvl="5" algn="ctr">
              <a:spcBef>
                <a:spcPts val="0"/>
              </a:spcBef>
              <a:buSzPts val="4000"/>
              <a:buNone/>
              <a:defRPr sz="4000"/>
            </a:lvl6pPr>
            <a:lvl7pPr lvl="6" algn="ctr">
              <a:spcBef>
                <a:spcPts val="0"/>
              </a:spcBef>
              <a:buSzPts val="4000"/>
              <a:buNone/>
              <a:defRPr sz="4000"/>
            </a:lvl7pPr>
            <a:lvl8pPr lvl="7" algn="ctr">
              <a:spcBef>
                <a:spcPts val="0"/>
              </a:spcBef>
              <a:buSzPts val="4000"/>
              <a:buNone/>
              <a:defRPr sz="4000"/>
            </a:lvl8pPr>
            <a:lvl9pPr lvl="8" algn="ctr">
              <a:spcBef>
                <a:spcPts val="0"/>
              </a:spcBef>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rIns="91425" wrap="square" tIns="91425">
            <a:noAutofit/>
          </a:bodyPr>
          <a:lstStyle/>
          <a:p>
            <a:pPr indent="0" lvl="0" marL="0">
              <a:spcBef>
                <a:spcPts val="0"/>
              </a:spcBef>
              <a:buNone/>
            </a:pPr>
            <a:r>
              <a:t/>
            </a:r>
            <a:endParaRPr/>
          </a:p>
        </p:txBody>
      </p:sp>
      <p:sp>
        <p:nvSpPr>
          <p:cNvPr id="54" name="Shape 54"/>
          <p:cNvSpPr txBox="1"/>
          <p:nvPr>
            <p:ph type="title"/>
          </p:nvPr>
        </p:nvSpPr>
        <p:spPr>
          <a:xfrm>
            <a:off x="387900" y="1152450"/>
            <a:ext cx="8368200" cy="1538400"/>
          </a:xfrm>
          <a:prstGeom prst="rect">
            <a:avLst/>
          </a:prstGeom>
        </p:spPr>
        <p:txBody>
          <a:bodyPr anchorCtr="0" anchor="ctr" bIns="91425" lIns="91425" rIns="91425" wrap="square" tIns="91425"/>
          <a:lstStyle>
            <a:lvl1pPr lvl="0" algn="ctr">
              <a:spcBef>
                <a:spcPts val="0"/>
              </a:spcBef>
              <a:buClr>
                <a:schemeClr val="accent5"/>
              </a:buClr>
              <a:buSzPts val="13000"/>
              <a:buNone/>
              <a:defRPr sz="13000">
                <a:solidFill>
                  <a:schemeClr val="accent5"/>
                </a:solidFill>
              </a:defRPr>
            </a:lvl1pPr>
            <a:lvl2pPr lvl="1" algn="ctr">
              <a:spcBef>
                <a:spcPts val="0"/>
              </a:spcBef>
              <a:buClr>
                <a:schemeClr val="accent5"/>
              </a:buClr>
              <a:buSzPts val="13000"/>
              <a:buNone/>
              <a:defRPr sz="13000">
                <a:solidFill>
                  <a:schemeClr val="accent5"/>
                </a:solidFill>
              </a:defRPr>
            </a:lvl2pPr>
            <a:lvl3pPr lvl="2" algn="ctr">
              <a:spcBef>
                <a:spcPts val="0"/>
              </a:spcBef>
              <a:buClr>
                <a:schemeClr val="accent5"/>
              </a:buClr>
              <a:buSzPts val="13000"/>
              <a:buNone/>
              <a:defRPr sz="13000">
                <a:solidFill>
                  <a:schemeClr val="accent5"/>
                </a:solidFill>
              </a:defRPr>
            </a:lvl3pPr>
            <a:lvl4pPr lvl="3" algn="ctr">
              <a:spcBef>
                <a:spcPts val="0"/>
              </a:spcBef>
              <a:buClr>
                <a:schemeClr val="accent5"/>
              </a:buClr>
              <a:buSzPts val="13000"/>
              <a:buNone/>
              <a:defRPr sz="13000">
                <a:solidFill>
                  <a:schemeClr val="accent5"/>
                </a:solidFill>
              </a:defRPr>
            </a:lvl4pPr>
            <a:lvl5pPr lvl="4" algn="ctr">
              <a:spcBef>
                <a:spcPts val="0"/>
              </a:spcBef>
              <a:buClr>
                <a:schemeClr val="accent5"/>
              </a:buClr>
              <a:buSzPts val="13000"/>
              <a:buNone/>
              <a:defRPr sz="13000">
                <a:solidFill>
                  <a:schemeClr val="accent5"/>
                </a:solidFill>
              </a:defRPr>
            </a:lvl5pPr>
            <a:lvl6pPr lvl="5" algn="ctr">
              <a:spcBef>
                <a:spcPts val="0"/>
              </a:spcBef>
              <a:buClr>
                <a:schemeClr val="accent5"/>
              </a:buClr>
              <a:buSzPts val="13000"/>
              <a:buNone/>
              <a:defRPr sz="13000">
                <a:solidFill>
                  <a:schemeClr val="accent5"/>
                </a:solidFill>
              </a:defRPr>
            </a:lvl6pPr>
            <a:lvl7pPr lvl="6" algn="ctr">
              <a:spcBef>
                <a:spcPts val="0"/>
              </a:spcBef>
              <a:buClr>
                <a:schemeClr val="accent5"/>
              </a:buClr>
              <a:buSzPts val="13000"/>
              <a:buNone/>
              <a:defRPr sz="13000">
                <a:solidFill>
                  <a:schemeClr val="accent5"/>
                </a:solidFill>
              </a:defRPr>
            </a:lvl7pPr>
            <a:lvl8pPr lvl="7" algn="ctr">
              <a:spcBef>
                <a:spcPts val="0"/>
              </a:spcBef>
              <a:buClr>
                <a:schemeClr val="accent5"/>
              </a:buClr>
              <a:buSzPts val="13000"/>
              <a:buNone/>
              <a:defRPr sz="13000">
                <a:solidFill>
                  <a:schemeClr val="accent5"/>
                </a:solidFill>
              </a:defRPr>
            </a:lvl8pPr>
            <a:lvl9pPr lvl="8" algn="ctr">
              <a:spcBef>
                <a:spcPts val="0"/>
              </a:spcBef>
              <a:buClr>
                <a:schemeClr val="accent5"/>
              </a:buClr>
              <a:buSzPts val="13000"/>
              <a:buNone/>
              <a:defRPr sz="13000">
                <a:solidFill>
                  <a:schemeClr val="accent5"/>
                </a:solidFill>
              </a:defRPr>
            </a:lvl9pPr>
          </a:lstStyle>
          <a:p/>
        </p:txBody>
      </p:sp>
      <p:sp>
        <p:nvSpPr>
          <p:cNvPr id="55" name="Shape 55"/>
          <p:cNvSpPr txBox="1"/>
          <p:nvPr>
            <p:ph idx="1" type="body"/>
          </p:nvPr>
        </p:nvSpPr>
        <p:spPr>
          <a:xfrm>
            <a:off x="387900" y="2919450"/>
            <a:ext cx="8368200" cy="10716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wrap="square" tIns="91425"/>
          <a:lstStyle>
            <a:lvl1pPr lvl="0" algn="ctr">
              <a:spcBef>
                <a:spcPts val="0"/>
              </a:spcBef>
              <a:buSzPts val="4800"/>
              <a:buNone/>
              <a:defRPr sz="4800"/>
            </a:lvl1pPr>
            <a:lvl2pPr lvl="1" algn="ctr">
              <a:spcBef>
                <a:spcPts val="0"/>
              </a:spcBef>
              <a:buSzPts val="4800"/>
              <a:buNone/>
              <a:defRPr sz="4800"/>
            </a:lvl2pPr>
            <a:lvl3pPr lvl="2" algn="ctr">
              <a:spcBef>
                <a:spcPts val="0"/>
              </a:spcBef>
              <a:buSzPts val="4800"/>
              <a:buNone/>
              <a:defRPr sz="4800"/>
            </a:lvl3pPr>
            <a:lvl4pPr lvl="3" algn="ctr">
              <a:spcBef>
                <a:spcPts val="0"/>
              </a:spcBef>
              <a:buSzPts val="4800"/>
              <a:buNone/>
              <a:defRPr sz="4800"/>
            </a:lvl4pPr>
            <a:lvl5pPr lvl="4" algn="ctr">
              <a:spcBef>
                <a:spcPts val="0"/>
              </a:spcBef>
              <a:buSzPts val="4800"/>
              <a:buNone/>
              <a:defRPr sz="4800"/>
            </a:lvl5pPr>
            <a:lvl6pPr lvl="5" algn="ctr">
              <a:spcBef>
                <a:spcPts val="0"/>
              </a:spcBef>
              <a:buSzPts val="4800"/>
              <a:buNone/>
              <a:defRPr sz="4800"/>
            </a:lvl6pPr>
            <a:lvl7pPr lvl="6" algn="ctr">
              <a:spcBef>
                <a:spcPts val="0"/>
              </a:spcBef>
              <a:buSzPts val="4800"/>
              <a:buNone/>
              <a:defRPr sz="4800"/>
            </a:lvl7pPr>
            <a:lvl8pPr lvl="7" algn="ctr">
              <a:spcBef>
                <a:spcPts val="0"/>
              </a:spcBef>
              <a:buSzPts val="4800"/>
              <a:buNone/>
              <a:defRPr sz="4800"/>
            </a:lvl8pPr>
            <a:lvl9pPr lvl="8" algn="ctr">
              <a:spcBef>
                <a:spcPts val="0"/>
              </a:spcBef>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100"/>
          </a:xfrm>
          <a:prstGeom prst="rect">
            <a:avLst/>
          </a:prstGeom>
        </p:spPr>
        <p:txBody>
          <a:bodyPr anchorCtr="0" anchor="b" bIns="91425" lIns="91425" rIns="91425" wrap="square" tIns="91425"/>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100"/>
          </a:xfrm>
          <a:prstGeom prst="rect">
            <a:avLst/>
          </a:prstGeom>
        </p:spPr>
        <p:txBody>
          <a:bodyPr anchorCtr="0" anchor="b" bIns="91425" lIns="91425" rIns="91425" wrap="square" tIns="91425"/>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rIns="91425" wrap="square" tIns="91425"/>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200" cy="1506300"/>
          </a:xfrm>
          <a:prstGeom prst="rect">
            <a:avLst/>
          </a:prstGeom>
        </p:spPr>
        <p:txBody>
          <a:bodyPr anchorCtr="0" anchor="b" bIns="91425" lIns="91425" rIns="91425" wrap="square" tIns="91425"/>
          <a:lstStyle>
            <a:lvl1pPr lvl="0" algn="ctr">
              <a:spcBef>
                <a:spcPts val="0"/>
              </a:spcBef>
              <a:buSzPts val="3800"/>
              <a:buNone/>
              <a:defRPr sz="3800"/>
            </a:lvl1pPr>
            <a:lvl2pPr lvl="1" algn="ctr">
              <a:spcBef>
                <a:spcPts val="0"/>
              </a:spcBef>
              <a:buSzPts val="3800"/>
              <a:buNone/>
              <a:defRPr sz="3800"/>
            </a:lvl2pPr>
            <a:lvl3pPr lvl="2" algn="ctr">
              <a:spcBef>
                <a:spcPts val="0"/>
              </a:spcBef>
              <a:buSzPts val="3800"/>
              <a:buNone/>
              <a:defRPr sz="3800"/>
            </a:lvl3pPr>
            <a:lvl4pPr lvl="3" algn="ctr">
              <a:spcBef>
                <a:spcPts val="0"/>
              </a:spcBef>
              <a:buSzPts val="3800"/>
              <a:buNone/>
              <a:defRPr sz="3800"/>
            </a:lvl4pPr>
            <a:lvl5pPr lvl="4" algn="ctr">
              <a:spcBef>
                <a:spcPts val="0"/>
              </a:spcBef>
              <a:buSzPts val="3800"/>
              <a:buNone/>
              <a:defRPr sz="3800"/>
            </a:lvl5pPr>
            <a:lvl6pPr lvl="5" algn="ctr">
              <a:spcBef>
                <a:spcPts val="0"/>
              </a:spcBef>
              <a:buSzPts val="3800"/>
              <a:buNone/>
              <a:defRPr sz="3800"/>
            </a:lvl6pPr>
            <a:lvl7pPr lvl="6" algn="ctr">
              <a:spcBef>
                <a:spcPts val="0"/>
              </a:spcBef>
              <a:buSzPts val="3800"/>
              <a:buNone/>
              <a:defRPr sz="3800"/>
            </a:lvl7pPr>
            <a:lvl8pPr lvl="7" algn="ctr">
              <a:spcBef>
                <a:spcPts val="0"/>
              </a:spcBef>
              <a:buSzPts val="3800"/>
              <a:buNone/>
              <a:defRPr sz="3800"/>
            </a:lvl8pPr>
            <a:lvl9pPr lvl="8" algn="ctr">
              <a:spcBef>
                <a:spcPts val="0"/>
              </a:spcBef>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rIns="91425" wrap="square" tIns="91425"/>
          <a:lstStyle>
            <a:lvl1pPr lvl="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rIns="91425" wrap="square" tIns="91425"/>
          <a:lstStyle>
            <a:lvl1pPr lvl="0">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1"/>
              </a:buClr>
              <a:buSzPts val="1800"/>
              <a:buFont typeface="Roboto"/>
              <a:buChar char="●"/>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rIns="91425" wrap="square" tIns="91425">
            <a:noAutofit/>
          </a:bodyPr>
          <a:lstStyle/>
          <a:p>
            <a:pPr indent="0" lvl="0" marL="0">
              <a:spcBef>
                <a:spcPts val="0"/>
              </a:spcBef>
              <a:buNone/>
            </a:pPr>
            <a:r>
              <a:rPr lang="en" sz="3300"/>
              <a:t>Decrease of Face-to-Face</a:t>
            </a:r>
            <a:r>
              <a:rPr lang="en" sz="3300"/>
              <a:t> Communication Due to Technology</a:t>
            </a:r>
          </a:p>
        </p:txBody>
      </p:sp>
      <p:sp>
        <p:nvSpPr>
          <p:cNvPr id="64" name="Shape 64"/>
          <p:cNvSpPr txBox="1"/>
          <p:nvPr>
            <p:ph idx="1" type="subTitle"/>
          </p:nvPr>
        </p:nvSpPr>
        <p:spPr>
          <a:xfrm>
            <a:off x="1680302" y="3049450"/>
            <a:ext cx="5783400" cy="909000"/>
          </a:xfrm>
          <a:prstGeom prst="rect">
            <a:avLst/>
          </a:prstGeom>
        </p:spPr>
        <p:txBody>
          <a:bodyPr anchorCtr="0" anchor="t" bIns="91425" lIns="91425" rIns="91425" wrap="square" tIns="91425">
            <a:noAutofit/>
          </a:bodyPr>
          <a:lstStyle/>
          <a:p>
            <a:pPr indent="0" lvl="0" marL="0">
              <a:spcBef>
                <a:spcPts val="0"/>
              </a:spcBef>
              <a:buNone/>
            </a:pPr>
            <a:r>
              <a:rPr lang="en"/>
              <a:t>Patricia San Nicolas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87900" y="458025"/>
            <a:ext cx="8368200" cy="686100"/>
          </a:xfrm>
          <a:prstGeom prst="rect">
            <a:avLst/>
          </a:prstGeom>
        </p:spPr>
        <p:txBody>
          <a:bodyPr anchorCtr="0" anchor="b" bIns="91425" lIns="91425" rIns="91425" wrap="square" tIns="91425">
            <a:noAutofit/>
          </a:bodyPr>
          <a:lstStyle/>
          <a:p>
            <a:pPr indent="0" lvl="0" marL="0">
              <a:spcBef>
                <a:spcPts val="0"/>
              </a:spcBef>
              <a:buNone/>
            </a:pPr>
            <a:r>
              <a:rPr lang="en"/>
              <a:t>Research Question</a:t>
            </a:r>
          </a:p>
        </p:txBody>
      </p:sp>
      <p:sp>
        <p:nvSpPr>
          <p:cNvPr id="70" name="Shape 70"/>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indent="0" lvl="0" marL="0" algn="ctr">
              <a:spcBef>
                <a:spcPts val="0"/>
              </a:spcBef>
              <a:buNone/>
            </a:pPr>
            <a:r>
              <a:rPr lang="en" sz="3000"/>
              <a:t>“Are </a:t>
            </a:r>
            <a:r>
              <a:rPr lang="en" sz="3000"/>
              <a:t>smart devices (smartphones, tablets, etc.) causing a decrease in face-to-face communication among families and friends?”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87900" y="458025"/>
            <a:ext cx="8368200" cy="686100"/>
          </a:xfrm>
          <a:prstGeom prst="rect">
            <a:avLst/>
          </a:prstGeom>
        </p:spPr>
        <p:txBody>
          <a:bodyPr anchorCtr="0" anchor="b" bIns="91425" lIns="91425" rIns="91425" wrap="square" tIns="91425">
            <a:noAutofit/>
          </a:bodyPr>
          <a:lstStyle/>
          <a:p>
            <a:pPr indent="0" lvl="0" marL="0">
              <a:spcBef>
                <a:spcPts val="0"/>
              </a:spcBef>
              <a:buNone/>
            </a:pPr>
            <a:r>
              <a:rPr lang="en"/>
              <a:t>Background</a:t>
            </a:r>
          </a:p>
        </p:txBody>
      </p:sp>
      <p:sp>
        <p:nvSpPr>
          <p:cNvPr id="76" name="Shape 76"/>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indent="0" lvl="0" marL="0" algn="ctr">
              <a:spcBef>
                <a:spcPts val="0"/>
              </a:spcBef>
              <a:buNone/>
            </a:pPr>
            <a:r>
              <a:rPr lang="en" sz="2000">
                <a:solidFill>
                  <a:srgbClr val="FFFFFF"/>
                </a:solidFill>
              </a:rPr>
              <a:t>People​ ​nowadays​ ​own​ ​some​ ​kind​ ​of​ ​technology​ ​that​ ​pulls​ ​them​ ​away​ ​from​ ​our​ ​reality. Now,​ ​as​ ​the​ ​world​ ​quickly​ ​progresses,​ ​new​ ​technologies​ ​are​ ​being​ ​invented.​ ​A​ ​few technologies used in the CNMI,​ ​for​ ​example, are​ ​the​ ​iPhone​ ​7​ ​Plus,​ ​the​ ​iPad​ ​Pro,​ ​and​ ​the​ ​Samsung​ ​Galaxy​ ​S8.​ ​As​ ​of​ ​2015,​ ​68%​ ​of​ ​adult Americans​ ​own​ ​a​ ​smartphone,​ ​93%​ ​own​ ​a​ ​cellphone,​ ​and​ ​45%​ ​own​ ​a​ ​tablet (Anderson, 2015).</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87900" y="458025"/>
            <a:ext cx="8368200" cy="686100"/>
          </a:xfrm>
          <a:prstGeom prst="rect">
            <a:avLst/>
          </a:prstGeom>
        </p:spPr>
        <p:txBody>
          <a:bodyPr anchorCtr="0" anchor="b" bIns="91425" lIns="91425" rIns="91425" wrap="square" tIns="91425">
            <a:noAutofit/>
          </a:bodyPr>
          <a:lstStyle/>
          <a:p>
            <a:pPr indent="0" lvl="0" marL="0">
              <a:spcBef>
                <a:spcPts val="0"/>
              </a:spcBef>
              <a:buNone/>
            </a:pPr>
            <a:r>
              <a:rPr lang="en"/>
              <a:t>Sources</a:t>
            </a:r>
          </a:p>
        </p:txBody>
      </p:sp>
      <p:sp>
        <p:nvSpPr>
          <p:cNvPr id="82" name="Shape 82"/>
          <p:cNvSpPr txBox="1"/>
          <p:nvPr>
            <p:ph idx="1" type="body"/>
          </p:nvPr>
        </p:nvSpPr>
        <p:spPr>
          <a:xfrm>
            <a:off x="387900" y="1301300"/>
            <a:ext cx="3999900" cy="3078900"/>
          </a:xfrm>
          <a:prstGeom prst="rect">
            <a:avLst/>
          </a:prstGeom>
        </p:spPr>
        <p:txBody>
          <a:bodyPr anchorCtr="0" anchor="t" bIns="91425" lIns="91425" rIns="91425" wrap="square" tIns="91425">
            <a:noAutofit/>
          </a:bodyPr>
          <a:lstStyle/>
          <a:p>
            <a:pPr indent="0" lvl="0" marL="0" rtl="0">
              <a:spcBef>
                <a:spcPts val="0"/>
              </a:spcBef>
              <a:buNone/>
            </a:pPr>
            <a:r>
              <a:rPr b="1" lang="en" sz="1300" u="sng">
                <a:solidFill>
                  <a:srgbClr val="F3F3F3"/>
                </a:solidFill>
              </a:rPr>
              <a:t>Primary Sources:</a:t>
            </a:r>
          </a:p>
          <a:p>
            <a:pPr indent="-311150" lvl="0" marL="457200" rtl="0">
              <a:spcBef>
                <a:spcPts val="0"/>
              </a:spcBef>
              <a:spcAft>
                <a:spcPts val="0"/>
              </a:spcAft>
              <a:buClr>
                <a:srgbClr val="F3F3F3"/>
              </a:buClr>
              <a:buSzPts val="1300"/>
              <a:buChar char="●"/>
            </a:pPr>
            <a:r>
              <a:rPr lang="en" sz="1300">
                <a:solidFill>
                  <a:srgbClr val="F3F3F3"/>
                </a:solidFill>
              </a:rPr>
              <a:t>Personal survey results</a:t>
            </a:r>
          </a:p>
          <a:p>
            <a:pPr indent="-311150" lvl="0" marL="457200" rtl="0">
              <a:spcBef>
                <a:spcPts val="0"/>
              </a:spcBef>
              <a:buClr>
                <a:srgbClr val="F3F3F3"/>
              </a:buClr>
              <a:buSzPts val="1300"/>
              <a:buChar char="●"/>
            </a:pPr>
            <a:r>
              <a:rPr lang="en" sz="1300">
                <a:solidFill>
                  <a:srgbClr val="F3F3F3"/>
                </a:solidFill>
              </a:rPr>
              <a:t>File, T. (2012). Computer and Internet use in the United States. [PDF document]. </a:t>
            </a:r>
          </a:p>
          <a:p>
            <a:pPr indent="0" lvl="0" marL="0" rtl="0">
              <a:spcBef>
                <a:spcPts val="0"/>
              </a:spcBef>
              <a:buNone/>
            </a:pPr>
            <a:r>
              <a:rPr b="1" lang="en" sz="1300" u="sng">
                <a:solidFill>
                  <a:srgbClr val="F3F3F3"/>
                </a:solidFill>
              </a:rPr>
              <a:t>Secondary Sources:</a:t>
            </a:r>
          </a:p>
          <a:p>
            <a:pPr indent="-311150" lvl="0" marL="457200" rtl="0">
              <a:spcBef>
                <a:spcPts val="0"/>
              </a:spcBef>
              <a:spcAft>
                <a:spcPts val="0"/>
              </a:spcAft>
              <a:buClr>
                <a:srgbClr val="F3F3F3"/>
              </a:buClr>
              <a:buSzPts val="1300"/>
              <a:buChar char="●"/>
            </a:pPr>
            <a:r>
              <a:rPr lang="en" sz="1300">
                <a:solidFill>
                  <a:srgbClr val="F3F3F3"/>
                </a:solidFill>
              </a:rPr>
              <a:t>Web articles</a:t>
            </a:r>
          </a:p>
          <a:p>
            <a:pPr indent="-311150" lvl="1" marL="914400" rtl="0">
              <a:spcBef>
                <a:spcPts val="0"/>
              </a:spcBef>
              <a:spcAft>
                <a:spcPts val="0"/>
              </a:spcAft>
              <a:buClr>
                <a:srgbClr val="FFFFFF"/>
              </a:buClr>
              <a:buSzPts val="1300"/>
              <a:buChar char="○"/>
            </a:pPr>
            <a:r>
              <a:rPr lang="en" sz="1300">
                <a:solidFill>
                  <a:srgbClr val="FFFFFF"/>
                </a:solidFill>
              </a:rPr>
              <a:t>Adler, I. (2013, January 17). How Our Digital Devices Are Affecting Our Personal Relationships. </a:t>
            </a:r>
            <a:br>
              <a:rPr lang="en" sz="1300">
                <a:solidFill>
                  <a:srgbClr val="FFFFFF"/>
                </a:solidFill>
              </a:rPr>
            </a:br>
          </a:p>
          <a:p>
            <a:pPr indent="-311150" lvl="1" marL="914400" rtl="0">
              <a:spcBef>
                <a:spcPts val="0"/>
              </a:spcBef>
              <a:buClr>
                <a:srgbClr val="FFFFFF"/>
              </a:buClr>
              <a:buSzPts val="1300"/>
              <a:buChar char="○"/>
            </a:pPr>
            <a:r>
              <a:rPr lang="en" sz="1300">
                <a:solidFill>
                  <a:srgbClr val="FFFFFF"/>
                </a:solidFill>
              </a:rPr>
              <a:t>Greenwood, S., Perrin, A., &amp; Duggan, M. (2016, November 11). Social Media Update 2016. </a:t>
            </a:r>
          </a:p>
        </p:txBody>
      </p:sp>
      <p:sp>
        <p:nvSpPr>
          <p:cNvPr id="83" name="Shape 83"/>
          <p:cNvSpPr txBox="1"/>
          <p:nvPr>
            <p:ph idx="2" type="body"/>
          </p:nvPr>
        </p:nvSpPr>
        <p:spPr>
          <a:xfrm>
            <a:off x="4756200" y="1426975"/>
            <a:ext cx="3999900" cy="3078900"/>
          </a:xfrm>
          <a:prstGeom prst="rect">
            <a:avLst/>
          </a:prstGeom>
        </p:spPr>
        <p:txBody>
          <a:bodyPr anchorCtr="0" anchor="t" bIns="91425" lIns="91425" rIns="91425" wrap="square" tIns="91425">
            <a:noAutofit/>
          </a:bodyPr>
          <a:lstStyle/>
          <a:p>
            <a:pPr indent="0" lvl="0" marL="0" rtl="0" algn="l">
              <a:spcBef>
                <a:spcPts val="0"/>
              </a:spcBef>
              <a:buNone/>
            </a:pPr>
            <a:r>
              <a:rPr b="1" lang="en" u="sng"/>
              <a:t>Personal Survey:</a:t>
            </a:r>
          </a:p>
          <a:p>
            <a:pPr indent="-317500" lvl="0" marL="457200" rtl="0" algn="l">
              <a:spcBef>
                <a:spcPts val="0"/>
              </a:spcBef>
              <a:spcAft>
                <a:spcPts val="0"/>
              </a:spcAft>
              <a:buSzPts val="1400"/>
              <a:buChar char="●"/>
            </a:pPr>
            <a:r>
              <a:rPr lang="en"/>
              <a:t>20-30 participants from Tinian will take a survey regarding their use of smartphones.</a:t>
            </a:r>
          </a:p>
          <a:p>
            <a:pPr indent="-304800" lvl="1" marL="914400" rtl="0" algn="l">
              <a:spcBef>
                <a:spcPts val="0"/>
              </a:spcBef>
              <a:spcAft>
                <a:spcPts val="0"/>
              </a:spcAft>
              <a:buSzPts val="1200"/>
              <a:buChar char="○"/>
            </a:pPr>
            <a:r>
              <a:rPr lang="en"/>
              <a:t>How often do they use it? Do they use it when spending time with family members? Etc.</a:t>
            </a:r>
          </a:p>
          <a:p>
            <a:pPr indent="-317500" lvl="0" marL="457200" algn="l">
              <a:spcBef>
                <a:spcPts val="0"/>
              </a:spcBef>
              <a:buSzPts val="1400"/>
              <a:buChar char="●"/>
            </a:pPr>
            <a:r>
              <a:rPr lang="en"/>
              <a:t>Survey will serve as personal and primary data collected as part of the research study.</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387900" y="458025"/>
            <a:ext cx="8368200" cy="686100"/>
          </a:xfrm>
          <a:prstGeom prst="rect">
            <a:avLst/>
          </a:prstGeom>
        </p:spPr>
        <p:txBody>
          <a:bodyPr anchorCtr="0" anchor="b" bIns="91425" lIns="91425" rIns="91425" wrap="square" tIns="91425">
            <a:noAutofit/>
          </a:bodyPr>
          <a:lstStyle/>
          <a:p>
            <a:pPr indent="0" lvl="0" marL="0">
              <a:spcBef>
                <a:spcPts val="0"/>
              </a:spcBef>
              <a:buNone/>
            </a:pPr>
            <a:r>
              <a:rPr lang="en"/>
              <a:t>Schedule</a:t>
            </a:r>
          </a:p>
        </p:txBody>
      </p:sp>
      <p:sp>
        <p:nvSpPr>
          <p:cNvPr id="89" name="Shape 89"/>
          <p:cNvSpPr txBox="1"/>
          <p:nvPr>
            <p:ph idx="1" type="body"/>
          </p:nvPr>
        </p:nvSpPr>
        <p:spPr>
          <a:xfrm>
            <a:off x="4631825" y="1409025"/>
            <a:ext cx="4178100" cy="3492000"/>
          </a:xfrm>
          <a:prstGeom prst="rect">
            <a:avLst/>
          </a:prstGeom>
        </p:spPr>
        <p:txBody>
          <a:bodyPr anchorCtr="0" anchor="t" bIns="91425" lIns="91425" rIns="91425" wrap="square" tIns="91425">
            <a:noAutofit/>
          </a:bodyPr>
          <a:lstStyle/>
          <a:p>
            <a:pPr indent="0" lvl="0" marL="0">
              <a:spcBef>
                <a:spcPts val="0"/>
              </a:spcBef>
              <a:buNone/>
            </a:pPr>
            <a:r>
              <a:rPr lang="en" sz="1200"/>
              <a:t>Sept. 11 - Sept 23 (Week 1 - 2): A survey will be given to collect data on the use of smartphones.</a:t>
            </a:r>
          </a:p>
          <a:p>
            <a:pPr indent="0" lvl="0" marL="0">
              <a:spcBef>
                <a:spcPts val="0"/>
              </a:spcBef>
              <a:buNone/>
            </a:pPr>
            <a:r>
              <a:rPr lang="en" sz="1200"/>
              <a:t>Sept. 24 - Sept. 30 (Week 3): Review and analyze personal data/survey</a:t>
            </a:r>
          </a:p>
          <a:p>
            <a:pPr indent="0" lvl="0" marL="0">
              <a:spcBef>
                <a:spcPts val="0"/>
              </a:spcBef>
              <a:buNone/>
            </a:pPr>
            <a:r>
              <a:rPr lang="en" sz="1200"/>
              <a:t>Oct. 02 - Oct. 21 (Week 4 - 6): </a:t>
            </a:r>
            <a:r>
              <a:rPr lang="en" sz="1100"/>
              <a:t>Research will be conducted on </a:t>
            </a:r>
            <a:r>
              <a:rPr lang="en" sz="1100"/>
              <a:t>necessary</a:t>
            </a:r>
            <a:r>
              <a:rPr lang="en" sz="1100"/>
              <a:t> textbooks and statistical data relating to my topic.</a:t>
            </a:r>
          </a:p>
          <a:p>
            <a:pPr indent="0" lvl="0" marL="0">
              <a:spcBef>
                <a:spcPts val="0"/>
              </a:spcBef>
              <a:buNone/>
            </a:pPr>
            <a:r>
              <a:rPr lang="en" sz="1200"/>
              <a:t>Oct. 22 - Oct. 28 (Week 7 ): Overview of all information gathered thus far.</a:t>
            </a:r>
          </a:p>
          <a:p>
            <a:pPr indent="0" lvl="0" marL="0">
              <a:spcBef>
                <a:spcPts val="0"/>
              </a:spcBef>
              <a:buNone/>
            </a:pPr>
            <a:r>
              <a:rPr lang="en" sz="1200"/>
              <a:t>Oct. 30 - Nov. 20 (Week 8 - 11): Start writing essay.</a:t>
            </a:r>
          </a:p>
          <a:p>
            <a:pPr indent="0" lvl="0" marL="0">
              <a:spcBef>
                <a:spcPts val="0"/>
              </a:spcBef>
              <a:buNone/>
            </a:pPr>
            <a:r>
              <a:rPr lang="en" sz="1200"/>
              <a:t>Nov. 22 - Dec. 11 (Week 12 - 15): Continue writing essay and have peer </a:t>
            </a:r>
            <a:r>
              <a:rPr lang="en" sz="1200"/>
              <a:t>review</a:t>
            </a:r>
            <a:r>
              <a:rPr lang="en" sz="1200"/>
              <a:t>/check essay.</a:t>
            </a:r>
          </a:p>
        </p:txBody>
      </p:sp>
      <p:graphicFrame>
        <p:nvGraphicFramePr>
          <p:cNvPr id="90" name="Shape 90"/>
          <p:cNvGraphicFramePr/>
          <p:nvPr/>
        </p:nvGraphicFramePr>
        <p:xfrm>
          <a:off x="132050" y="1489825"/>
          <a:ext cx="3000000" cy="3000000"/>
        </p:xfrm>
        <a:graphic>
          <a:graphicData uri="http://schemas.openxmlformats.org/drawingml/2006/table">
            <a:tbl>
              <a:tblPr>
                <a:noFill/>
                <a:tableStyleId>{292F5E0C-6F48-4983-90F3-24BE7FBA7AA0}</a:tableStyleId>
              </a:tblPr>
              <a:tblGrid>
                <a:gridCol w="2156350"/>
                <a:gridCol w="2156350"/>
              </a:tblGrid>
              <a:tr h="580475">
                <a:tc>
                  <a:txBody>
                    <a:bodyPr>
                      <a:noAutofit/>
                    </a:bodyPr>
                    <a:lstStyle/>
                    <a:p>
                      <a:pPr indent="0" lvl="0" marL="0">
                        <a:spcBef>
                          <a:spcPts val="0"/>
                        </a:spcBef>
                        <a:buNone/>
                      </a:pPr>
                      <a:r>
                        <a:rPr lang="en" sz="1200">
                          <a:solidFill>
                            <a:srgbClr val="EFEFEF"/>
                          </a:solidFill>
                          <a:latin typeface="Roboto"/>
                          <a:ea typeface="Roboto"/>
                          <a:cs typeface="Roboto"/>
                          <a:sym typeface="Roboto"/>
                        </a:rPr>
                        <a:t>September 11 - September 23</a:t>
                      </a:r>
                    </a:p>
                  </a:txBody>
                  <a:tcPr marT="91425" marB="91425" marR="91425" marL="91425"/>
                </a:tc>
                <a:tc>
                  <a:txBody>
                    <a:bodyPr>
                      <a:noAutofit/>
                    </a:bodyPr>
                    <a:lstStyle/>
                    <a:p>
                      <a:pPr indent="0" lvl="0" marL="0">
                        <a:spcBef>
                          <a:spcPts val="0"/>
                        </a:spcBef>
                        <a:buNone/>
                      </a:pPr>
                      <a:r>
                        <a:rPr lang="en" sz="1200">
                          <a:solidFill>
                            <a:srgbClr val="EFEFEF"/>
                          </a:solidFill>
                        </a:rPr>
                        <a:t>Personal Research Survey</a:t>
                      </a:r>
                    </a:p>
                  </a:txBody>
                  <a:tcPr marT="91425" marB="91425" marR="91425" marL="91425"/>
                </a:tc>
              </a:tr>
              <a:tr h="490750">
                <a:tc>
                  <a:txBody>
                    <a:bodyPr>
                      <a:noAutofit/>
                    </a:bodyPr>
                    <a:lstStyle/>
                    <a:p>
                      <a:pPr indent="0" lvl="0" marL="0">
                        <a:spcBef>
                          <a:spcPts val="0"/>
                        </a:spcBef>
                        <a:buNone/>
                      </a:pPr>
                      <a:r>
                        <a:rPr lang="en" sz="1200">
                          <a:solidFill>
                            <a:srgbClr val="EFEFEF"/>
                          </a:solidFill>
                          <a:latin typeface="Roboto"/>
                          <a:ea typeface="Roboto"/>
                          <a:cs typeface="Roboto"/>
                          <a:sym typeface="Roboto"/>
                        </a:rPr>
                        <a:t>September 24 - September 30</a:t>
                      </a:r>
                    </a:p>
                  </a:txBody>
                  <a:tcPr marT="91425" marB="91425" marR="91425" marL="91425"/>
                </a:tc>
                <a:tc>
                  <a:txBody>
                    <a:bodyPr>
                      <a:noAutofit/>
                    </a:bodyPr>
                    <a:lstStyle/>
                    <a:p>
                      <a:pPr indent="0" lvl="0" marL="0">
                        <a:spcBef>
                          <a:spcPts val="0"/>
                        </a:spcBef>
                        <a:buNone/>
                      </a:pPr>
                      <a:r>
                        <a:rPr lang="en" sz="1200">
                          <a:solidFill>
                            <a:srgbClr val="EFEFEF"/>
                          </a:solidFill>
                        </a:rPr>
                        <a:t>Personal Research Analyzation</a:t>
                      </a:r>
                    </a:p>
                  </a:txBody>
                  <a:tcPr marT="91425" marB="91425" marR="91425" marL="91425"/>
                </a:tc>
              </a:tr>
              <a:tr h="490750">
                <a:tc>
                  <a:txBody>
                    <a:bodyPr>
                      <a:noAutofit/>
                    </a:bodyPr>
                    <a:lstStyle/>
                    <a:p>
                      <a:pPr indent="0" lvl="0" marL="0">
                        <a:spcBef>
                          <a:spcPts val="0"/>
                        </a:spcBef>
                        <a:buNone/>
                      </a:pPr>
                      <a:r>
                        <a:rPr lang="en" sz="1200">
                          <a:solidFill>
                            <a:srgbClr val="EFEFEF"/>
                          </a:solidFill>
                          <a:latin typeface="Roboto"/>
                          <a:ea typeface="Roboto"/>
                          <a:cs typeface="Roboto"/>
                          <a:sym typeface="Roboto"/>
                        </a:rPr>
                        <a:t>October 02 - October 21</a:t>
                      </a:r>
                    </a:p>
                  </a:txBody>
                  <a:tcPr marT="91425" marB="91425" marR="91425" marL="91425"/>
                </a:tc>
                <a:tc>
                  <a:txBody>
                    <a:bodyPr>
                      <a:noAutofit/>
                    </a:bodyPr>
                    <a:lstStyle/>
                    <a:p>
                      <a:pPr indent="0" lvl="0" marL="0">
                        <a:spcBef>
                          <a:spcPts val="0"/>
                        </a:spcBef>
                        <a:buNone/>
                      </a:pPr>
                      <a:r>
                        <a:rPr lang="en" sz="1200">
                          <a:solidFill>
                            <a:srgbClr val="EFEFEF"/>
                          </a:solidFill>
                        </a:rPr>
                        <a:t>Literacy Research</a:t>
                      </a:r>
                    </a:p>
                  </a:txBody>
                  <a:tcPr marT="91425" marB="91425" marR="91425" marL="91425"/>
                </a:tc>
              </a:tr>
              <a:tr h="490750">
                <a:tc>
                  <a:txBody>
                    <a:bodyPr>
                      <a:noAutofit/>
                    </a:bodyPr>
                    <a:lstStyle/>
                    <a:p>
                      <a:pPr indent="0" lvl="0" marL="0">
                        <a:spcBef>
                          <a:spcPts val="0"/>
                        </a:spcBef>
                        <a:buNone/>
                      </a:pPr>
                      <a:r>
                        <a:rPr lang="en" sz="1200">
                          <a:solidFill>
                            <a:srgbClr val="EFEFEF"/>
                          </a:solidFill>
                          <a:latin typeface="Roboto"/>
                          <a:ea typeface="Roboto"/>
                          <a:cs typeface="Roboto"/>
                          <a:sym typeface="Roboto"/>
                        </a:rPr>
                        <a:t>October 22 - October 28</a:t>
                      </a:r>
                    </a:p>
                  </a:txBody>
                  <a:tcPr marT="91425" marB="91425" marR="91425" marL="91425"/>
                </a:tc>
                <a:tc>
                  <a:txBody>
                    <a:bodyPr>
                      <a:noAutofit/>
                    </a:bodyPr>
                    <a:lstStyle/>
                    <a:p>
                      <a:pPr indent="0" lvl="0" marL="0">
                        <a:spcBef>
                          <a:spcPts val="0"/>
                        </a:spcBef>
                        <a:buNone/>
                      </a:pPr>
                      <a:r>
                        <a:rPr lang="en" sz="1200">
                          <a:solidFill>
                            <a:srgbClr val="EFEFEF"/>
                          </a:solidFill>
                        </a:rPr>
                        <a:t>Mid Progress Report on Research</a:t>
                      </a:r>
                    </a:p>
                  </a:txBody>
                  <a:tcPr marT="91425" marB="91425" marR="91425" marL="91425"/>
                </a:tc>
              </a:tr>
              <a:tr h="490750">
                <a:tc>
                  <a:txBody>
                    <a:bodyPr>
                      <a:noAutofit/>
                    </a:bodyPr>
                    <a:lstStyle/>
                    <a:p>
                      <a:pPr indent="0" lvl="0" marL="0">
                        <a:spcBef>
                          <a:spcPts val="0"/>
                        </a:spcBef>
                        <a:buNone/>
                      </a:pPr>
                      <a:r>
                        <a:rPr lang="en" sz="1200">
                          <a:solidFill>
                            <a:srgbClr val="EFEFEF"/>
                          </a:solidFill>
                          <a:latin typeface="Roboto"/>
                          <a:ea typeface="Roboto"/>
                          <a:cs typeface="Roboto"/>
                          <a:sym typeface="Roboto"/>
                        </a:rPr>
                        <a:t>October 30 - November 20</a:t>
                      </a:r>
                    </a:p>
                  </a:txBody>
                  <a:tcPr marT="91425" marB="91425" marR="91425" marL="91425"/>
                </a:tc>
                <a:tc>
                  <a:txBody>
                    <a:bodyPr>
                      <a:noAutofit/>
                    </a:bodyPr>
                    <a:lstStyle/>
                    <a:p>
                      <a:pPr indent="0" lvl="0" marL="0">
                        <a:spcBef>
                          <a:spcPts val="0"/>
                        </a:spcBef>
                        <a:buNone/>
                      </a:pPr>
                      <a:r>
                        <a:rPr lang="en" sz="1200">
                          <a:solidFill>
                            <a:srgbClr val="EFEFEF"/>
                          </a:solidFill>
                        </a:rPr>
                        <a:t>Writing Process</a:t>
                      </a:r>
                    </a:p>
                  </a:txBody>
                  <a:tcPr marT="91425" marB="91425" marR="91425" marL="91425"/>
                </a:tc>
              </a:tr>
              <a:tr h="490750">
                <a:tc>
                  <a:txBody>
                    <a:bodyPr>
                      <a:noAutofit/>
                    </a:bodyPr>
                    <a:lstStyle/>
                    <a:p>
                      <a:pPr indent="0" lvl="0" marL="0">
                        <a:spcBef>
                          <a:spcPts val="0"/>
                        </a:spcBef>
                        <a:buNone/>
                      </a:pPr>
                      <a:r>
                        <a:rPr lang="en" sz="1200">
                          <a:solidFill>
                            <a:srgbClr val="EFEFEF"/>
                          </a:solidFill>
                          <a:latin typeface="Roboto"/>
                          <a:ea typeface="Roboto"/>
                          <a:cs typeface="Roboto"/>
                          <a:sym typeface="Roboto"/>
                        </a:rPr>
                        <a:t>November 22 - December 11</a:t>
                      </a:r>
                    </a:p>
                  </a:txBody>
                  <a:tcPr marT="91425" marB="91425" marR="91425" marL="91425"/>
                </a:tc>
                <a:tc>
                  <a:txBody>
                    <a:bodyPr>
                      <a:noAutofit/>
                    </a:bodyPr>
                    <a:lstStyle/>
                    <a:p>
                      <a:pPr indent="0" lvl="0" marL="0">
                        <a:spcBef>
                          <a:spcPts val="0"/>
                        </a:spcBef>
                        <a:buNone/>
                      </a:pPr>
                      <a:r>
                        <a:rPr lang="en" sz="1200">
                          <a:solidFill>
                            <a:srgbClr val="EFEFEF"/>
                          </a:solidFill>
                        </a:rPr>
                        <a:t>Writing Process and Review</a:t>
                      </a: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387900" y="458025"/>
            <a:ext cx="8368200" cy="686100"/>
          </a:xfrm>
          <a:prstGeom prst="rect">
            <a:avLst/>
          </a:prstGeom>
        </p:spPr>
        <p:txBody>
          <a:bodyPr anchorCtr="0" anchor="b" bIns="91425" lIns="91425" rIns="91425" wrap="square" tIns="91425">
            <a:noAutofit/>
          </a:bodyPr>
          <a:lstStyle/>
          <a:p>
            <a:pPr indent="0" lvl="0" marL="0">
              <a:spcBef>
                <a:spcPts val="0"/>
              </a:spcBef>
              <a:buNone/>
            </a:pPr>
            <a:r>
              <a:t/>
            </a:r>
            <a:endParaRPr/>
          </a:p>
        </p:txBody>
      </p:sp>
      <p:sp>
        <p:nvSpPr>
          <p:cNvPr id="96" name="Shape 96"/>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indent="0" lvl="0" marL="0" algn="ctr">
              <a:spcBef>
                <a:spcPts val="0"/>
              </a:spcBef>
              <a:buNone/>
            </a:pPr>
            <a:r>
              <a:rPr lang="en"/>
              <a:t>Face-to-face communication is very different compared to electronical communication. Technology has risen, and physical human interaction seems to have lessen. This ruins the closeness and bonds of people, as well as diminishing trust, and causing misunderstandings. It is also a problem not only in the CNMI, but around the world. Through this proposed research, there will be more awareness spread and more will be informed.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