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3" r:id="rId5"/>
    <p:sldId id="258" r:id="rId6"/>
    <p:sldId id="260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en-US">
                <a:latin typeface="Bookman Old Style" panose="02050604050505020204" pitchFamily="18" charset="0"/>
              </a:rPr>
              <a:t>Mood changes throughout the 30-day Challenge</a:t>
            </a:r>
          </a:p>
        </c:rich>
      </c:tx>
      <c:layout>
        <c:manualLayout>
          <c:xMode val="edge"/>
          <c:yMode val="edge"/>
          <c:x val="0.12595339299401731"/>
          <c:y val="1.2975778546712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Happy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numRef>
              <c:f>Sheet1!$A$2:$A$32</c:f>
              <c:numCache>
                <c:formatCode>d\-mmm\-yy</c:formatCode>
                <c:ptCount val="31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3">
                  <c:v>3.5</c:v>
                </c:pt>
                <c:pt idx="4">
                  <c:v>2.8</c:v>
                </c:pt>
                <c:pt idx="8">
                  <c:v>3.3</c:v>
                </c:pt>
                <c:pt idx="9">
                  <c:v>3.5</c:v>
                </c:pt>
                <c:pt idx="11">
                  <c:v>2.5</c:v>
                </c:pt>
                <c:pt idx="12">
                  <c:v>2.8</c:v>
                </c:pt>
                <c:pt idx="13">
                  <c:v>3</c:v>
                </c:pt>
                <c:pt idx="14">
                  <c:v>3</c:v>
                </c:pt>
                <c:pt idx="15">
                  <c:v>2.9</c:v>
                </c:pt>
                <c:pt idx="21">
                  <c:v>1.3</c:v>
                </c:pt>
                <c:pt idx="22">
                  <c:v>2.6</c:v>
                </c:pt>
                <c:pt idx="25">
                  <c:v>2.9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3.2</c:v>
                </c:pt>
                <c:pt idx="3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A2-45E2-9A61-1C0BC28154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Good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cat>
            <c:numRef>
              <c:f>Sheet1!$A$2:$A$32</c:f>
              <c:numCache>
                <c:formatCode>d\-mmm\-yy</c:formatCode>
                <c:ptCount val="31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">
                  <c:v>2.7</c:v>
                </c:pt>
                <c:pt idx="5">
                  <c:v>3.3</c:v>
                </c:pt>
                <c:pt idx="6">
                  <c:v>3.5</c:v>
                </c:pt>
                <c:pt idx="7">
                  <c:v>2.6</c:v>
                </c:pt>
                <c:pt idx="16">
                  <c:v>2</c:v>
                </c:pt>
                <c:pt idx="17">
                  <c:v>2.2999999999999998</c:v>
                </c:pt>
                <c:pt idx="18">
                  <c:v>3.1</c:v>
                </c:pt>
                <c:pt idx="19">
                  <c:v>3</c:v>
                </c:pt>
                <c:pt idx="20">
                  <c:v>3.4</c:v>
                </c:pt>
                <c:pt idx="21">
                  <c:v>3.5</c:v>
                </c:pt>
                <c:pt idx="23">
                  <c:v>2.8</c:v>
                </c:pt>
                <c:pt idx="24">
                  <c:v>3.2</c:v>
                </c:pt>
                <c:pt idx="3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A2-45E2-9A61-1C0BC28154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Okay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cat>
            <c:numRef>
              <c:f>Sheet1!$A$2:$A$32</c:f>
              <c:numCache>
                <c:formatCode>d\-mmm\-yy</c:formatCode>
                <c:ptCount val="31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2.2999999999999998</c:v>
                </c:pt>
                <c:pt idx="2">
                  <c:v>3.2</c:v>
                </c:pt>
                <c:pt idx="2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A2-45E2-9A61-1C0BC28154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Sad</c:v>
                </c:pt>
              </c:strCache>
            </c:strRef>
          </c:tx>
          <c:spPr>
            <a:pattFill prst="ltDnDiag">
              <a:fgClr>
                <a:schemeClr val="accent2">
                  <a:lumMod val="60000"/>
                </a:schemeClr>
              </a:fgClr>
              <a:bgClr>
                <a:schemeClr val="accent2">
                  <a:lumMod val="60000"/>
                  <a:lumMod val="20000"/>
                  <a:lumOff val="80000"/>
                </a:schemeClr>
              </a:bgClr>
            </a:pattFill>
            <a:ln>
              <a:solidFill>
                <a:schemeClr val="accent2">
                  <a:lumMod val="60000"/>
                </a:schemeClr>
              </a:solidFill>
            </a:ln>
            <a:effectLst/>
            <a:sp3d>
              <a:contourClr>
                <a:schemeClr val="accent2">
                  <a:lumMod val="60000"/>
                </a:schemeClr>
              </a:contourClr>
            </a:sp3d>
          </c:spPr>
          <c:invertIfNegative val="0"/>
          <c:cat>
            <c:numRef>
              <c:f>Sheet1!$A$2:$A$32</c:f>
              <c:numCache>
                <c:formatCode>d\-mmm\-yy</c:formatCode>
                <c:ptCount val="31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10">
                  <c:v>2.5</c:v>
                </c:pt>
                <c:pt idx="11">
                  <c:v>3.2</c:v>
                </c:pt>
                <c:pt idx="15">
                  <c:v>3.5</c:v>
                </c:pt>
                <c:pt idx="16">
                  <c:v>3.2</c:v>
                </c:pt>
                <c:pt idx="17">
                  <c:v>3</c:v>
                </c:pt>
                <c:pt idx="18">
                  <c:v>2.7</c:v>
                </c:pt>
                <c:pt idx="1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A2-45E2-9A61-1C0BC2815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0"/>
        <c:shape val="box"/>
        <c:axId val="185378640"/>
        <c:axId val="185381968"/>
        <c:axId val="0"/>
      </c:bar3DChart>
      <c:dateAx>
        <c:axId val="185378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en-US">
                    <a:latin typeface="Bookman Old Style" panose="02050604050505020204" pitchFamily="18" charset="0"/>
                  </a:rPr>
                  <a:t>Date</a:t>
                </a:r>
                <a:r>
                  <a:rPr lang="en-US" baseline="0">
                    <a:latin typeface="Bookman Old Style" panose="02050604050505020204" pitchFamily="18" charset="0"/>
                  </a:rPr>
                  <a:t>s</a:t>
                </a:r>
                <a:endParaRPr lang="en-US">
                  <a:latin typeface="Bookman Old Style" panose="0205060405050502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d\-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85381968"/>
        <c:crosses val="autoZero"/>
        <c:auto val="1"/>
        <c:lblOffset val="100"/>
        <c:baseTimeUnit val="days"/>
      </c:dateAx>
      <c:valAx>
        <c:axId val="185381968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r>
                  <a:rPr lang="en-US">
                    <a:latin typeface="Bookman Old Style" panose="02050604050505020204" pitchFamily="18" charset="0"/>
                  </a:rPr>
                  <a:t>Rate</a:t>
                </a:r>
                <a:r>
                  <a:rPr lang="en-US" baseline="0">
                    <a:latin typeface="Bookman Old Style" panose="02050604050505020204" pitchFamily="18" charset="0"/>
                  </a:rPr>
                  <a:t> of Mood</a:t>
                </a:r>
                <a:endParaRPr lang="en-US">
                  <a:latin typeface="Bookman Old Style" panose="020506040505050202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man Old Style" panose="0205060405050502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en-US"/>
          </a:p>
        </c:txPr>
        <c:crossAx val="18537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88480081893417"/>
          <c:y val="0.14674630953415055"/>
          <c:w val="0.37801862156610955"/>
          <c:h val="4.8839558982462825E-2"/>
        </c:manualLayout>
      </c:layout>
      <c:overlay val="0"/>
      <c:spPr>
        <a:noFill/>
        <a:ln>
          <a:solidFill>
            <a:schemeClr val="accent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2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10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34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9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82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37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58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53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83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96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0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7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5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B2B9CC-893C-4E3C-80DC-A8131D4B7F65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C986FB-95BE-43AB-B239-FB2246BA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mcstudentwork.weebly.com/coll-suc-on-fall-2020-mhemley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alth.harvard.edu/blog/nutritional-psychiatry-your-brain-on-food-201511168626#:~:text=In%20addition%20to%20worsening%20your,It%20makes%20sens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30 Day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Megan </a:t>
            </a:r>
            <a:r>
              <a:rPr lang="en-US" dirty="0" err="1" smtClean="0"/>
              <a:t>Hemley</a:t>
            </a:r>
            <a:endParaRPr lang="en-US" dirty="0" smtClean="0"/>
          </a:p>
          <a:p>
            <a:r>
              <a:rPr lang="en-US" dirty="0" smtClean="0"/>
              <a:t>BE111-ON01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my 30 Day Challenge?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30 Day challenge was to quit eating chips. This is because while I was growing up chips were always my go-to snack, especially </a:t>
            </a:r>
            <a:r>
              <a:rPr lang="en-US" dirty="0" err="1" smtClean="0"/>
              <a:t>Flamin</a:t>
            </a:r>
            <a:r>
              <a:rPr lang="en-US" dirty="0" smtClean="0"/>
              <a:t>’ Hot Cheetos. I would eat it almost every day. I used this challenge to motivate me to finally give up chips completely because I have enough “junk food” in my life, such as Oreos, Ramen Noodles (or soba in general), canned foods,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keep track of my challenge?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kept track of my challenge by keeping a journal of it every day. It helped me feel like I was really in school with the way I had to write. I also drew in my journal when I felt like it which made me enjoy keeping a journal even more.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of my favorite pages from my journal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49" y="2560638"/>
            <a:ext cx="2196860" cy="3309937"/>
          </a:xfrm>
        </p:spPr>
      </p:pic>
      <p:pic>
        <p:nvPicPr>
          <p:cNvPr id="24" name="Content Placeholder 2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60638"/>
            <a:ext cx="2283821" cy="3315094"/>
          </a:xfrm>
        </p:spPr>
      </p:pic>
      <p:sp>
        <p:nvSpPr>
          <p:cNvPr id="25" name="TextBox 24"/>
          <p:cNvSpPr txBox="1"/>
          <p:nvPr/>
        </p:nvSpPr>
        <p:spPr>
          <a:xfrm>
            <a:off x="6820986" y="2922944"/>
            <a:ext cx="4075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this link to see all 31 of my journal day logs:</a:t>
            </a:r>
          </a:p>
          <a:p>
            <a:endParaRPr lang="en-US" sz="2400" dirty="0"/>
          </a:p>
          <a:p>
            <a:r>
              <a:rPr lang="en-US" sz="2400" dirty="0" smtClean="0">
                <a:hlinkClick r:id="rId4"/>
              </a:rPr>
              <a:t>https://nmcstudentwork.weebly.com/coll-suc-on-fall-2020-mhemley.html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record throughout my challenge?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 decided to record my mood throughout my challenge because I read that your diet can affect your mood, sometimes even making you depressed (Nutritional psychiatry…). I also mentioned my generalized water intake almost every day.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28869"/>
              </p:ext>
            </p:extLst>
          </p:nvPr>
        </p:nvGraphicFramePr>
        <p:xfrm>
          <a:off x="5444264" y="1008789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7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were some obstacles?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23" y="2560320"/>
            <a:ext cx="3024920" cy="3310128"/>
          </a:xfrm>
        </p:spPr>
        <p:txBody>
          <a:bodyPr/>
          <a:lstStyle/>
          <a:p>
            <a:r>
              <a:rPr lang="en-US" sz="1800" dirty="0"/>
              <a:t>I got into a big situation with one of my close friends over something silly</a:t>
            </a:r>
            <a:r>
              <a:rPr lang="en-US" sz="1800" dirty="0" smtClean="0"/>
              <a:t>. </a:t>
            </a:r>
            <a:r>
              <a:rPr lang="en-US" sz="1800" dirty="0"/>
              <a:t>This caused my mood to go down for a bit. I didn't want to do much the first two days after this happened except school work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dirty="0">
              <a:latin typeface="Bookman Old Style" panose="02050604050505020204" pitchFamily="18" charset="0"/>
            </a:endParaRPr>
          </a:p>
          <a:p>
            <a:pPr lvl="0"/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0980" y="2560320"/>
            <a:ext cx="3110702" cy="3310128"/>
          </a:xfrm>
        </p:spPr>
        <p:txBody>
          <a:bodyPr>
            <a:normAutofit/>
          </a:bodyPr>
          <a:lstStyle/>
          <a:p>
            <a:r>
              <a:rPr lang="en-US" sz="1800" dirty="0"/>
              <a:t>I was with my </a:t>
            </a:r>
            <a:r>
              <a:rPr lang="en-US" sz="1800" dirty="0" err="1"/>
              <a:t>godsisters</a:t>
            </a:r>
            <a:r>
              <a:rPr lang="en-US" sz="1800" dirty="0"/>
              <a:t> most of the ending days of October</a:t>
            </a:r>
            <a:r>
              <a:rPr lang="en-US" sz="1800" dirty="0" smtClean="0"/>
              <a:t>. </a:t>
            </a:r>
            <a:r>
              <a:rPr lang="en-US" sz="1800" dirty="0"/>
              <a:t>They kept trying to give me chips. At first, it was really tempting to eat because they kept trying to feed me it. I did reject though which made me feel like I was progressing.</a:t>
            </a:r>
          </a:p>
          <a:p>
            <a:pPr lvl="0"/>
            <a:endParaRPr lang="en-US" sz="1800" dirty="0"/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741919" y="2560320"/>
            <a:ext cx="3154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got my wisdom tooth pulled out. My water consumption went down and I barely ate for the first three days. I mainly lived off of </a:t>
            </a:r>
            <a:r>
              <a:rPr lang="en-US" dirty="0" err="1" smtClean="0"/>
              <a:t>jello</a:t>
            </a:r>
            <a:r>
              <a:rPr lang="en-US" dirty="0" smtClean="0"/>
              <a:t>, water, and some soups.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project first started I had just quit eating chips completely for the first time. My mood started off low with “okays”. As the project continued, my mood got higher which meant I got happier and happier. I’ve stopped craving chips and feeling the urge to buy them when I see it. I started drinking more water than I did before. I lost weight too that I didn’t think I would. I’m much happier not eating chips. I can see the progress in my mood changes and the way I feel about myself. My water intake is also increasing and it’s always good being hydrated.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Selhub</a:t>
            </a:r>
            <a:r>
              <a:rPr lang="en-US" sz="1800" dirty="0" smtClean="0"/>
              <a:t>, Eva. “Nutritional psychiatry: Your brain on food.” Published 16 November 2015. Last updated 26 March 2020. </a:t>
            </a:r>
            <a:r>
              <a:rPr lang="en-US" sz="1800" i="1" dirty="0" smtClean="0"/>
              <a:t>Harvard Health Publishing. </a:t>
            </a:r>
            <a:r>
              <a:rPr lang="en-US" sz="1800" dirty="0" smtClean="0"/>
              <a:t>Accessed </a:t>
            </a:r>
            <a:r>
              <a:rPr lang="en-US" sz="1800" dirty="0"/>
              <a:t>25 November 2020. </a:t>
            </a:r>
            <a:r>
              <a:rPr lang="en-US" sz="1800" dirty="0" smtClean="0">
                <a:hlinkClick r:id="rId2"/>
              </a:rPr>
              <a:t>https://www.health.harvard.edu/blog/nutritional-psychiatry-your-brain-on-food-201511168626#:~:</a:t>
            </a:r>
            <a:r>
              <a:rPr lang="en-US" sz="1800" dirty="0">
                <a:hlinkClick r:id="rId2"/>
              </a:rPr>
              <a:t>text=In%20addition%20to%20worsening%20your,It%20makes%20sense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6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540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Garamond</vt:lpstr>
      <vt:lpstr>Organic</vt:lpstr>
      <vt:lpstr>Final 30 Day Challenge</vt:lpstr>
      <vt:lpstr>What was my 30 Day Challenge?</vt:lpstr>
      <vt:lpstr>How did I keep track of my challenge?</vt:lpstr>
      <vt:lpstr>Two of my favorite pages from my journal</vt:lpstr>
      <vt:lpstr>What did I record throughout my challenge?</vt:lpstr>
      <vt:lpstr>What were some obstacles?</vt:lpstr>
      <vt:lpstr>My progress</vt:lpstr>
      <vt:lpstr>Works Cited: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30 Day Challenge</dc:title>
  <dc:creator>USER</dc:creator>
  <cp:lastModifiedBy>USER</cp:lastModifiedBy>
  <cp:revision>5</cp:revision>
  <dcterms:created xsi:type="dcterms:W3CDTF">2020-11-25T13:58:33Z</dcterms:created>
  <dcterms:modified xsi:type="dcterms:W3CDTF">2020-11-25T14:41:57Z</dcterms:modified>
</cp:coreProperties>
</file>