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67" r:id="rId3"/>
    <p:sldId id="258" r:id="rId4"/>
    <p:sldId id="259" r:id="rId5"/>
    <p:sldId id="260" r:id="rId6"/>
    <p:sldId id="261" r:id="rId7"/>
    <p:sldId id="262" r:id="rId8"/>
    <p:sldId id="263" r:id="rId9"/>
    <p:sldId id="264" r:id="rId10"/>
    <p:sldId id="265" r:id="rId11"/>
    <p:sldId id="268" r:id="rId12"/>
    <p:sldId id="270" r:id="rId13"/>
    <p:sldId id="272" r:id="rId14"/>
    <p:sldId id="271"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4" autoAdjust="0"/>
    <p:restoredTop sz="86380" autoAdjust="0"/>
  </p:normalViewPr>
  <p:slideViewPr>
    <p:cSldViewPr showGuides="1">
      <p:cViewPr varScale="1">
        <p:scale>
          <a:sx n="59" d="100"/>
          <a:sy n="59" d="100"/>
        </p:scale>
        <p:origin x="-1542" y="-78"/>
      </p:cViewPr>
      <p:guideLst>
        <p:guide orient="horz" pos="2160"/>
        <p:guide pos="2880"/>
      </p:guideLst>
    </p:cSldViewPr>
  </p:slideViewPr>
  <p:outlineViewPr>
    <p:cViewPr>
      <p:scale>
        <a:sx n="33" d="100"/>
        <a:sy n="33" d="100"/>
      </p:scale>
      <p:origin x="0" y="253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9CB5D9A-6A01-4A45-8F8F-82D24B7B3EF8}" type="datetimeFigureOut">
              <a:rPr lang="en-US" smtClean="0"/>
              <a:pPr/>
              <a:t>12/23/2015</a:t>
            </a:fld>
            <a:endParaRPr lang="en-US"/>
          </a:p>
        </p:txBody>
      </p:sp>
      <p:sp>
        <p:nvSpPr>
          <p:cNvPr id="16" name="Slide Number Placeholder 15"/>
          <p:cNvSpPr>
            <a:spLocks noGrp="1"/>
          </p:cNvSpPr>
          <p:nvPr>
            <p:ph type="sldNum" sz="quarter" idx="11"/>
          </p:nvPr>
        </p:nvSpPr>
        <p:spPr/>
        <p:txBody>
          <a:bodyPr/>
          <a:lstStyle/>
          <a:p>
            <a:fld id="{7B28ACFF-9516-4EBD-B1C0-6DA3C759C5FC}"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CB5D9A-6A01-4A45-8F8F-82D24B7B3EF8}" type="datetimeFigureOut">
              <a:rPr lang="en-US" smtClean="0"/>
              <a:pPr/>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8ACFF-9516-4EBD-B1C0-6DA3C759C5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CB5D9A-6A01-4A45-8F8F-82D24B7B3EF8}" type="datetimeFigureOut">
              <a:rPr lang="en-US" smtClean="0"/>
              <a:pPr/>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8ACFF-9516-4EBD-B1C0-6DA3C759C5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F9CB5D9A-6A01-4A45-8F8F-82D24B7B3EF8}" type="datetimeFigureOut">
              <a:rPr lang="en-US" smtClean="0"/>
              <a:pPr/>
              <a:t>12/23/2015</a:t>
            </a:fld>
            <a:endParaRPr lang="en-US"/>
          </a:p>
        </p:txBody>
      </p:sp>
      <p:sp>
        <p:nvSpPr>
          <p:cNvPr id="15" name="Slide Number Placeholder 14"/>
          <p:cNvSpPr>
            <a:spLocks noGrp="1"/>
          </p:cNvSpPr>
          <p:nvPr>
            <p:ph type="sldNum" sz="quarter" idx="15"/>
          </p:nvPr>
        </p:nvSpPr>
        <p:spPr/>
        <p:txBody>
          <a:bodyPr/>
          <a:lstStyle>
            <a:lvl1pPr algn="ctr">
              <a:defRPr/>
            </a:lvl1pPr>
          </a:lstStyle>
          <a:p>
            <a:fld id="{7B28ACFF-9516-4EBD-B1C0-6DA3C759C5F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9CB5D9A-6A01-4A45-8F8F-82D24B7B3EF8}" type="datetimeFigureOut">
              <a:rPr lang="en-US" smtClean="0"/>
              <a:pPr/>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8ACFF-9516-4EBD-B1C0-6DA3C759C5FC}"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9CB5D9A-6A01-4A45-8F8F-82D24B7B3EF8}" type="datetimeFigureOut">
              <a:rPr lang="en-US" smtClean="0"/>
              <a:pPr/>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8ACFF-9516-4EBD-B1C0-6DA3C759C5F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B28ACFF-9516-4EBD-B1C0-6DA3C759C5FC}"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F9CB5D9A-6A01-4A45-8F8F-82D24B7B3EF8}" type="datetimeFigureOut">
              <a:rPr lang="en-US" smtClean="0"/>
              <a:pPr/>
              <a:t>12/23/2015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9CB5D9A-6A01-4A45-8F8F-82D24B7B3EF8}" type="datetimeFigureOut">
              <a:rPr lang="en-US" smtClean="0"/>
              <a:pPr/>
              <a:t>12/23/2015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8ACFF-9516-4EBD-B1C0-6DA3C759C5F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B5D9A-6A01-4A45-8F8F-82D24B7B3EF8}" type="datetimeFigureOut">
              <a:rPr lang="en-US" smtClean="0"/>
              <a:pPr/>
              <a:t>12/23/2015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28ACFF-9516-4EBD-B1C0-6DA3C759C5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9CB5D9A-6A01-4A45-8F8F-82D24B7B3EF8}" type="datetimeFigureOut">
              <a:rPr lang="en-US" smtClean="0"/>
              <a:pPr/>
              <a:t>12/23/2015</a:t>
            </a:fld>
            <a:endParaRPr lang="en-US"/>
          </a:p>
        </p:txBody>
      </p:sp>
      <p:sp>
        <p:nvSpPr>
          <p:cNvPr id="9" name="Slide Number Placeholder 8"/>
          <p:cNvSpPr>
            <a:spLocks noGrp="1"/>
          </p:cNvSpPr>
          <p:nvPr>
            <p:ph type="sldNum" sz="quarter" idx="15"/>
          </p:nvPr>
        </p:nvSpPr>
        <p:spPr/>
        <p:txBody>
          <a:bodyPr/>
          <a:lstStyle/>
          <a:p>
            <a:fld id="{7B28ACFF-9516-4EBD-B1C0-6DA3C759C5FC}"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9CB5D9A-6A01-4A45-8F8F-82D24B7B3EF8}" type="datetimeFigureOut">
              <a:rPr lang="en-US" smtClean="0"/>
              <a:pPr/>
              <a:t>12/23/2015</a:t>
            </a:fld>
            <a:endParaRPr lang="en-US"/>
          </a:p>
        </p:txBody>
      </p:sp>
      <p:sp>
        <p:nvSpPr>
          <p:cNvPr id="9" name="Slide Number Placeholder 8"/>
          <p:cNvSpPr>
            <a:spLocks noGrp="1"/>
          </p:cNvSpPr>
          <p:nvPr>
            <p:ph type="sldNum" sz="quarter" idx="11"/>
          </p:nvPr>
        </p:nvSpPr>
        <p:spPr/>
        <p:txBody>
          <a:bodyPr/>
          <a:lstStyle/>
          <a:p>
            <a:fld id="{7B28ACFF-9516-4EBD-B1C0-6DA3C759C5F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9CB5D9A-6A01-4A45-8F8F-82D24B7B3EF8}" type="datetimeFigureOut">
              <a:rPr lang="en-US" smtClean="0"/>
              <a:pPr/>
              <a:t>12/23/2015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B28ACFF-9516-4EBD-B1C0-6DA3C759C5FC}"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unheardnomore.blogspot.com/" TargetMode="External"/><Relationship Id="rId2" Type="http://schemas.openxmlformats.org/officeDocument/2006/relationships/hyperlink" Target="http://www.saipantribune.com/index.php/an-open-letter-to-president-obama/" TargetMode="External"/><Relationship Id="rId1" Type="http://schemas.openxmlformats.org/officeDocument/2006/relationships/slideLayout" Target="../slideLayouts/slideLayout7.xml"/><Relationship Id="rId4" Type="http://schemas.openxmlformats.org/officeDocument/2006/relationships/hyperlink" Target="http://www.redcross.org/news/article/Red-ds-to"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635740856493558216-Screen-Shot-2015-08-02-at-6.12.46-PM.png"/>
          <p:cNvPicPr>
            <a:picLocks noChangeAspect="1"/>
          </p:cNvPicPr>
          <p:nvPr/>
        </p:nvPicPr>
        <p:blipFill>
          <a:blip r:embed="rId2" cstate="print"/>
          <a:stretch>
            <a:fillRect/>
          </a:stretch>
        </p:blipFill>
        <p:spPr>
          <a:xfrm>
            <a:off x="0" y="0"/>
            <a:ext cx="9144000" cy="6857999"/>
          </a:xfrm>
          <a:prstGeom prst="rect">
            <a:avLst/>
          </a:prstGeom>
        </p:spPr>
      </p:pic>
      <p:pic>
        <p:nvPicPr>
          <p:cNvPr id="3" name="Picture 2" descr="635740856493558216-Screen-Shot-2015-08-02-at-6.12.46-PM.png"/>
          <p:cNvPicPr>
            <a:picLocks noChangeAspect="1"/>
          </p:cNvPicPr>
          <p:nvPr/>
        </p:nvPicPr>
        <p:blipFill>
          <a:blip r:embed="rId2" cstate="print"/>
          <a:stretch>
            <a:fillRect/>
          </a:stretch>
        </p:blipFill>
        <p:spPr>
          <a:xfrm>
            <a:off x="0" y="0"/>
            <a:ext cx="9144000" cy="6857999"/>
          </a:xfrm>
          <a:prstGeom prst="rect">
            <a:avLst/>
          </a:prstGeom>
        </p:spPr>
      </p:pic>
      <p:sp>
        <p:nvSpPr>
          <p:cNvPr id="4" name="Rectangle 3"/>
          <p:cNvSpPr/>
          <p:nvPr/>
        </p:nvSpPr>
        <p:spPr>
          <a:xfrm>
            <a:off x="1371600" y="609600"/>
            <a:ext cx="7315200" cy="769441"/>
          </a:xfrm>
          <a:prstGeom prst="rect">
            <a:avLst/>
          </a:prstGeom>
        </p:spPr>
        <p:txBody>
          <a:bodyPr wrap="square">
            <a:spAutoFit/>
          </a:bodyPr>
          <a:lstStyle/>
          <a:p>
            <a:pPr algn="ctr"/>
            <a:r>
              <a:rPr lang="en-US" sz="4400" dirty="0" smtClean="0">
                <a:solidFill>
                  <a:srgbClr val="FF0000"/>
                </a:solidFill>
                <a:latin typeface="Times New Roman" pitchFamily="18" charset="0"/>
                <a:cs typeface="Times New Roman" pitchFamily="18" charset="0"/>
              </a:rPr>
              <a:t>My English Research Portfolio</a:t>
            </a:r>
            <a:endParaRPr lang="en-US" sz="4400" dirty="0">
              <a:solidFill>
                <a:srgbClr val="FF0000"/>
              </a:solidFill>
            </a:endParaRPr>
          </a:p>
        </p:txBody>
      </p:sp>
      <p:sp>
        <p:nvSpPr>
          <p:cNvPr id="5" name="Rectangle 4"/>
          <p:cNvSpPr/>
          <p:nvPr/>
        </p:nvSpPr>
        <p:spPr>
          <a:xfrm>
            <a:off x="762000" y="1524000"/>
            <a:ext cx="4267200" cy="461665"/>
          </a:xfrm>
          <a:prstGeom prst="rect">
            <a:avLst/>
          </a:prstGeom>
        </p:spPr>
        <p:txBody>
          <a:bodyPr wrap="square">
            <a:spAutoFit/>
          </a:bodyPr>
          <a:lstStyle/>
          <a:p>
            <a:pPr algn="ctr"/>
            <a:r>
              <a:rPr lang="en-US" sz="2400" dirty="0" smtClean="0">
                <a:solidFill>
                  <a:schemeClr val="tx2"/>
                </a:solidFill>
                <a:latin typeface="Times New Roman" pitchFamily="18" charset="0"/>
                <a:cs typeface="Times New Roman" pitchFamily="18" charset="0"/>
              </a:rPr>
              <a:t>Government Aid Preparedness</a:t>
            </a:r>
          </a:p>
        </p:txBody>
      </p:sp>
      <p:sp>
        <p:nvSpPr>
          <p:cNvPr id="6" name="Rectangle 5"/>
          <p:cNvSpPr/>
          <p:nvPr/>
        </p:nvSpPr>
        <p:spPr>
          <a:xfrm>
            <a:off x="0" y="2228671"/>
            <a:ext cx="3276600" cy="1323439"/>
          </a:xfrm>
          <a:prstGeom prst="rect">
            <a:avLst/>
          </a:prstGeom>
        </p:spPr>
        <p:txBody>
          <a:bodyPr wrap="square">
            <a:spAutoFit/>
          </a:bodyPr>
          <a:lstStyle/>
          <a:p>
            <a:r>
              <a:rPr lang="en-US" sz="2000" dirty="0" smtClean="0">
                <a:solidFill>
                  <a:schemeClr val="tx2"/>
                </a:solidFill>
                <a:latin typeface="Times New Roman" pitchFamily="18" charset="0"/>
                <a:cs typeface="Times New Roman" pitchFamily="18" charset="0"/>
              </a:rPr>
              <a:t>Camille Joy Arrieta</a:t>
            </a:r>
          </a:p>
          <a:p>
            <a:r>
              <a:rPr lang="en-US" sz="2000" dirty="0" smtClean="0">
                <a:solidFill>
                  <a:schemeClr val="tx2"/>
                </a:solidFill>
                <a:latin typeface="Times New Roman" pitchFamily="18" charset="0"/>
                <a:cs typeface="Times New Roman" pitchFamily="18" charset="0"/>
              </a:rPr>
              <a:t>Northern Marianas College</a:t>
            </a:r>
          </a:p>
          <a:p>
            <a:r>
              <a:rPr lang="en-US" sz="2000" dirty="0" smtClean="0">
                <a:solidFill>
                  <a:schemeClr val="tx2"/>
                </a:solidFill>
                <a:latin typeface="Times New Roman" pitchFamily="18" charset="0"/>
                <a:cs typeface="Times New Roman" pitchFamily="18" charset="0"/>
              </a:rPr>
              <a:t>Dr. Kimberly Anderson</a:t>
            </a:r>
          </a:p>
          <a:p>
            <a:r>
              <a:rPr lang="en-US" sz="2000" dirty="0" smtClean="0">
                <a:solidFill>
                  <a:schemeClr val="tx2"/>
                </a:solidFill>
                <a:latin typeface="Times New Roman" pitchFamily="18" charset="0"/>
                <a:cs typeface="Times New Roman" pitchFamily="18" charset="0"/>
              </a:rPr>
              <a:t>EN202-01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76400"/>
          <a:ext cx="8229600" cy="1371600"/>
        </p:xfrm>
        <a:graphic>
          <a:graphicData uri="http://schemas.openxmlformats.org/drawingml/2006/table">
            <a:tbl>
              <a:tblPr firstRow="1" bandRow="1">
                <a:tableStyleId>{5C22544A-7EE6-4342-B048-85BDC9FD1C3A}</a:tableStyleId>
              </a:tblPr>
              <a:tblGrid>
                <a:gridCol w="4114800"/>
                <a:gridCol w="4114800"/>
              </a:tblGrid>
              <a:tr h="755374">
                <a:tc>
                  <a:txBody>
                    <a:bodyPr/>
                    <a:lstStyle/>
                    <a:p>
                      <a:r>
                        <a:rPr lang="en-US" sz="1800" dirty="0" smtClean="0">
                          <a:solidFill>
                            <a:srgbClr val="0070C0"/>
                          </a:solidFill>
                          <a:latin typeface="Times New Roman" pitchFamily="18" charset="0"/>
                          <a:cs typeface="Times New Roman" pitchFamily="18" charset="0"/>
                        </a:rPr>
                        <a:t># of people</a:t>
                      </a:r>
                      <a:r>
                        <a:rPr lang="en-US" sz="1800" baseline="0" dirty="0" smtClean="0">
                          <a:solidFill>
                            <a:srgbClr val="0070C0"/>
                          </a:solidFill>
                          <a:latin typeface="Times New Roman" pitchFamily="18" charset="0"/>
                          <a:cs typeface="Times New Roman" pitchFamily="18" charset="0"/>
                        </a:rPr>
                        <a:t> who received assistance.</a:t>
                      </a:r>
                      <a:endParaRPr lang="en-US" sz="1800" dirty="0">
                        <a:solidFill>
                          <a:srgbClr val="0070C0"/>
                        </a:solidFill>
                        <a:latin typeface="Times New Roman" pitchFamily="18" charset="0"/>
                        <a:cs typeface="Times New Roman" pitchFamily="18" charset="0"/>
                      </a:endParaRPr>
                    </a:p>
                  </a:txBody>
                  <a:tcPr/>
                </a:tc>
                <a:tc>
                  <a:txBody>
                    <a:bodyPr/>
                    <a:lstStyle/>
                    <a:p>
                      <a:r>
                        <a:rPr lang="en-US" sz="1800" dirty="0" smtClean="0">
                          <a:solidFill>
                            <a:srgbClr val="0070C0"/>
                          </a:solidFill>
                          <a:latin typeface="Times New Roman" pitchFamily="18" charset="0"/>
                          <a:cs typeface="Times New Roman" pitchFamily="18" charset="0"/>
                        </a:rPr>
                        <a:t># of people who did not received assistance  but their  relatives and friends does.</a:t>
                      </a:r>
                      <a:endParaRPr lang="en-US" sz="1800" dirty="0">
                        <a:solidFill>
                          <a:srgbClr val="0070C0"/>
                        </a:solidFill>
                        <a:latin typeface="Times New Roman" pitchFamily="18" charset="0"/>
                        <a:cs typeface="Times New Roman" pitchFamily="18" charset="0"/>
                      </a:endParaRPr>
                    </a:p>
                  </a:txBody>
                  <a:tcPr/>
                </a:tc>
              </a:tr>
              <a:tr h="457200">
                <a:tc>
                  <a:txBody>
                    <a:bodyPr/>
                    <a:lstStyle/>
                    <a:p>
                      <a:pPr algn="ctr"/>
                      <a:r>
                        <a:rPr lang="en-US" sz="1800" dirty="0" smtClean="0">
                          <a:latin typeface="Times New Roman" pitchFamily="18" charset="0"/>
                          <a:cs typeface="Times New Roman" pitchFamily="18" charset="0"/>
                        </a:rPr>
                        <a:t>12</a:t>
                      </a:r>
                      <a:endParaRPr lang="en-US" sz="1800" dirty="0">
                        <a:latin typeface="Times New Roman" pitchFamily="18" charset="0"/>
                        <a:cs typeface="Times New Roman" pitchFamily="18" charset="0"/>
                      </a:endParaRPr>
                    </a:p>
                  </a:txBody>
                  <a:tcPr/>
                </a:tc>
                <a:tc>
                  <a:txBody>
                    <a:bodyPr/>
                    <a:lstStyle/>
                    <a:p>
                      <a:pPr algn="ctr"/>
                      <a:r>
                        <a:rPr lang="en-US" sz="1800" dirty="0" smtClean="0">
                          <a:latin typeface="Times New Roman" pitchFamily="18" charset="0"/>
                          <a:cs typeface="Times New Roman" pitchFamily="18" charset="0"/>
                        </a:rPr>
                        <a:t>5</a:t>
                      </a:r>
                    </a:p>
                  </a:txBody>
                  <a:tcPr/>
                </a:tc>
              </a:tr>
            </a:tbl>
          </a:graphicData>
        </a:graphic>
      </p:graphicFrame>
      <p:sp>
        <p:nvSpPr>
          <p:cNvPr id="2" name="Title 1"/>
          <p:cNvSpPr>
            <a:spLocks noGrp="1"/>
          </p:cNvSpPr>
          <p:nvPr>
            <p:ph type="title"/>
          </p:nvPr>
        </p:nvSpPr>
        <p:spPr/>
        <p:txBody>
          <a:bodyPr>
            <a:normAutofit/>
          </a:bodyPr>
          <a:lstStyle/>
          <a:p>
            <a:pPr algn="ctr"/>
            <a:r>
              <a:rPr lang="en-US" sz="4000" dirty="0" smtClean="0">
                <a:solidFill>
                  <a:srgbClr val="FF0000"/>
                </a:solidFill>
                <a:latin typeface="Times New Roman" pitchFamily="18" charset="0"/>
                <a:cs typeface="Times New Roman" pitchFamily="18" charset="0"/>
              </a:rPr>
              <a:t>Paper Survey Results</a:t>
            </a:r>
            <a:endParaRPr lang="en-US" sz="4000" dirty="0">
              <a:solidFill>
                <a:srgbClr val="FF0000"/>
              </a:solidFill>
              <a:latin typeface="Times New Roman" pitchFamily="18" charset="0"/>
              <a:cs typeface="Times New Roman" pitchFamily="18" charset="0"/>
            </a:endParaRPr>
          </a:p>
        </p:txBody>
      </p:sp>
      <p:graphicFrame>
        <p:nvGraphicFramePr>
          <p:cNvPr id="8" name="Table 7"/>
          <p:cNvGraphicFramePr>
            <a:graphicFrameLocks noGrp="1"/>
          </p:cNvGraphicFramePr>
          <p:nvPr/>
        </p:nvGraphicFramePr>
        <p:xfrm>
          <a:off x="457199" y="4343400"/>
          <a:ext cx="8229600" cy="1442077"/>
        </p:xfrm>
        <a:graphic>
          <a:graphicData uri="http://schemas.openxmlformats.org/drawingml/2006/table">
            <a:tbl>
              <a:tblPr firstRow="1" bandRow="1">
                <a:tableStyleId>{5C22544A-7EE6-4342-B048-85BDC9FD1C3A}</a:tableStyleId>
              </a:tblPr>
              <a:tblGrid>
                <a:gridCol w="2755900"/>
                <a:gridCol w="2717800"/>
                <a:gridCol w="2755900"/>
              </a:tblGrid>
              <a:tr h="838200">
                <a:tc>
                  <a:txBody>
                    <a:bodyPr/>
                    <a:lstStyle/>
                    <a:p>
                      <a:r>
                        <a:rPr lang="en-US" dirty="0" smtClean="0">
                          <a:solidFill>
                            <a:srgbClr val="0070C0"/>
                          </a:solidFill>
                          <a:latin typeface="Times New Roman" pitchFamily="18" charset="0"/>
                          <a:cs typeface="Times New Roman" pitchFamily="18" charset="0"/>
                        </a:rPr>
                        <a:t># of</a:t>
                      </a:r>
                      <a:r>
                        <a:rPr lang="en-US" baseline="0" dirty="0" smtClean="0">
                          <a:solidFill>
                            <a:srgbClr val="0070C0"/>
                          </a:solidFill>
                          <a:latin typeface="Times New Roman" pitchFamily="18" charset="0"/>
                          <a:cs typeface="Times New Roman" pitchFamily="18" charset="0"/>
                        </a:rPr>
                        <a:t> people said that the  distribution of aid was fair.</a:t>
                      </a:r>
                      <a:endParaRPr lang="en-US" dirty="0">
                        <a:solidFill>
                          <a:srgbClr val="0070C0"/>
                        </a:solidFill>
                        <a:latin typeface="Times New Roman" pitchFamily="18" charset="0"/>
                        <a:cs typeface="Times New Roman" pitchFamily="18" charset="0"/>
                      </a:endParaRPr>
                    </a:p>
                  </a:txBody>
                  <a:tcPr/>
                </a:tc>
                <a:tc>
                  <a:txBody>
                    <a:bodyPr/>
                    <a:lstStyle/>
                    <a:p>
                      <a:r>
                        <a:rPr lang="en-US" dirty="0" smtClean="0">
                          <a:solidFill>
                            <a:srgbClr val="0070C0"/>
                          </a:solidFill>
                          <a:latin typeface="Times New Roman" pitchFamily="18" charset="0"/>
                          <a:cs typeface="Times New Roman" pitchFamily="18" charset="0"/>
                        </a:rPr>
                        <a:t># of people said that the distribution of</a:t>
                      </a:r>
                      <a:r>
                        <a:rPr lang="en-US" baseline="0" dirty="0" smtClean="0">
                          <a:solidFill>
                            <a:srgbClr val="0070C0"/>
                          </a:solidFill>
                          <a:latin typeface="Times New Roman" pitchFamily="18" charset="0"/>
                          <a:cs typeface="Times New Roman" pitchFamily="18" charset="0"/>
                        </a:rPr>
                        <a:t> aid  was not fair.</a:t>
                      </a:r>
                      <a:endParaRPr lang="en-US" dirty="0">
                        <a:solidFill>
                          <a:srgbClr val="0070C0"/>
                        </a:solidFill>
                        <a:latin typeface="Times New Roman" pitchFamily="18" charset="0"/>
                        <a:cs typeface="Times New Roman" pitchFamily="18" charset="0"/>
                      </a:endParaRPr>
                    </a:p>
                  </a:txBody>
                  <a:tcPr/>
                </a:tc>
                <a:tc>
                  <a:txBody>
                    <a:bodyPr/>
                    <a:lstStyle/>
                    <a:p>
                      <a:r>
                        <a:rPr lang="en-US" sz="1800" dirty="0" smtClean="0">
                          <a:solidFill>
                            <a:srgbClr val="0070C0"/>
                          </a:solidFill>
                          <a:latin typeface="Times New Roman" pitchFamily="18" charset="0"/>
                          <a:cs typeface="Times New Roman" pitchFamily="18" charset="0"/>
                        </a:rPr>
                        <a:t>#  not sure</a:t>
                      </a:r>
                      <a:endParaRPr lang="en-US" sz="1800" dirty="0">
                        <a:solidFill>
                          <a:srgbClr val="0070C0"/>
                        </a:solidFill>
                        <a:latin typeface="Times New Roman" pitchFamily="18" charset="0"/>
                        <a:cs typeface="Times New Roman" pitchFamily="18" charset="0"/>
                      </a:endParaRPr>
                    </a:p>
                  </a:txBody>
                  <a:tcPr/>
                </a:tc>
              </a:tr>
              <a:tr h="527677">
                <a:tc>
                  <a:txBody>
                    <a:bodyPr/>
                    <a:lstStyle/>
                    <a:p>
                      <a:pPr algn="ctr"/>
                      <a:r>
                        <a:rPr lang="en-US" dirty="0" smtClean="0">
                          <a:latin typeface="Times New Roman" pitchFamily="18" charset="0"/>
                          <a:cs typeface="Times New Roman" pitchFamily="18" charset="0"/>
                        </a:rPr>
                        <a:t>9</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r>
            </a:tbl>
          </a:graphicData>
        </a:graphic>
      </p:graphicFrame>
      <p:graphicFrame>
        <p:nvGraphicFramePr>
          <p:cNvPr id="9" name="Table 8"/>
          <p:cNvGraphicFramePr>
            <a:graphicFrameLocks noGrp="1"/>
          </p:cNvGraphicFramePr>
          <p:nvPr/>
        </p:nvGraphicFramePr>
        <p:xfrm>
          <a:off x="457200" y="3124201"/>
          <a:ext cx="8229600" cy="1158239"/>
        </p:xfrm>
        <a:graphic>
          <a:graphicData uri="http://schemas.openxmlformats.org/drawingml/2006/table">
            <a:tbl>
              <a:tblPr firstRow="1" bandRow="1">
                <a:tableStyleId>{5C22544A-7EE6-4342-B048-85BDC9FD1C3A}</a:tableStyleId>
              </a:tblPr>
              <a:tblGrid>
                <a:gridCol w="4114800"/>
                <a:gridCol w="4114800"/>
              </a:tblGrid>
              <a:tr h="761999">
                <a:tc>
                  <a:txBody>
                    <a:bodyPr/>
                    <a:lstStyle/>
                    <a:p>
                      <a:r>
                        <a:rPr lang="en-US" dirty="0" smtClean="0">
                          <a:solidFill>
                            <a:srgbClr val="0070C0"/>
                          </a:solidFill>
                          <a:latin typeface="Times New Roman" pitchFamily="18" charset="0"/>
                          <a:cs typeface="Times New Roman" pitchFamily="18" charset="0"/>
                        </a:rPr>
                        <a:t># of people</a:t>
                      </a:r>
                      <a:r>
                        <a:rPr lang="en-US" baseline="0" dirty="0" smtClean="0">
                          <a:solidFill>
                            <a:srgbClr val="0070C0"/>
                          </a:solidFill>
                          <a:latin typeface="Times New Roman" pitchFamily="18" charset="0"/>
                          <a:cs typeface="Times New Roman" pitchFamily="18" charset="0"/>
                        </a:rPr>
                        <a:t> who received federal aid said that the aid was enough.</a:t>
                      </a:r>
                      <a:endParaRPr lang="en-US" dirty="0">
                        <a:solidFill>
                          <a:srgbClr val="0070C0"/>
                        </a:solidFill>
                        <a:latin typeface="Times New Roman" pitchFamily="18" charset="0"/>
                        <a:cs typeface="Times New Roman" pitchFamily="18" charset="0"/>
                      </a:endParaRPr>
                    </a:p>
                  </a:txBody>
                  <a:tcPr/>
                </a:tc>
                <a:tc>
                  <a:txBody>
                    <a:bodyPr/>
                    <a:lstStyle/>
                    <a:p>
                      <a:r>
                        <a:rPr lang="en-US" dirty="0" smtClean="0">
                          <a:solidFill>
                            <a:srgbClr val="0070C0"/>
                          </a:solidFill>
                          <a:latin typeface="Times New Roman" pitchFamily="18" charset="0"/>
                          <a:cs typeface="Times New Roman" pitchFamily="18" charset="0"/>
                        </a:rPr>
                        <a:t># of people  who </a:t>
                      </a:r>
                      <a:r>
                        <a:rPr lang="en-US" dirty="0" err="1" smtClean="0">
                          <a:solidFill>
                            <a:srgbClr val="0070C0"/>
                          </a:solidFill>
                          <a:latin typeface="Times New Roman" pitchFamily="18" charset="0"/>
                          <a:cs typeface="Times New Roman" pitchFamily="18" charset="0"/>
                        </a:rPr>
                        <a:t>recieved</a:t>
                      </a:r>
                      <a:r>
                        <a:rPr lang="en-US" dirty="0" smtClean="0">
                          <a:solidFill>
                            <a:srgbClr val="0070C0"/>
                          </a:solidFill>
                          <a:latin typeface="Times New Roman" pitchFamily="18" charset="0"/>
                          <a:cs typeface="Times New Roman" pitchFamily="18" charset="0"/>
                        </a:rPr>
                        <a:t>  federal aid </a:t>
                      </a:r>
                      <a:r>
                        <a:rPr lang="en-US" baseline="0" dirty="0" smtClean="0">
                          <a:solidFill>
                            <a:srgbClr val="0070C0"/>
                          </a:solidFill>
                          <a:latin typeface="Times New Roman" pitchFamily="18" charset="0"/>
                          <a:cs typeface="Times New Roman" pitchFamily="18" charset="0"/>
                        </a:rPr>
                        <a:t>said that </a:t>
                      </a:r>
                      <a:r>
                        <a:rPr lang="en-US" dirty="0" smtClean="0">
                          <a:solidFill>
                            <a:srgbClr val="0070C0"/>
                          </a:solidFill>
                          <a:latin typeface="Times New Roman" pitchFamily="18" charset="0"/>
                          <a:cs typeface="Times New Roman" pitchFamily="18" charset="0"/>
                        </a:rPr>
                        <a:t>was  not enough.</a:t>
                      </a:r>
                      <a:endParaRPr lang="en-US" dirty="0">
                        <a:solidFill>
                          <a:srgbClr val="0070C0"/>
                        </a:solidFill>
                        <a:latin typeface="Times New Roman" pitchFamily="18" charset="0"/>
                        <a:cs typeface="Times New Roman" pitchFamily="18" charset="0"/>
                      </a:endParaRPr>
                    </a:p>
                  </a:txBody>
                  <a:tcPr/>
                </a:tc>
              </a:tr>
              <a:tr h="370840">
                <a:tc>
                  <a:txBody>
                    <a:bodyPr/>
                    <a:lstStyle/>
                    <a:p>
                      <a:pPr algn="ctr"/>
                      <a:r>
                        <a:rPr lang="en-US" sz="2000" dirty="0" smtClean="0">
                          <a:latin typeface="Times New Roman" pitchFamily="18" charset="0"/>
                          <a:cs typeface="Times New Roman" pitchFamily="18" charset="0"/>
                        </a:rPr>
                        <a:t>11</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04800"/>
            <a:ext cx="8229600" cy="762000"/>
          </a:xfrm>
        </p:spPr>
        <p:txBody>
          <a:bodyPr/>
          <a:lstStyle/>
          <a:p>
            <a:pPr algn="ctr"/>
            <a:r>
              <a:rPr lang="en-US" sz="4000" dirty="0" smtClean="0">
                <a:solidFill>
                  <a:srgbClr val="FF0000"/>
                </a:solidFill>
                <a:latin typeface="Times New Roman" pitchFamily="18" charset="0"/>
                <a:cs typeface="Times New Roman" pitchFamily="18" charset="0"/>
              </a:rPr>
              <a:t>Secondary Questions</a:t>
            </a:r>
            <a:r>
              <a:rPr lang="en-US" dirty="0" smtClean="0"/>
              <a:t>:</a:t>
            </a:r>
            <a:endParaRPr lang="en-US" dirty="0"/>
          </a:p>
        </p:txBody>
      </p:sp>
      <p:sp>
        <p:nvSpPr>
          <p:cNvPr id="3" name="Text Placeholder 2"/>
          <p:cNvSpPr>
            <a:spLocks noGrp="1"/>
          </p:cNvSpPr>
          <p:nvPr>
            <p:ph type="body" idx="4294967295"/>
          </p:nvPr>
        </p:nvSpPr>
        <p:spPr>
          <a:xfrm>
            <a:off x="457200" y="1219200"/>
            <a:ext cx="8229600" cy="7742237"/>
          </a:xfrm>
        </p:spPr>
        <p:txBody>
          <a:bodyPr>
            <a:normAutofit/>
          </a:bodyPr>
          <a:lstStyle/>
          <a:p>
            <a:pPr>
              <a:buNone/>
            </a:pPr>
            <a:r>
              <a:rPr lang="en-US" sz="2800" dirty="0" smtClean="0">
                <a:solidFill>
                  <a:schemeClr val="bg1"/>
                </a:solidFill>
                <a:latin typeface="Times New Roman" pitchFamily="18" charset="0"/>
                <a:cs typeface="Times New Roman" pitchFamily="18" charset="0"/>
              </a:rPr>
              <a:t>FEMA ( Federal Emergency Management Agency)</a:t>
            </a:r>
            <a:endParaRPr lang="en-US" sz="2800" dirty="0" smtClean="0">
              <a:solidFill>
                <a:schemeClr val="bg1"/>
              </a:solidFill>
              <a:latin typeface="Times New Roman" pitchFamily="18" charset="0"/>
              <a:cs typeface="Times New Roman" pitchFamily="18" charset="0"/>
            </a:endParaRPr>
          </a:p>
          <a:p>
            <a:pPr>
              <a:buNone/>
            </a:pPr>
            <a:r>
              <a:rPr lang="en-US" dirty="0" smtClean="0"/>
              <a:t> </a:t>
            </a:r>
            <a:r>
              <a:rPr lang="en-US" sz="2000" dirty="0" smtClean="0">
                <a:latin typeface="Times New Roman" pitchFamily="18" charset="0"/>
                <a:cs typeface="Times New Roman" pitchFamily="18" charset="0"/>
              </a:rPr>
              <a:t>1. How FEMA assisted those people who sought aid after the disaster? Was it through phone calls, emails or application form submissions? Which of these was the most useful? How did FEMA assisted people on Saipan? </a:t>
            </a: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FEMA did very well to help those typhoon Soudelor victims in the CNMI and had to travel from states to Saipan just to help.  However some foreign workers were denied and not given a chance to get aid from FEMA while some foreign workers were accepted and given money for their damages? How did FEMA made their decisions? Did FEMA base assistance on salary or income of the person? </a:t>
            </a: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3. When </a:t>
            </a:r>
            <a:r>
              <a:rPr lang="en-US" sz="2000" dirty="0" smtClean="0">
                <a:latin typeface="Times New Roman" pitchFamily="18" charset="0"/>
                <a:cs typeface="Times New Roman" pitchFamily="18" charset="0"/>
              </a:rPr>
              <a:t>FEMA went house to house, how did they know if the damages were caused by typhoon Soudelor or if people just making alibis. </a:t>
            </a:r>
            <a:endParaRPr lang="en-US" sz="2000"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686800" cy="369332"/>
          </a:xfrm>
          <a:prstGeom prst="rect">
            <a:avLst/>
          </a:prstGeom>
        </p:spPr>
        <p:txBody>
          <a:bodyPr wrap="square">
            <a:spAutoFit/>
          </a:bodyPr>
          <a:lstStyle/>
          <a:p>
            <a:r>
              <a:rPr lang="en-US" dirty="0" smtClean="0"/>
              <a:t> </a:t>
            </a:r>
            <a:endParaRPr lang="en-US" sz="2400" dirty="0" smtClean="0">
              <a:latin typeface="Times New Roman" pitchFamily="18" charset="0"/>
              <a:cs typeface="Times New Roman" pitchFamily="18" charset="0"/>
            </a:endParaRPr>
          </a:p>
        </p:txBody>
      </p:sp>
      <p:sp>
        <p:nvSpPr>
          <p:cNvPr id="3" name="Title 2"/>
          <p:cNvSpPr>
            <a:spLocks noGrp="1"/>
          </p:cNvSpPr>
          <p:nvPr>
            <p:ph type="title" idx="4294967295"/>
          </p:nvPr>
        </p:nvSpPr>
        <p:spPr/>
        <p:txBody>
          <a:bodyPr>
            <a:normAutofit fontScale="90000"/>
          </a:bodyPr>
          <a:lstStyle/>
          <a:p>
            <a:r>
              <a:rPr lang="en-US" dirty="0" smtClean="0"/>
              <a:t>NAP</a:t>
            </a:r>
            <a:r>
              <a:rPr lang="en-US" baseline="0" dirty="0" smtClean="0"/>
              <a:t> ( Nutrition Assistance Program)</a:t>
            </a:r>
            <a:endParaRPr lang="en-US" dirty="0"/>
          </a:p>
        </p:txBody>
      </p:sp>
      <p:sp>
        <p:nvSpPr>
          <p:cNvPr id="4" name="Text Placeholder 3"/>
          <p:cNvSpPr>
            <a:spLocks noGrp="1"/>
          </p:cNvSpPr>
          <p:nvPr>
            <p:ph type="body" idx="4294967295"/>
          </p:nvPr>
        </p:nvSpPr>
        <p:spPr/>
        <p:txBody>
          <a:bodyPr/>
          <a:lstStyle/>
          <a:p>
            <a:pPr lvl="0">
              <a:buNone/>
            </a:pPr>
            <a:r>
              <a:rPr lang="en-US" sz="2400" dirty="0" smtClean="0">
                <a:latin typeface="Times New Roman" pitchFamily="18" charset="0"/>
                <a:cs typeface="Times New Roman" pitchFamily="18" charset="0"/>
              </a:rPr>
              <a:t>1. Were </a:t>
            </a:r>
            <a:r>
              <a:rPr lang="en-US" sz="2400" dirty="0" smtClean="0">
                <a:latin typeface="Times New Roman" pitchFamily="18" charset="0"/>
                <a:cs typeface="Times New Roman" pitchFamily="18" charset="0"/>
              </a:rPr>
              <a:t>there eligibility requirements to </a:t>
            </a:r>
            <a:r>
              <a:rPr lang="en-US" sz="2400" dirty="0" smtClean="0">
                <a:latin typeface="Times New Roman" pitchFamily="18" charset="0"/>
                <a:cs typeface="Times New Roman" pitchFamily="18" charset="0"/>
              </a:rPr>
              <a:t>receive </a:t>
            </a:r>
            <a:r>
              <a:rPr lang="en-US" sz="2400" dirty="0" smtClean="0">
                <a:latin typeface="Times New Roman" pitchFamily="18" charset="0"/>
                <a:cs typeface="Times New Roman" pitchFamily="18" charset="0"/>
              </a:rPr>
              <a:t>aid? </a:t>
            </a:r>
          </a:p>
          <a:p>
            <a:pPr lvl="0">
              <a:buNone/>
            </a:pPr>
            <a:r>
              <a:rPr lang="en-US"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What were the strategies formulated to organize the release of aid</a:t>
            </a:r>
            <a:r>
              <a:rPr lang="en-US" sz="2400"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3. How </a:t>
            </a:r>
            <a:r>
              <a:rPr lang="en-US" sz="2400" dirty="0" smtClean="0">
                <a:latin typeface="Times New Roman" pitchFamily="18" charset="0"/>
                <a:cs typeface="Times New Roman" pitchFamily="18" charset="0"/>
              </a:rPr>
              <a:t>did NAP inform the public about their prepared aids? </a:t>
            </a:r>
            <a:endParaRPr lang="en-US" sz="2400" dirty="0" smtClean="0">
              <a:latin typeface="Times New Roman" pitchFamily="18" charset="0"/>
              <a:cs typeface="Times New Roman" pitchFamily="18" charset="0"/>
            </a:endParaRPr>
          </a:p>
          <a:p>
            <a:pPr lvl="0">
              <a:buNone/>
            </a:pPr>
            <a:r>
              <a:rPr lang="en-US" sz="2400" dirty="0" smtClean="0">
                <a:latin typeface="Times New Roman" pitchFamily="18" charset="0"/>
                <a:cs typeface="Times New Roman" pitchFamily="18" charset="0"/>
              </a:rPr>
              <a:t>4. How </a:t>
            </a:r>
            <a:r>
              <a:rPr lang="en-US" sz="2400" dirty="0" smtClean="0">
                <a:latin typeface="Times New Roman" pitchFamily="18" charset="0"/>
                <a:cs typeface="Times New Roman" pitchFamily="18" charset="0"/>
              </a:rPr>
              <a:t>NAP assisted people on </a:t>
            </a:r>
            <a:r>
              <a:rPr lang="en-US" sz="2400" dirty="0" smtClean="0">
                <a:latin typeface="Times New Roman" pitchFamily="18" charset="0"/>
                <a:cs typeface="Times New Roman" pitchFamily="18" charset="0"/>
              </a:rPr>
              <a:t>Saipan</a:t>
            </a:r>
            <a:r>
              <a:rPr lang="en-US" sz="2400" dirty="0" smtClean="0">
                <a:latin typeface="Times New Roman" pitchFamily="18" charset="0"/>
                <a:cs typeface="Times New Roman" pitchFamily="18" charset="0"/>
              </a:rPr>
              <a:t>? </a:t>
            </a:r>
          </a:p>
          <a:p>
            <a:pPr>
              <a:buNone/>
            </a:pPr>
            <a:endParaRPr lang="en-US" sz="2400" dirty="0" smtClean="0">
              <a:latin typeface="Times New Roman" pitchFamily="18" charset="0"/>
              <a:cs typeface="Times New Roman" pitchFamily="18" charset="0"/>
            </a:endParaRPr>
          </a:p>
          <a:p>
            <a:pPr lvl="0">
              <a:buNone/>
            </a:pPr>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U.S. Citizens and Foreign Workers</a:t>
            </a:r>
            <a:endParaRPr lang="en-US" dirty="0"/>
          </a:p>
        </p:txBody>
      </p:sp>
      <p:sp>
        <p:nvSpPr>
          <p:cNvPr id="3" name="Text Placeholder 2"/>
          <p:cNvSpPr>
            <a:spLocks noGrp="1"/>
          </p:cNvSpPr>
          <p:nvPr>
            <p:ph type="body" idx="4294967295"/>
          </p:nvPr>
        </p:nvSpPr>
        <p:spPr/>
        <p:txBody>
          <a:bodyPr>
            <a:normAutofit/>
          </a:bodyPr>
          <a:lstStyle/>
          <a:p>
            <a:pPr marL="514350" indent="-514350">
              <a:buNone/>
            </a:pPr>
            <a:r>
              <a:rPr lang="en-US" sz="2800" dirty="0" smtClean="0">
                <a:latin typeface="Times New Roman" pitchFamily="18" charset="0"/>
                <a:cs typeface="Times New Roman" pitchFamily="18" charset="0"/>
              </a:rPr>
              <a:t>1.Do you think aid that was given to you was enough?</a:t>
            </a:r>
          </a:p>
          <a:p>
            <a:pPr marL="514350" indent="-514350">
              <a:buAutoNum type="arabicPeriod"/>
            </a:pPr>
            <a:endParaRPr lang="en-US" sz="2800" dirty="0" smtClean="0">
              <a:latin typeface="Times New Roman" pitchFamily="18" charset="0"/>
              <a:cs typeface="Times New Roman" pitchFamily="18" charset="0"/>
            </a:endParaRPr>
          </a:p>
          <a:p>
            <a:pPr marL="514350" indent="-514350">
              <a:buNone/>
            </a:pPr>
            <a:r>
              <a:rPr lang="en-US" sz="28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Do you think federal assistance programs were fair and equally distributed the aid for everyone, most especially to foreign workers?</a:t>
            </a:r>
          </a:p>
          <a:p>
            <a:pPr marL="514350" indent="-514350">
              <a:buNone/>
            </a:pPr>
            <a:endParaRPr lang="en-US" sz="2800" dirty="0" smtClean="0">
              <a:latin typeface="Times New Roman" pitchFamily="18" charset="0"/>
              <a:cs typeface="Times New Roman" pitchFamily="18" charset="0"/>
            </a:endParaRPr>
          </a:p>
          <a:p>
            <a:pPr marL="514350" indent="-514350">
              <a:buNone/>
            </a:pPr>
            <a:r>
              <a:rPr lang="en-US" sz="2800" dirty="0" smtClean="0">
                <a:latin typeface="Times New Roman" pitchFamily="18" charset="0"/>
                <a:cs typeface="Times New Roman" pitchFamily="18" charset="0"/>
              </a:rPr>
              <a:t>3.Was it hard to provide proof of your citizenship applying for aid?</a:t>
            </a:r>
            <a:endParaRPr lang="en-US"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pPr algn="ctr"/>
            <a:r>
              <a:rPr lang="en-US" sz="4000" dirty="0" smtClean="0">
                <a:solidFill>
                  <a:srgbClr val="FF0000"/>
                </a:solidFill>
                <a:latin typeface="Times New Roman" pitchFamily="18" charset="0"/>
                <a:cs typeface="Times New Roman" pitchFamily="18" charset="0"/>
              </a:rPr>
              <a:t>References</a:t>
            </a:r>
            <a:endParaRPr lang="en-US" sz="4000" dirty="0">
              <a:solidFill>
                <a:srgbClr val="FF0000"/>
              </a:solidFill>
              <a:latin typeface="Times New Roman" pitchFamily="18" charset="0"/>
              <a:cs typeface="Times New Roman" pitchFamily="18" charset="0"/>
            </a:endParaRPr>
          </a:p>
        </p:txBody>
      </p:sp>
      <p:sp>
        <p:nvSpPr>
          <p:cNvPr id="1026" name="Rectangle 2"/>
          <p:cNvSpPr>
            <a:spLocks noChangeArrowheads="1"/>
          </p:cNvSpPr>
          <p:nvPr/>
        </p:nvSpPr>
        <p:spPr bwMode="auto">
          <a:xfrm>
            <a:off x="0" y="1473368"/>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Marquez, C. (2015, September 14). </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open letter to President Obama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[Online] Retrieved from</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000" b="0" i="0" strike="noStrike" cap="none" normalizeH="0" baseline="0" dirty="0" smtClean="0">
                <a:ln>
                  <a:noFill/>
                </a:ln>
                <a:solidFill>
                  <a:schemeClr val="bg1"/>
                </a:solidFill>
                <a:effectLst/>
                <a:latin typeface="Times New Roman" pitchFamily="18" charset="0"/>
                <a:ea typeface="Calibri" pitchFamily="34" charset="0"/>
                <a:cs typeface="Times New Roman" pitchFamily="18" charset="0"/>
                <a:hlinkClick r:id="rId2"/>
              </a:rPr>
              <a:t>http://www.saipantribune.com/index.php/an-open-letter-to-president-obama/</a:t>
            </a:r>
            <a:r>
              <a:rPr kumimoji="0" lang="en-US" sz="2000" b="0" i="0"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en-US" sz="2000" b="0" i="0" strike="noStrike" cap="none" normalizeH="0" baseline="0" dirty="0" smtClean="0">
              <a:ln>
                <a:noFill/>
              </a:ln>
              <a:solidFill>
                <a:schemeClr val="bg1"/>
              </a:solidFill>
              <a:effectLst/>
              <a:latin typeface="Arial" pitchFamily="34" charset="0"/>
              <a:cs typeface="Arial" pitchFamily="34" charset="0"/>
            </a:endParaRPr>
          </a:p>
        </p:txBody>
      </p:sp>
      <p:sp>
        <p:nvSpPr>
          <p:cNvPr id="1027" name="Rectangle 3"/>
          <p:cNvSpPr>
            <a:spLocks noChangeArrowheads="1"/>
          </p:cNvSpPr>
          <p:nvPr/>
        </p:nvSpPr>
        <p:spPr bwMode="auto">
          <a:xfrm>
            <a:off x="0" y="2665512"/>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Unheard No More (2015, October 23)</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Ashamed to be an American.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[Online] Retrieved from</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3"/>
              </a:rPr>
              <a:t>http://unheardnomore.blogspot.com/</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American Red Cross. (2015, August 06). </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Red Cross mobilizing relief supplies and volunteers to</a:t>
            </a:r>
            <a:r>
              <a:rPr kumimoji="0" lang="en-US" sz="2000" b="0"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support Saipan.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[Online] Retrieved from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4"/>
              </a:rPr>
              <a:t>http://www.redcross.org/news/article/Red-ds-to</a:t>
            </a: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Wildfires-Typhoon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09800"/>
            <a:ext cx="8229600" cy="1219200"/>
          </a:xfrm>
        </p:spPr>
        <p:txBody>
          <a:bodyPr>
            <a:noAutofit/>
          </a:bodyPr>
          <a:lstStyle/>
          <a:p>
            <a:pPr algn="ctr"/>
            <a:r>
              <a:rPr lang="en-US" sz="5400" dirty="0" smtClean="0">
                <a:solidFill>
                  <a:srgbClr val="FF0000"/>
                </a:solidFill>
                <a:latin typeface="Times New Roman" pitchFamily="18" charset="0"/>
                <a:cs typeface="Times New Roman" pitchFamily="18" charset="0"/>
              </a:rPr>
              <a:t>Thank You and Happy Holidays</a:t>
            </a:r>
            <a:r>
              <a:rPr lang="en-US" sz="5400" baseline="0" dirty="0" smtClean="0">
                <a:solidFill>
                  <a:srgbClr val="FF0000"/>
                </a:solidFill>
                <a:latin typeface="Times New Roman" pitchFamily="18" charset="0"/>
                <a:cs typeface="Times New Roman" pitchFamily="18" charset="0"/>
              </a:rPr>
              <a:t> </a:t>
            </a:r>
            <a:r>
              <a:rPr lang="en-US" sz="5400" baseline="0" dirty="0" smtClean="0">
                <a:solidFill>
                  <a:srgbClr val="FF0000"/>
                </a:solidFill>
                <a:latin typeface="Times New Roman" pitchFamily="18" charset="0"/>
                <a:cs typeface="Times New Roman" pitchFamily="18" charset="0"/>
                <a:sym typeface="Wingdings" pitchFamily="2" charset="2"/>
              </a:rPr>
              <a:t></a:t>
            </a:r>
            <a:endParaRPr lang="en-US" sz="5400" dirty="0">
              <a:solidFill>
                <a:srgbClr val="FF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04850"/>
            <a:ext cx="8229600" cy="1143000"/>
          </a:xfrm>
        </p:spPr>
        <p:txBody>
          <a:bodyPr>
            <a:normAutofit/>
          </a:bodyPr>
          <a:lstStyle/>
          <a:p>
            <a:pPr algn="ctr"/>
            <a:r>
              <a:rPr lang="en-US" sz="4000" dirty="0" smtClean="0">
                <a:solidFill>
                  <a:srgbClr val="FF0000"/>
                </a:solidFill>
                <a:latin typeface="Times New Roman" pitchFamily="18" charset="0"/>
                <a:cs typeface="Times New Roman" pitchFamily="18" charset="0"/>
              </a:rPr>
              <a:t>Primary</a:t>
            </a:r>
            <a:r>
              <a:rPr lang="en-US" sz="4000" baseline="0" dirty="0" smtClean="0">
                <a:solidFill>
                  <a:srgbClr val="FF0000"/>
                </a:solidFill>
                <a:latin typeface="Times New Roman" pitchFamily="18" charset="0"/>
                <a:cs typeface="Times New Roman" pitchFamily="18" charset="0"/>
              </a:rPr>
              <a:t> Research Question</a:t>
            </a:r>
            <a:endParaRPr lang="en-US" sz="4000" dirty="0">
              <a:solidFill>
                <a:srgbClr val="FF0000"/>
              </a:solidFill>
              <a:latin typeface="Times New Roman" pitchFamily="18" charset="0"/>
              <a:cs typeface="Times New Roman" pitchFamily="18" charset="0"/>
            </a:endParaRPr>
          </a:p>
        </p:txBody>
      </p:sp>
      <p:sp>
        <p:nvSpPr>
          <p:cNvPr id="3" name="Text Placeholder 2"/>
          <p:cNvSpPr>
            <a:spLocks noGrp="1"/>
          </p:cNvSpPr>
          <p:nvPr>
            <p:ph type="body" idx="4294967295"/>
          </p:nvPr>
        </p:nvSpPr>
        <p:spPr>
          <a:xfrm>
            <a:off x="0" y="1935163"/>
            <a:ext cx="8229600" cy="4389437"/>
          </a:xfrm>
        </p:spPr>
        <p:txBody>
          <a:bodyPr/>
          <a:lstStyle/>
          <a:p>
            <a:r>
              <a:rPr lang="en-US" sz="2800" dirty="0" smtClean="0">
                <a:latin typeface="Times New Roman" pitchFamily="18" charset="0"/>
                <a:cs typeface="Times New Roman" pitchFamily="18" charset="0"/>
              </a:rPr>
              <a:t>How the government prepared and distributed aid  after typhoon Soudelor? </a:t>
            </a:r>
          </a:p>
          <a:p>
            <a:pPr>
              <a:buFont typeface="Wingdings" pitchFamily="2" charset="2"/>
              <a:buChar char="Ø"/>
            </a:pPr>
            <a:r>
              <a:rPr lang="en-US" sz="2800" dirty="0" smtClean="0">
                <a:latin typeface="Times New Roman" pitchFamily="18" charset="0"/>
                <a:cs typeface="Times New Roman" pitchFamily="18" charset="0"/>
              </a:rPr>
              <a:t> The government distributed aid by the help of federal assistance programs such as FEMA, NAP </a:t>
            </a:r>
            <a:r>
              <a:rPr lang="en-US" sz="2800" dirty="0" smtClean="0">
                <a:latin typeface="Times New Roman" pitchFamily="18" charset="0"/>
                <a:cs typeface="Times New Roman" pitchFamily="18" charset="0"/>
              </a:rPr>
              <a:t>and American </a:t>
            </a:r>
            <a:r>
              <a:rPr lang="en-US" sz="2800" dirty="0" smtClean="0">
                <a:latin typeface="Times New Roman" pitchFamily="18" charset="0"/>
                <a:cs typeface="Times New Roman" pitchFamily="18" charset="0"/>
              </a:rPr>
              <a:t>Red </a:t>
            </a:r>
            <a:r>
              <a:rPr lang="en-US" dirty="0" smtClean="0"/>
              <a:t>Cross and others.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a:bodyPr>
          <a:lstStyle/>
          <a:p>
            <a:pPr algn="ctr"/>
            <a:r>
              <a:rPr lang="en-US" sz="4000" dirty="0" smtClean="0">
                <a:solidFill>
                  <a:srgbClr val="FF0000"/>
                </a:solidFill>
                <a:latin typeface="Times New Roman" pitchFamily="18" charset="0"/>
                <a:cs typeface="Times New Roman" pitchFamily="18" charset="0"/>
              </a:rPr>
              <a:t>Procedures of collecting data</a:t>
            </a:r>
            <a:endParaRPr lang="en-US" sz="4000" dirty="0">
              <a:solidFill>
                <a:srgbClr val="FF0000"/>
              </a:solidFill>
              <a:latin typeface="Times New Roman" pitchFamily="18" charset="0"/>
              <a:cs typeface="Times New Roman" pitchFamily="18" charset="0"/>
            </a:endParaRPr>
          </a:p>
        </p:txBody>
      </p:sp>
      <p:sp>
        <p:nvSpPr>
          <p:cNvPr id="3" name="Text Placeholder 2"/>
          <p:cNvSpPr>
            <a:spLocks noGrp="1"/>
          </p:cNvSpPr>
          <p:nvPr>
            <p:ph type="body" idx="4294967295"/>
          </p:nvPr>
        </p:nvSpPr>
        <p:spPr>
          <a:xfrm>
            <a:off x="0" y="1600200"/>
            <a:ext cx="8458200" cy="4525963"/>
          </a:xfrm>
        </p:spPr>
        <p:txBody>
          <a:bodyPr/>
          <a:lstStyle/>
          <a:p>
            <a:r>
              <a:rPr lang="en-US" sz="2800" dirty="0" smtClean="0">
                <a:latin typeface="Times New Roman" pitchFamily="18" charset="0"/>
                <a:cs typeface="Times New Roman" pitchFamily="18" charset="0"/>
              </a:rPr>
              <a:t>Electronic </a:t>
            </a:r>
            <a:r>
              <a:rPr lang="en-US" sz="2800" dirty="0" smtClean="0">
                <a:latin typeface="Times New Roman" pitchFamily="18" charset="0"/>
                <a:cs typeface="Times New Roman" pitchFamily="18" charset="0"/>
              </a:rPr>
              <a:t>Survey ( 11 Responses  from Facebook)  </a:t>
            </a:r>
            <a:r>
              <a:rPr lang="en-US" sz="2800" dirty="0" smtClean="0">
                <a:latin typeface="Times New Roman" pitchFamily="18" charset="0"/>
                <a:cs typeface="Times New Roman" pitchFamily="18" charset="0"/>
              </a:rPr>
              <a:t>and Paper </a:t>
            </a:r>
            <a:r>
              <a:rPr lang="en-US" sz="2800" dirty="0" smtClean="0">
                <a:latin typeface="Times New Roman" pitchFamily="18" charset="0"/>
                <a:cs typeface="Times New Roman" pitchFamily="18" charset="0"/>
              </a:rPr>
              <a:t>Survey (17 responses by NMC students)</a:t>
            </a:r>
          </a:p>
          <a:p>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Interviews ( FEMA, NAP, U.S citizens and Foreign Workers)</a:t>
            </a:r>
            <a:endParaRPr lang="en-US" sz="2800" dirty="0" smtClean="0">
              <a:latin typeface="Times New Roman" pitchFamily="18" charset="0"/>
              <a:cs typeface="Times New Roman" pitchFamily="18" charset="0"/>
            </a:endParaRPr>
          </a:p>
          <a:p>
            <a:pPr>
              <a:buNone/>
            </a:pPr>
            <a:endParaRPr lang="en-US" sz="36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a:bodyPr>
          <a:lstStyle/>
          <a:p>
            <a:pPr algn="ctr"/>
            <a:r>
              <a:rPr lang="en-US" sz="4000" dirty="0" smtClean="0">
                <a:solidFill>
                  <a:srgbClr val="FF0000"/>
                </a:solidFill>
                <a:latin typeface="Times New Roman" pitchFamily="18" charset="0"/>
                <a:cs typeface="Times New Roman" pitchFamily="18" charset="0"/>
              </a:rPr>
              <a:t>Electronic Survey Results</a:t>
            </a:r>
            <a:endParaRPr lang="en-US" sz="4000" dirty="0">
              <a:solidFill>
                <a:srgbClr val="FF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0" y="1795463"/>
            <a:ext cx="9144000" cy="3843337"/>
          </a:xfrm>
          <a:prstGeom prst="rect">
            <a:avLst/>
          </a:prstGeom>
          <a:noFill/>
          <a:ln w="9525">
            <a:noFill/>
            <a:miter lim="800000"/>
            <a:headEnd/>
            <a:tailEnd/>
          </a:ln>
        </p:spPr>
      </p:pic>
      <p:sp>
        <p:nvSpPr>
          <p:cNvPr id="4" name="TextBox 3"/>
          <p:cNvSpPr txBox="1"/>
          <p:nvPr/>
        </p:nvSpPr>
        <p:spPr>
          <a:xfrm>
            <a:off x="1371600" y="6019800"/>
            <a:ext cx="6553200" cy="646331"/>
          </a:xfrm>
          <a:prstGeom prst="rect">
            <a:avLst/>
          </a:prstGeom>
          <a:noFill/>
        </p:spPr>
        <p:txBody>
          <a:bodyPr wrap="square" rtlCol="0">
            <a:spAutoFit/>
          </a:bodyPr>
          <a:lstStyle/>
          <a:p>
            <a:r>
              <a:rPr lang="en-US" dirty="0" smtClean="0"/>
              <a:t>Out of the 11 people surveyed, most were female who accepted to take the questionnaire.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tretch>
            <a:fillRect/>
          </a:stretch>
        </p:blipFill>
        <p:spPr bwMode="auto">
          <a:xfrm>
            <a:off x="533400" y="838200"/>
            <a:ext cx="7848600" cy="57911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tretch>
            <a:fillRect/>
          </a:stretch>
        </p:blipFill>
        <p:spPr bwMode="auto">
          <a:xfrm>
            <a:off x="381000" y="1524000"/>
            <a:ext cx="8381999" cy="49530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sz="4000" dirty="0" smtClean="0">
                <a:solidFill>
                  <a:srgbClr val="FF0000"/>
                </a:solidFill>
                <a:latin typeface="Times New Roman" pitchFamily="18" charset="0"/>
                <a:cs typeface="Times New Roman" pitchFamily="18" charset="0"/>
              </a:rPr>
              <a:t>Survey Results</a:t>
            </a:r>
            <a:endParaRPr lang="en-US" sz="4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tretch>
            <a:fillRect/>
          </a:stretch>
        </p:blipFill>
        <p:spPr bwMode="auto">
          <a:xfrm>
            <a:off x="380999" y="1600200"/>
            <a:ext cx="8305801" cy="4953000"/>
          </a:xfrm>
          <a:prstGeom prst="rect">
            <a:avLst/>
          </a:prstGeom>
          <a:noFill/>
          <a:ln w="9525">
            <a:noFill/>
            <a:miter lim="800000"/>
            <a:headEnd/>
            <a:tailEnd/>
          </a:ln>
        </p:spPr>
      </p:pic>
      <p:sp>
        <p:nvSpPr>
          <p:cNvPr id="2" name="Title 1"/>
          <p:cNvSpPr>
            <a:spLocks noGrp="1"/>
          </p:cNvSpPr>
          <p:nvPr>
            <p:ph type="title"/>
          </p:nvPr>
        </p:nvSpPr>
        <p:spPr>
          <a:xfrm>
            <a:off x="457200" y="152400"/>
            <a:ext cx="8229600" cy="1143000"/>
          </a:xfrm>
        </p:spPr>
        <p:txBody>
          <a:bodyPr>
            <a:normAutofit/>
          </a:bodyPr>
          <a:lstStyle/>
          <a:p>
            <a:pPr algn="ctr"/>
            <a:r>
              <a:rPr lang="en-US" sz="4000" dirty="0" smtClean="0">
                <a:solidFill>
                  <a:srgbClr val="FF0000"/>
                </a:solidFill>
                <a:latin typeface="Times New Roman" pitchFamily="18" charset="0"/>
                <a:cs typeface="Times New Roman" pitchFamily="18" charset="0"/>
              </a:rPr>
              <a:t>Electronic </a:t>
            </a:r>
            <a:r>
              <a:rPr lang="en-US" sz="4000" dirty="0">
                <a:solidFill>
                  <a:srgbClr val="FF0000"/>
                </a:solidFill>
                <a:latin typeface="Times New Roman" pitchFamily="18" charset="0"/>
                <a:cs typeface="Times New Roman" pitchFamily="18" charset="0"/>
              </a:rPr>
              <a:t>S</a:t>
            </a:r>
            <a:r>
              <a:rPr lang="en-US" sz="4000" dirty="0" smtClean="0">
                <a:solidFill>
                  <a:srgbClr val="FF0000"/>
                </a:solidFill>
                <a:latin typeface="Times New Roman" pitchFamily="18" charset="0"/>
                <a:cs typeface="Times New Roman" pitchFamily="18" charset="0"/>
              </a:rPr>
              <a:t>urvey Results</a:t>
            </a:r>
            <a:endParaRPr lang="en-US" sz="4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stretch>
            <a:fillRect/>
          </a:stretch>
        </p:blipFill>
        <p:spPr bwMode="auto">
          <a:xfrm>
            <a:off x="0" y="838200"/>
            <a:ext cx="9143999" cy="6019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stretch>
            <a:fillRect/>
          </a:stretch>
        </p:blipFill>
        <p:spPr bwMode="auto">
          <a:xfrm>
            <a:off x="381000" y="990599"/>
            <a:ext cx="8458200" cy="5562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398</TotalTime>
  <Words>453</Words>
  <Application>Microsoft Office PowerPoint</Application>
  <PresentationFormat>On-screen Show (4:3)</PresentationFormat>
  <Paragraphs>61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vt:lpstr>
      <vt:lpstr>Slide 1</vt:lpstr>
      <vt:lpstr>Primary Research Question</vt:lpstr>
      <vt:lpstr>Procedures of collecting data</vt:lpstr>
      <vt:lpstr>Electronic Survey Results</vt:lpstr>
      <vt:lpstr>Slide 5</vt:lpstr>
      <vt:lpstr>Survey Results</vt:lpstr>
      <vt:lpstr>Electronic Survey Results</vt:lpstr>
      <vt:lpstr>Slide 8</vt:lpstr>
      <vt:lpstr>Slide 9</vt:lpstr>
      <vt:lpstr>Paper Survey Results</vt:lpstr>
      <vt:lpstr>Secondary Questions:</vt:lpstr>
      <vt:lpstr>NAP ( Nutrition Assistance Program)</vt:lpstr>
      <vt:lpstr>U.S. Citizens and Foreign Workers</vt:lpstr>
      <vt:lpstr>References</vt:lpstr>
      <vt:lpstr>Thank You and Happy Holidays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Camille Joy Arrieta</dc:creator>
  <cp:lastModifiedBy>Camille Joy Arrieta</cp:lastModifiedBy>
  <cp:revision>54</cp:revision>
  <dcterms:created xsi:type="dcterms:W3CDTF">2015-12-23T00:33:17Z</dcterms:created>
  <dcterms:modified xsi:type="dcterms:W3CDTF">2015-12-23T11:52:35Z</dcterms:modified>
</cp:coreProperties>
</file>