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5" r:id="rId5"/>
    <p:sldId id="261" r:id="rId6"/>
    <p:sldId id="262" r:id="rId7"/>
    <p:sldId id="263" r:id="rId8"/>
    <p:sldId id="264" r:id="rId9"/>
    <p:sldId id="259"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p:scale>
          <a:sx n="120" d="100"/>
          <a:sy n="120"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5/4/2018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5/4/2018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5/4/2018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5/4/2018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5/4/2018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5/4/2018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5/4/2018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5/4/2018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5/4/2018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5/4/2018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5/4/2018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5/4/2018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Birth Tourism </a:t>
            </a:r>
            <a:br>
              <a:rPr lang="en-US" dirty="0"/>
            </a:br>
            <a:r>
              <a:rPr lang="en-US" dirty="0"/>
              <a:t>Final Presentation</a:t>
            </a:r>
          </a:p>
        </p:txBody>
      </p:sp>
      <p:sp>
        <p:nvSpPr>
          <p:cNvPr id="3" name="Subtitle 2"/>
          <p:cNvSpPr>
            <a:spLocks noGrp="1"/>
          </p:cNvSpPr>
          <p:nvPr>
            <p:ph type="subTitle" idx="1"/>
          </p:nvPr>
        </p:nvSpPr>
        <p:spPr/>
        <p:txBody>
          <a:bodyPr>
            <a:normAutofit fontScale="77500" lnSpcReduction="20000"/>
          </a:bodyPr>
          <a:lstStyle/>
          <a:p>
            <a:r>
              <a:rPr lang="en-US" dirty="0"/>
              <a:t>Marvin Sablan</a:t>
            </a:r>
          </a:p>
          <a:p>
            <a:r>
              <a:rPr lang="en-US" dirty="0"/>
              <a:t>Dr. Kimberly bunts-Anderson</a:t>
            </a:r>
          </a:p>
          <a:p>
            <a:r>
              <a:rPr lang="en-US" dirty="0"/>
              <a:t>En 101-06</a:t>
            </a:r>
          </a:p>
        </p:txBody>
      </p:sp>
    </p:spTree>
    <p:extLst>
      <p:ext uri="{BB962C8B-B14F-4D97-AF65-F5344CB8AC3E}">
        <p14:creationId xmlns:p14="http://schemas.microsoft.com/office/powerpoint/2010/main" val="95830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F4154-FECB-466C-9D25-78FA57BE1CE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2015E6-425A-4D47-A754-D23343FE6372}"/>
              </a:ext>
            </a:extLst>
          </p:cNvPr>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The strength of the research is that I received the answers I needed for the research from different sources. The weakness however is the letter to Dr. Kathleen Brush in which she stated towards why the U.S needs Immigrants and not the reason on why Chinese tourists gives birth in the U.S. She assumed that her notes will help me answer my questions. What I would do differently is to gather more resources from the methodology process rather than literature sources, I had more literature sources to support the research and less answers from people. I learned that the topic consisted on numbers from the beginning. I had to find the population and how much it has been growing and then go deeper in my research. I organized it by receiving the population on Chinese citizens from a literature source and then interviewing students and experts receiving opinions or their believe on my topic. I learned that Academic writing is clear, concise, focused, structured and backed up by evidence. Its purpose is to aid the reader’s understanding. I realized that it is a sad process and sometimes can be a great process.</a:t>
            </a:r>
          </a:p>
        </p:txBody>
      </p:sp>
    </p:spTree>
    <p:extLst>
      <p:ext uri="{BB962C8B-B14F-4D97-AF65-F5344CB8AC3E}">
        <p14:creationId xmlns:p14="http://schemas.microsoft.com/office/powerpoint/2010/main" val="46115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p:txBody>
          <a:bodyPr/>
          <a:lstStyle/>
          <a:p>
            <a:r>
              <a:rPr lang="en-US" dirty="0"/>
              <a:t>Are Chinese tourist taking advantage giving birth in the CNMI due to their over populated country?</a:t>
            </a:r>
          </a:p>
        </p:txBody>
      </p:sp>
    </p:spTree>
    <p:extLst>
      <p:ext uri="{BB962C8B-B14F-4D97-AF65-F5344CB8AC3E}">
        <p14:creationId xmlns:p14="http://schemas.microsoft.com/office/powerpoint/2010/main" val="295271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E5AA-5554-4549-9993-80DE18E478A4}"/>
              </a:ext>
            </a:extLst>
          </p:cNvPr>
          <p:cNvSpPr>
            <a:spLocks noGrp="1"/>
          </p:cNvSpPr>
          <p:nvPr>
            <p:ph type="title"/>
          </p:nvPr>
        </p:nvSpPr>
        <p:spPr/>
        <p:txBody>
          <a:bodyPr/>
          <a:lstStyle/>
          <a:p>
            <a:r>
              <a:rPr lang="en-US" dirty="0"/>
              <a:t>Secondary Question</a:t>
            </a:r>
          </a:p>
        </p:txBody>
      </p:sp>
      <p:sp>
        <p:nvSpPr>
          <p:cNvPr id="3" name="Content Placeholder 2">
            <a:extLst>
              <a:ext uri="{FF2B5EF4-FFF2-40B4-BE49-F238E27FC236}">
                <a16:creationId xmlns:a16="http://schemas.microsoft.com/office/drawing/2014/main" id="{95870E8D-A745-403F-89FD-7510C2A885EA}"/>
              </a:ext>
            </a:extLst>
          </p:cNvPr>
          <p:cNvSpPr>
            <a:spLocks noGrp="1"/>
          </p:cNvSpPr>
          <p:nvPr>
            <p:ph idx="1"/>
          </p:nvPr>
        </p:nvSpPr>
        <p:spPr/>
        <p:txBody>
          <a:bodyPr/>
          <a:lstStyle/>
          <a:p>
            <a:r>
              <a:rPr lang="en-US" dirty="0"/>
              <a:t>Are the numbers of Chinese tourist’s giving birth in the CNMI increasing?</a:t>
            </a:r>
          </a:p>
        </p:txBody>
      </p:sp>
    </p:spTree>
    <p:extLst>
      <p:ext uri="{BB962C8B-B14F-4D97-AF65-F5344CB8AC3E}">
        <p14:creationId xmlns:p14="http://schemas.microsoft.com/office/powerpoint/2010/main" val="317162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EDA77-AEFD-4525-A9F3-0A7E4D5DDE5A}"/>
              </a:ext>
            </a:extLst>
          </p:cNvPr>
          <p:cNvSpPr>
            <a:spLocks noGrp="1"/>
          </p:cNvSpPr>
          <p:nvPr>
            <p:ph type="title"/>
          </p:nvPr>
        </p:nvSpPr>
        <p:spPr/>
        <p:txBody>
          <a:bodyPr/>
          <a:lstStyle/>
          <a:p>
            <a:r>
              <a:rPr lang="en-US" dirty="0"/>
              <a:t>Analytical Process</a:t>
            </a:r>
          </a:p>
        </p:txBody>
      </p:sp>
      <p:sp>
        <p:nvSpPr>
          <p:cNvPr id="3" name="Content Placeholder 2">
            <a:extLst>
              <a:ext uri="{FF2B5EF4-FFF2-40B4-BE49-F238E27FC236}">
                <a16:creationId xmlns:a16="http://schemas.microsoft.com/office/drawing/2014/main" id="{AD69DF47-029A-4FF6-A279-F92AB403DF73}"/>
              </a:ext>
            </a:extLst>
          </p:cNvPr>
          <p:cNvSpPr>
            <a:spLocks noGrp="1"/>
          </p:cNvSpPr>
          <p:nvPr>
            <p:ph idx="1"/>
          </p:nvPr>
        </p:nvSpPr>
        <p:spPr/>
        <p:txBody>
          <a:bodyPr/>
          <a:lstStyle/>
          <a:p>
            <a:r>
              <a:rPr lang="en-US" dirty="0"/>
              <a:t>Survey</a:t>
            </a:r>
          </a:p>
          <a:p>
            <a:r>
              <a:rPr lang="en-US" dirty="0"/>
              <a:t>Questions to Experts</a:t>
            </a:r>
          </a:p>
          <a:p>
            <a:r>
              <a:rPr lang="en-US" dirty="0"/>
              <a:t>Former Immigrant Worker</a:t>
            </a:r>
          </a:p>
          <a:p>
            <a:r>
              <a:rPr lang="en-US" dirty="0"/>
              <a:t>Victim of birth tourism</a:t>
            </a:r>
          </a:p>
          <a:p>
            <a:r>
              <a:rPr lang="en-US" dirty="0"/>
              <a:t>3 academic resources and 5 non-academic </a:t>
            </a:r>
          </a:p>
        </p:txBody>
      </p:sp>
    </p:spTree>
    <p:extLst>
      <p:ext uri="{BB962C8B-B14F-4D97-AF65-F5344CB8AC3E}">
        <p14:creationId xmlns:p14="http://schemas.microsoft.com/office/powerpoint/2010/main" val="3952281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EC5D-7514-4814-8060-54AE9A503194}"/>
              </a:ext>
            </a:extLst>
          </p:cNvPr>
          <p:cNvSpPr>
            <a:spLocks noGrp="1"/>
          </p:cNvSpPr>
          <p:nvPr>
            <p:ph type="title"/>
          </p:nvPr>
        </p:nvSpPr>
        <p:spPr/>
        <p:txBody>
          <a:bodyPr/>
          <a:lstStyle/>
          <a:p>
            <a:r>
              <a:rPr lang="en-US" dirty="0"/>
              <a:t>Literature</a:t>
            </a:r>
          </a:p>
        </p:txBody>
      </p:sp>
      <p:sp>
        <p:nvSpPr>
          <p:cNvPr id="3" name="Content Placeholder 2">
            <a:extLst>
              <a:ext uri="{FF2B5EF4-FFF2-40B4-BE49-F238E27FC236}">
                <a16:creationId xmlns:a16="http://schemas.microsoft.com/office/drawing/2014/main" id="{31D641C6-58FE-4FB1-BEC0-F1CB792A2FE5}"/>
              </a:ext>
            </a:extLst>
          </p:cNvPr>
          <p:cNvSpPr>
            <a:spLocks noGrp="1"/>
          </p:cNvSpPr>
          <p:nvPr>
            <p:ph idx="1"/>
          </p:nvPr>
        </p:nvSpPr>
        <p:spPr/>
        <p:txBody>
          <a:bodyPr>
            <a:normAutofit fontScale="92500"/>
          </a:bodyPr>
          <a:lstStyle/>
          <a:p>
            <a:pPr marL="0" indent="0">
              <a:buNone/>
            </a:pPr>
            <a:endParaRPr lang="en-US" dirty="0"/>
          </a:p>
          <a:p>
            <a:r>
              <a:rPr lang="en-US" dirty="0"/>
              <a:t>Chinese are the third most populated race in the CNMI. -2010 CNMI Census</a:t>
            </a:r>
          </a:p>
          <a:p>
            <a:r>
              <a:rPr lang="en-US" dirty="0"/>
              <a:t>In 2012, more than two thirds of births in Saipan were to Chinese women. -The SAGE International Encyclopedia of Travel and Tourism, Linda Lowry</a:t>
            </a:r>
          </a:p>
          <a:p>
            <a:r>
              <a:rPr lang="en-US" dirty="0"/>
              <a:t>It is cheaper to travel to Saipan and give birth compared to other countries. - The SAGE International Encyclopedia of Travel and Tourism, Linda Lowry</a:t>
            </a:r>
          </a:p>
          <a:p>
            <a:r>
              <a:rPr lang="en-US" dirty="0"/>
              <a:t>The USCIS visa waiver program [could] also be revisited, that is, instead of granting a 45-day visitor waiver, it may be reduced to 21 days like other countries’ visa waiver for U.S. citizens. - Births by foreign parents raise questions </a:t>
            </a:r>
          </a:p>
        </p:txBody>
      </p:sp>
    </p:spTree>
    <p:extLst>
      <p:ext uri="{BB962C8B-B14F-4D97-AF65-F5344CB8AC3E}">
        <p14:creationId xmlns:p14="http://schemas.microsoft.com/office/powerpoint/2010/main" val="331611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3972-10DB-4CF3-BF20-223F46E6D531}"/>
              </a:ext>
            </a:extLst>
          </p:cNvPr>
          <p:cNvSpPr>
            <a:spLocks noGrp="1"/>
          </p:cNvSpPr>
          <p:nvPr>
            <p:ph type="title"/>
          </p:nvPr>
        </p:nvSpPr>
        <p:spPr/>
        <p:txBody>
          <a:bodyPr/>
          <a:lstStyle/>
          <a:p>
            <a:r>
              <a:rPr lang="en-US" dirty="0"/>
              <a:t>Survey</a:t>
            </a:r>
          </a:p>
        </p:txBody>
      </p:sp>
      <p:sp>
        <p:nvSpPr>
          <p:cNvPr id="3" name="Content Placeholder 2">
            <a:extLst>
              <a:ext uri="{FF2B5EF4-FFF2-40B4-BE49-F238E27FC236}">
                <a16:creationId xmlns:a16="http://schemas.microsoft.com/office/drawing/2014/main" id="{A10A282C-2BEF-43D2-8CBE-13DE1416CEC0}"/>
              </a:ext>
            </a:extLst>
          </p:cNvPr>
          <p:cNvSpPr>
            <a:spLocks noGrp="1"/>
          </p:cNvSpPr>
          <p:nvPr>
            <p:ph idx="1"/>
          </p:nvPr>
        </p:nvSpPr>
        <p:spPr/>
        <p:txBody>
          <a:bodyPr/>
          <a:lstStyle/>
          <a:p>
            <a:r>
              <a:rPr lang="en-US" dirty="0"/>
              <a:t>I surveyed NMC students regarding my questions and majority of the students don’t think Chinese tourists benefits us. Many students said that they don’t support tourist giving birth in the CNMI which resulted 75%. I proposed what the students opinion on the reason why Chinese tourists gives birth in the CNMI and they all believed that they want to be eligible to be a U.S citizen.  </a:t>
            </a:r>
          </a:p>
        </p:txBody>
      </p:sp>
    </p:spTree>
    <p:extLst>
      <p:ext uri="{BB962C8B-B14F-4D97-AF65-F5344CB8AC3E}">
        <p14:creationId xmlns:p14="http://schemas.microsoft.com/office/powerpoint/2010/main" val="1603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6E9E-3D50-4978-8C4A-819EE0130812}"/>
              </a:ext>
            </a:extLst>
          </p:cNvPr>
          <p:cNvSpPr>
            <a:spLocks noGrp="1"/>
          </p:cNvSpPr>
          <p:nvPr>
            <p:ph type="title"/>
          </p:nvPr>
        </p:nvSpPr>
        <p:spPr/>
        <p:txBody>
          <a:bodyPr/>
          <a:lstStyle/>
          <a:p>
            <a:r>
              <a:rPr lang="en-US" dirty="0"/>
              <a:t>Interview </a:t>
            </a:r>
          </a:p>
        </p:txBody>
      </p:sp>
      <p:sp>
        <p:nvSpPr>
          <p:cNvPr id="3" name="Content Placeholder 2">
            <a:extLst>
              <a:ext uri="{FF2B5EF4-FFF2-40B4-BE49-F238E27FC236}">
                <a16:creationId xmlns:a16="http://schemas.microsoft.com/office/drawing/2014/main" id="{66FCFACA-C589-4F29-9731-F40C06FACE30}"/>
              </a:ext>
            </a:extLst>
          </p:cNvPr>
          <p:cNvSpPr>
            <a:spLocks noGrp="1"/>
          </p:cNvSpPr>
          <p:nvPr>
            <p:ph idx="1"/>
          </p:nvPr>
        </p:nvSpPr>
        <p:spPr/>
        <p:txBody>
          <a:bodyPr/>
          <a:lstStyle/>
          <a:p>
            <a:r>
              <a:rPr lang="en-US" dirty="0"/>
              <a:t>I interviewed a victim and asked: “Why did your mother choose to give birth in the CNMI? The anonymous victim said, “My mother chose to give birth in Saipan because she believed that the benefits are much better and will result to a better future for me and my sister”. </a:t>
            </a:r>
          </a:p>
          <a:p>
            <a:r>
              <a:rPr lang="en-US" dirty="0"/>
              <a:t>I interviewed a former immigration officer who was in the force at the year 1994 and asked: How many pregnant Chinese tourists have you seen arriving in the island? Was it bad as today? Was there more? </a:t>
            </a:r>
          </a:p>
          <a:p>
            <a:r>
              <a:rPr lang="en-US" dirty="0"/>
              <a:t>“10 years ago the numbers for pregnant Chinese tourists coming to give birth was not as high as they are today.” </a:t>
            </a:r>
          </a:p>
          <a:p>
            <a:endParaRPr lang="en-US" dirty="0"/>
          </a:p>
        </p:txBody>
      </p:sp>
    </p:spTree>
    <p:extLst>
      <p:ext uri="{BB962C8B-B14F-4D97-AF65-F5344CB8AC3E}">
        <p14:creationId xmlns:p14="http://schemas.microsoft.com/office/powerpoint/2010/main" val="385716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B5A-5E79-4697-88ED-9CB5D96BC240}"/>
              </a:ext>
            </a:extLst>
          </p:cNvPr>
          <p:cNvSpPr>
            <a:spLocks noGrp="1"/>
          </p:cNvSpPr>
          <p:nvPr>
            <p:ph type="title"/>
          </p:nvPr>
        </p:nvSpPr>
        <p:spPr/>
        <p:txBody>
          <a:bodyPr/>
          <a:lstStyle/>
          <a:p>
            <a:r>
              <a:rPr lang="en-US" dirty="0"/>
              <a:t>Letter to Experts</a:t>
            </a:r>
          </a:p>
        </p:txBody>
      </p:sp>
      <p:sp>
        <p:nvSpPr>
          <p:cNvPr id="3" name="Content Placeholder 2">
            <a:extLst>
              <a:ext uri="{FF2B5EF4-FFF2-40B4-BE49-F238E27FC236}">
                <a16:creationId xmlns:a16="http://schemas.microsoft.com/office/drawing/2014/main" id="{7C41E606-93E4-492D-BADF-E82B4CE67F6D}"/>
              </a:ext>
            </a:extLst>
          </p:cNvPr>
          <p:cNvSpPr>
            <a:spLocks noGrp="1"/>
          </p:cNvSpPr>
          <p:nvPr>
            <p:ph idx="1"/>
          </p:nvPr>
        </p:nvSpPr>
        <p:spPr/>
        <p:txBody>
          <a:bodyPr>
            <a:normAutofit lnSpcReduction="10000"/>
          </a:bodyPr>
          <a:lstStyle/>
          <a:p>
            <a:r>
              <a:rPr lang="en-US" dirty="0"/>
              <a:t>Dr. Kathleen Brush</a:t>
            </a:r>
          </a:p>
          <a:p>
            <a:pPr marL="0" indent="0">
              <a:buNone/>
            </a:pPr>
            <a:r>
              <a:rPr lang="en-US" dirty="0"/>
              <a:t>US needs immigrants - innovation</a:t>
            </a:r>
          </a:p>
          <a:p>
            <a:pPr marL="0" indent="0">
              <a:buNone/>
            </a:pPr>
            <a:r>
              <a:rPr lang="en-US" dirty="0"/>
              <a:t>Severe skills shortages - engineering and technology </a:t>
            </a:r>
          </a:p>
          <a:p>
            <a:pPr marL="0" indent="0">
              <a:buNone/>
            </a:pPr>
            <a:r>
              <a:rPr lang="en-US" dirty="0"/>
              <a:t>US engineering graduates declining to 4.4% of graduates. </a:t>
            </a:r>
          </a:p>
          <a:p>
            <a:pPr marL="0" indent="0">
              <a:buNone/>
            </a:pPr>
            <a:r>
              <a:rPr lang="en-US" dirty="0"/>
              <a:t>University engineering programs in America are experiencing double digit increases.</a:t>
            </a:r>
          </a:p>
          <a:p>
            <a:pPr marL="0" indent="0">
              <a:buNone/>
            </a:pPr>
            <a:r>
              <a:rPr lang="en-US" dirty="0"/>
              <a:t>In 2009 50% of engineering and science students were foreign. Most are Asian.</a:t>
            </a:r>
          </a:p>
          <a:p>
            <a:pPr marL="0" indent="0">
              <a:buNone/>
            </a:pPr>
            <a:r>
              <a:rPr lang="en-US" dirty="0"/>
              <a:t>2/3rds of all science and engineering graduate students are foreign, and most Asian. Of the Asians most are Chinese. </a:t>
            </a:r>
          </a:p>
          <a:p>
            <a:endParaRPr lang="en-US" dirty="0"/>
          </a:p>
        </p:txBody>
      </p:sp>
    </p:spTree>
    <p:extLst>
      <p:ext uri="{BB962C8B-B14F-4D97-AF65-F5344CB8AC3E}">
        <p14:creationId xmlns:p14="http://schemas.microsoft.com/office/powerpoint/2010/main" val="574264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Analyzing Results</a:t>
            </a:r>
          </a:p>
        </p:txBody>
      </p:sp>
      <p:sp>
        <p:nvSpPr>
          <p:cNvPr id="3" name="Content Placeholder 2"/>
          <p:cNvSpPr>
            <a:spLocks noGrp="1"/>
          </p:cNvSpPr>
          <p:nvPr>
            <p:ph idx="1"/>
          </p:nvPr>
        </p:nvSpPr>
        <p:spPr/>
        <p:txBody>
          <a:bodyPr/>
          <a:lstStyle/>
          <a:p>
            <a:r>
              <a:rPr lang="en-US" dirty="0"/>
              <a:t>All resources guides me to answer the research questions by the statistics, trying to prevent the issue, and the purpose of mainly Chinese tourists giving birth in the CNMI. Comparing the past to the presence. By the year 2012, birth tourism was increasing showing that Chinese tourists gave birth the most compared to other citizens in the CNMI. I realized that there are a few reasons on why tourists give birth in the CNMI from wanting to be eligible to be a U.S citizen, the financial issues, and for their personal reasons. </a:t>
            </a:r>
          </a:p>
        </p:txBody>
      </p:sp>
    </p:spTree>
    <p:extLst>
      <p:ext uri="{BB962C8B-B14F-4D97-AF65-F5344CB8AC3E}">
        <p14:creationId xmlns:p14="http://schemas.microsoft.com/office/powerpoint/2010/main" val="897257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EN101-06 Pp. Research P.</Template>
  <TotalTime>179</TotalTime>
  <Words>772</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 Boardroom</vt:lpstr>
      <vt:lpstr>Birth Tourism  Final Presentation</vt:lpstr>
      <vt:lpstr>Research Question</vt:lpstr>
      <vt:lpstr>Secondary Question</vt:lpstr>
      <vt:lpstr>Analytical Process</vt:lpstr>
      <vt:lpstr>Literature</vt:lpstr>
      <vt:lpstr>Survey</vt:lpstr>
      <vt:lpstr>Interview </vt:lpstr>
      <vt:lpstr>Letter to Experts</vt:lpstr>
      <vt:lpstr>Analyzing Results</vt:lpstr>
      <vt:lpstr>Summary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Birth Tourism  Final Presentation</dc:title>
  <dc:creator>Marvin Sablan</dc:creator>
  <cp:lastModifiedBy>Marvin Sablan</cp:lastModifiedBy>
  <cp:revision>15</cp:revision>
  <dcterms:created xsi:type="dcterms:W3CDTF">2018-05-04T01:03:06Z</dcterms:created>
  <dcterms:modified xsi:type="dcterms:W3CDTF">2018-05-04T04:02:41Z</dcterms:modified>
</cp:coreProperties>
</file>