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sldIdLst>
    <p:sldId id="256" r:id="rId2"/>
    <p:sldId id="257" r:id="rId3"/>
    <p:sldId id="262" r:id="rId4"/>
    <p:sldId id="263" r:id="rId5"/>
    <p:sldId id="258" r:id="rId6"/>
    <p:sldId id="259" r:id="rId7"/>
    <p:sldId id="264" r:id="rId8"/>
    <p:sldId id="265" r:id="rId9"/>
    <p:sldId id="267" r:id="rId10"/>
    <p:sldId id="266" r:id="rId11"/>
    <p:sldId id="260" r:id="rId12"/>
    <p:sldId id="268" r:id="rId13"/>
    <p:sldId id="26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28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4A9752C-FD6D-414D-ACC5-2E1C5525152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9752C-FD6D-414D-ACC5-2E1C5525152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DBEA7-39F8-F741-819C-02FB2240A4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4A9752C-FD6D-414D-ACC5-2E1C55251526}" type="datetimeFigureOut">
              <a:rPr lang="en-US" smtClean="0"/>
              <a:t>12/5/2016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D24DBEA7-39F8-F741-819C-02FB2240A468}"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4A9752C-FD6D-414D-ACC5-2E1C5525152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DBEA7-39F8-F741-819C-02FB2240A46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4A9752C-FD6D-414D-ACC5-2E1C5525152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DBEA7-39F8-F741-819C-02FB2240A4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4A9752C-FD6D-414D-ACC5-2E1C5525152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DBEA7-39F8-F741-819C-02FB2240A4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4A9752C-FD6D-414D-ACC5-2E1C5525152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A9752C-FD6D-414D-ACC5-2E1C5525152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DBEA7-39F8-F741-819C-02FB2240A4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4A9752C-FD6D-414D-ACC5-2E1C5525152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DBEA7-39F8-F741-819C-02FB2240A4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4A9752C-FD6D-414D-ACC5-2E1C55251526}"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4DBEA7-39F8-F741-819C-02FB2240A4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4A9752C-FD6D-414D-ACC5-2E1C55251526}"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4DBEA7-39F8-F741-819C-02FB2240A4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9752C-FD6D-414D-ACC5-2E1C55251526}"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4DBEA7-39F8-F741-819C-02FB2240A4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4A9752C-FD6D-414D-ACC5-2E1C55251526}" type="datetimeFigureOut">
              <a:rPr lang="en-US" smtClean="0"/>
              <a:t>12/5/2016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D24DBEA7-39F8-F741-819C-02FB2240A4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4A9752C-FD6D-414D-ACC5-2E1C55251526}" type="datetimeFigureOut">
              <a:rPr lang="en-US" smtClean="0"/>
              <a:t>12/5/2016</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D24DBEA7-39F8-F741-819C-02FB2240A4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Endangered Local Animals of the CNMI</a:t>
            </a:r>
            <a:endParaRPr lang="en-US" dirty="0"/>
          </a:p>
        </p:txBody>
      </p:sp>
      <p:sp>
        <p:nvSpPr>
          <p:cNvPr id="3" name="Subtitle 2"/>
          <p:cNvSpPr>
            <a:spLocks noGrp="1"/>
          </p:cNvSpPr>
          <p:nvPr>
            <p:ph type="subTitle" idx="1"/>
          </p:nvPr>
        </p:nvSpPr>
        <p:spPr/>
        <p:txBody>
          <a:bodyPr/>
          <a:lstStyle/>
          <a:p>
            <a:r>
              <a:rPr lang="en-US" dirty="0" err="1" smtClean="0"/>
              <a:t>Rebekka</a:t>
            </a:r>
            <a:r>
              <a:rPr lang="en-US" dirty="0" smtClean="0"/>
              <a:t> King</a:t>
            </a:r>
          </a:p>
          <a:p>
            <a:r>
              <a:rPr lang="en-US" dirty="0" smtClean="0"/>
              <a:t>EN 202</a:t>
            </a:r>
          </a:p>
          <a:p>
            <a:r>
              <a:rPr lang="en-US" dirty="0" err="1" smtClean="0"/>
              <a:t>Propsal</a:t>
            </a:r>
            <a:r>
              <a:rPr lang="en-US" dirty="0" smtClean="0"/>
              <a:t>-Research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622" y="356134"/>
            <a:ext cx="4320072" cy="2940518"/>
          </a:xfrm>
          <a:prstGeom prst="rect">
            <a:avLst/>
          </a:prstGeom>
        </p:spPr>
      </p:pic>
    </p:spTree>
    <p:extLst>
      <p:ext uri="{BB962C8B-B14F-4D97-AF65-F5344CB8AC3E}">
        <p14:creationId xmlns:p14="http://schemas.microsoft.com/office/powerpoint/2010/main" val="2470588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Analysis Cont.</a:t>
            </a:r>
            <a:endParaRPr lang="en-US" dirty="0"/>
          </a:p>
        </p:txBody>
      </p:sp>
      <p:sp>
        <p:nvSpPr>
          <p:cNvPr id="3" name="Content Placeholder 2"/>
          <p:cNvSpPr>
            <a:spLocks noGrp="1"/>
          </p:cNvSpPr>
          <p:nvPr>
            <p:ph idx="1"/>
          </p:nvPr>
        </p:nvSpPr>
        <p:spPr>
          <a:xfrm>
            <a:off x="5587507" y="2070846"/>
            <a:ext cx="2789731" cy="4182035"/>
          </a:xfrm>
        </p:spPr>
        <p:txBody>
          <a:bodyPr>
            <a:normAutofit fontScale="92500" lnSpcReduction="10000"/>
          </a:bodyPr>
          <a:lstStyle/>
          <a:p>
            <a:r>
              <a:rPr lang="en-US" sz="1800" dirty="0">
                <a:effectLst/>
              </a:rPr>
              <a:t>About 42% individuals think the reason these local animals are endangered because they are getting eaten or getting hunted for fun, 21% think it is global warming, 27% believes it is the life cycle, and 50% thinks it is all those reason. </a:t>
            </a:r>
          </a:p>
          <a:p>
            <a:r>
              <a:rPr lang="en-US" sz="1800" dirty="0">
                <a:effectLst/>
              </a:rPr>
              <a:t>The other result of 9% shows that people think they were not taken care of or protected. </a:t>
            </a:r>
            <a:endParaRPr lang="en-US" sz="1800" dirty="0"/>
          </a:p>
        </p:txBody>
      </p:sp>
      <p:grpSp>
        <p:nvGrpSpPr>
          <p:cNvPr id="4" name="Group 3"/>
          <p:cNvGrpSpPr/>
          <p:nvPr/>
        </p:nvGrpSpPr>
        <p:grpSpPr>
          <a:xfrm>
            <a:off x="292233" y="1819174"/>
            <a:ext cx="5348171" cy="5293129"/>
            <a:chOff x="0" y="0"/>
            <a:chExt cx="5547619" cy="5615551"/>
          </a:xfrm>
        </p:grpSpPr>
        <p:sp>
          <p:nvSpPr>
            <p:cNvPr id="5" name="Rectangle 4"/>
            <p:cNvSpPr/>
            <p:nvPr/>
          </p:nvSpPr>
          <p:spPr>
            <a:xfrm>
              <a:off x="5505704" y="5123371"/>
              <a:ext cx="41915" cy="188904"/>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2737104" y="5426647"/>
              <a:ext cx="41915" cy="188904"/>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endParaRPr lang="en-US" sz="1200">
                <a:solidFill>
                  <a:srgbClr val="000000"/>
                </a:solidFill>
                <a:effectLst/>
                <a:latin typeface="Times New Roman" panose="02020603050405020304" pitchFamily="18" charset="0"/>
                <a:ea typeface="Times New Roman" panose="02020603050405020304" pitchFamily="18" charset="0"/>
              </a:endParaRPr>
            </a:p>
          </p:txBody>
        </p:sp>
        <p:pic>
          <p:nvPicPr>
            <p:cNvPr id="7" name="Picture 6"/>
            <p:cNvPicPr/>
            <p:nvPr/>
          </p:nvPicPr>
          <p:blipFill>
            <a:blip r:embed="rId2"/>
            <a:stretch>
              <a:fillRect/>
            </a:stretch>
          </p:blipFill>
          <p:spPr>
            <a:xfrm>
              <a:off x="6350" y="6350"/>
              <a:ext cx="5486400" cy="5208270"/>
            </a:xfrm>
            <a:prstGeom prst="rect">
              <a:avLst/>
            </a:prstGeom>
          </p:spPr>
        </p:pic>
        <p:sp>
          <p:nvSpPr>
            <p:cNvPr id="8" name="Shape 831"/>
            <p:cNvSpPr/>
            <p:nvPr/>
          </p:nvSpPr>
          <p:spPr>
            <a:xfrm>
              <a:off x="0" y="0"/>
              <a:ext cx="5499100" cy="5220971"/>
            </a:xfrm>
            <a:custGeom>
              <a:avLst/>
              <a:gdLst/>
              <a:ahLst/>
              <a:cxnLst/>
              <a:rect l="0" t="0" r="0" b="0"/>
              <a:pathLst>
                <a:path w="5499100" h="5220971">
                  <a:moveTo>
                    <a:pt x="0" y="5220971"/>
                  </a:moveTo>
                  <a:lnTo>
                    <a:pt x="5499100" y="5220971"/>
                  </a:lnTo>
                  <a:lnTo>
                    <a:pt x="5499100" y="0"/>
                  </a:lnTo>
                  <a:lnTo>
                    <a:pt x="0" y="0"/>
                  </a:lnTo>
                  <a:close/>
                </a:path>
              </a:pathLst>
            </a:custGeom>
            <a:ln w="12700" cap="flat">
              <a:round/>
            </a:ln>
          </p:spPr>
          <p:style>
            <a:lnRef idx="1">
              <a:srgbClr val="434343"/>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208759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for Others</a:t>
            </a:r>
            <a:endParaRPr lang="en-US" dirty="0"/>
          </a:p>
        </p:txBody>
      </p:sp>
      <p:sp>
        <p:nvSpPr>
          <p:cNvPr id="3" name="Content Placeholder 2"/>
          <p:cNvSpPr>
            <a:spLocks noGrp="1"/>
          </p:cNvSpPr>
          <p:nvPr>
            <p:ph idx="1"/>
          </p:nvPr>
        </p:nvSpPr>
        <p:spPr/>
        <p:txBody>
          <a:bodyPr>
            <a:normAutofit fontScale="62500" lnSpcReduction="20000"/>
          </a:bodyPr>
          <a:lstStyle/>
          <a:p>
            <a:pPr>
              <a:buFont typeface="Wingdings" panose="05000000000000000000" pitchFamily="2" charset="2"/>
              <a:buChar char="Ø"/>
            </a:pPr>
            <a:r>
              <a:rPr lang="en-US" b="1" dirty="0" smtClean="0"/>
              <a:t>Interview</a:t>
            </a:r>
          </a:p>
          <a:p>
            <a:r>
              <a:rPr lang="en-US" dirty="0" smtClean="0"/>
              <a:t>Think of who is an expert in your field topic</a:t>
            </a:r>
          </a:p>
          <a:p>
            <a:r>
              <a:rPr lang="en-US" dirty="0" smtClean="0"/>
              <a:t>Make an appointment</a:t>
            </a:r>
            <a:r>
              <a:rPr lang="en-US" dirty="0"/>
              <a:t> </a:t>
            </a:r>
            <a:r>
              <a:rPr lang="en-US" dirty="0" smtClean="0"/>
              <a:t>(date &amp; time)</a:t>
            </a:r>
          </a:p>
          <a:p>
            <a:pPr>
              <a:buFont typeface="Wingdings" panose="05000000000000000000" pitchFamily="2" charset="2"/>
              <a:buChar char="Ø"/>
            </a:pPr>
            <a:r>
              <a:rPr lang="en-US" b="1" dirty="0" smtClean="0"/>
              <a:t>Survey</a:t>
            </a:r>
          </a:p>
          <a:p>
            <a:r>
              <a:rPr lang="en-US" dirty="0" smtClean="0"/>
              <a:t>Survey a fair amount of people in a certain age group for collecting data</a:t>
            </a:r>
          </a:p>
          <a:p>
            <a:pPr>
              <a:buFont typeface="Wingdings" panose="05000000000000000000" pitchFamily="2" charset="2"/>
              <a:buChar char="Ø"/>
            </a:pPr>
            <a:r>
              <a:rPr lang="en-US" b="1" dirty="0" smtClean="0"/>
              <a:t>Letters-to-Experts</a:t>
            </a:r>
          </a:p>
          <a:p>
            <a:r>
              <a:rPr lang="en-US" dirty="0" smtClean="0"/>
              <a:t>Proofread your letter, ask for peer review</a:t>
            </a:r>
          </a:p>
          <a:p>
            <a:r>
              <a:rPr lang="en-US" dirty="0" smtClean="0"/>
              <a:t>Follow-up on emails or letters you sent out</a:t>
            </a:r>
          </a:p>
          <a:p>
            <a:r>
              <a:rPr lang="en-US" dirty="0" smtClean="0"/>
              <a:t>Send more emails to experts, even if you don’t get a response, it’s worth a try</a:t>
            </a:r>
          </a:p>
        </p:txBody>
      </p:sp>
    </p:spTree>
    <p:extLst>
      <p:ext uri="{BB962C8B-B14F-4D97-AF65-F5344CB8AC3E}">
        <p14:creationId xmlns:p14="http://schemas.microsoft.com/office/powerpoint/2010/main" val="336129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Loses and Gains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Mistakes:</a:t>
            </a:r>
          </a:p>
          <a:p>
            <a:r>
              <a:rPr lang="en-US" dirty="0" smtClean="0"/>
              <a:t>Not getting to plan ahead more </a:t>
            </a:r>
            <a:r>
              <a:rPr lang="en-US" dirty="0" err="1" smtClean="0"/>
              <a:t>effieciently</a:t>
            </a:r>
            <a:endParaRPr lang="en-US" dirty="0" smtClean="0"/>
          </a:p>
          <a:p>
            <a:pPr>
              <a:buFont typeface="Wingdings" panose="05000000000000000000" pitchFamily="2" charset="2"/>
              <a:buChar char="Ø"/>
            </a:pPr>
            <a:r>
              <a:rPr lang="en-US" dirty="0" smtClean="0"/>
              <a:t>Lesson Learned:</a:t>
            </a:r>
          </a:p>
          <a:p>
            <a:r>
              <a:rPr lang="en-US" dirty="0" smtClean="0"/>
              <a:t>I learned how to write in APA format</a:t>
            </a:r>
          </a:p>
          <a:p>
            <a:r>
              <a:rPr lang="en-US" dirty="0" smtClean="0"/>
              <a:t>What we can do to save the animals</a:t>
            </a:r>
          </a:p>
          <a:p>
            <a:r>
              <a:rPr lang="en-US" dirty="0" smtClean="0"/>
              <a:t>What the most of the people in the CNMI think of the animals</a:t>
            </a:r>
            <a:endParaRPr lang="en-US" dirty="0"/>
          </a:p>
        </p:txBody>
      </p:sp>
    </p:spTree>
    <p:extLst>
      <p:ext uri="{BB962C8B-B14F-4D97-AF65-F5344CB8AC3E}">
        <p14:creationId xmlns:p14="http://schemas.microsoft.com/office/powerpoint/2010/main" val="1604282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8000" dirty="0"/>
              <a:t>Thank you for your time!</a:t>
            </a:r>
            <a:endParaRPr lang="en-US" sz="8000" dirty="0"/>
          </a:p>
        </p:txBody>
      </p:sp>
    </p:spTree>
    <p:extLst>
      <p:ext uri="{BB962C8B-B14F-4D97-AF65-F5344CB8AC3E}">
        <p14:creationId xmlns:p14="http://schemas.microsoft.com/office/powerpoint/2010/main" val="98960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a:bodyPr>
          <a:lstStyle/>
          <a:p>
            <a:r>
              <a:rPr lang="en-US" sz="1800" dirty="0" smtClean="0"/>
              <a:t>Primary Question: Are the people of the CNMI aware of the endangered local animals?</a:t>
            </a:r>
          </a:p>
          <a:p>
            <a:r>
              <a:rPr lang="en-US" sz="1800" dirty="0" smtClean="0"/>
              <a:t>Reason:</a:t>
            </a:r>
            <a:r>
              <a:rPr lang="en-US" sz="1800" dirty="0"/>
              <a:t> </a:t>
            </a:r>
            <a:r>
              <a:rPr lang="en-US" sz="1800" dirty="0" smtClean="0"/>
              <a:t>The local animals are important because they are part our culture and they show our island in a unique way. I found this topic interesting because other animals in the world are being saved or protected so much, unlike the animals here in the CNMI; they deserve to be protected just like the others; they are living creatures too.</a:t>
            </a:r>
          </a:p>
        </p:txBody>
      </p:sp>
    </p:spTree>
    <p:extLst>
      <p:ext uri="{BB962C8B-B14F-4D97-AF65-F5344CB8AC3E}">
        <p14:creationId xmlns:p14="http://schemas.microsoft.com/office/powerpoint/2010/main" val="335452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Tentative Schedules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8769048"/>
              </p:ext>
            </p:extLst>
          </p:nvPr>
        </p:nvGraphicFramePr>
        <p:xfrm>
          <a:off x="1831180" y="2044073"/>
          <a:ext cx="5480050" cy="3971608"/>
        </p:xfrm>
        <a:graphic>
          <a:graphicData uri="http://schemas.openxmlformats.org/drawingml/2006/table">
            <a:tbl>
              <a:tblPr firstRow="1" firstCol="1" bandRow="1">
                <a:tableStyleId>{5C22544A-7EE6-4342-B048-85BDC9FD1C3A}</a:tableStyleId>
              </a:tblPr>
              <a:tblGrid>
                <a:gridCol w="2745105"/>
                <a:gridCol w="2734945"/>
              </a:tblGrid>
              <a:tr h="2399665">
                <a:tc>
                  <a:txBody>
                    <a:bodyPr/>
                    <a:lstStyle/>
                    <a:p>
                      <a:pPr marL="6350" marR="0" indent="-6350">
                        <a:lnSpc>
                          <a:spcPct val="200000"/>
                        </a:lnSpc>
                        <a:spcBef>
                          <a:spcPts val="0"/>
                        </a:spcBef>
                        <a:spcAft>
                          <a:spcPts val="15"/>
                        </a:spcAft>
                      </a:pPr>
                      <a:r>
                        <a:rPr lang="en-US" sz="1200" u="sng">
                          <a:effectLst/>
                        </a:rPr>
                        <a:t>RESEARCH SCHEDULE</a:t>
                      </a:r>
                      <a:endParaRPr lang="en-US" sz="1200">
                        <a:effectLst/>
                      </a:endParaRPr>
                    </a:p>
                    <a:p>
                      <a:pPr marL="6350" marR="0" indent="-6350">
                        <a:lnSpc>
                          <a:spcPct val="200000"/>
                        </a:lnSpc>
                        <a:spcBef>
                          <a:spcPts val="0"/>
                        </a:spcBef>
                        <a:spcAft>
                          <a:spcPts val="15"/>
                        </a:spcAft>
                      </a:pPr>
                      <a:r>
                        <a:rPr lang="en-US" sz="1200">
                          <a:effectLst/>
                        </a:rPr>
                        <a:t>Sept. 3 – 11 Gather information of the cause of decrease of the local animals</a:t>
                      </a:r>
                    </a:p>
                    <a:p>
                      <a:pPr marL="6350" marR="0" indent="-6350">
                        <a:lnSpc>
                          <a:spcPct val="200000"/>
                        </a:lnSpc>
                        <a:spcBef>
                          <a:spcPts val="0"/>
                        </a:spcBef>
                        <a:spcAft>
                          <a:spcPts val="15"/>
                        </a:spcAft>
                      </a:pPr>
                      <a:r>
                        <a:rPr lang="en-US" sz="1200">
                          <a:effectLst/>
                        </a:rPr>
                        <a:t>Sept. 12 Proposal Rough Draft #1 Due</a:t>
                      </a:r>
                      <a:br>
                        <a:rPr lang="en-US" sz="1200">
                          <a:effectLst/>
                        </a:rPr>
                      </a:br>
                      <a:r>
                        <a:rPr lang="en-US" sz="1200">
                          <a:effectLst/>
                        </a:rPr>
                        <a:t>Sept. 15 – 19  Interview people who are aware of the endangered local animals</a:t>
                      </a:r>
                    </a:p>
                    <a:p>
                      <a:pPr marL="6350" marR="0" indent="-6350">
                        <a:lnSpc>
                          <a:spcPct val="200000"/>
                        </a:lnSpc>
                        <a:spcBef>
                          <a:spcPts val="0"/>
                        </a:spcBef>
                        <a:spcAft>
                          <a:spcPts val="15"/>
                        </a:spcAft>
                      </a:pPr>
                      <a:r>
                        <a:rPr lang="en-US" sz="1200">
                          <a:effectLst/>
                        </a:rPr>
                        <a:t>Sept. 22 – 26 Do a pilot survey around neighborhoods and NMC </a:t>
                      </a:r>
                      <a:br>
                        <a:rPr lang="en-US" sz="1200">
                          <a:effectLst/>
                        </a:rPr>
                      </a:br>
                      <a:r>
                        <a:rPr lang="en-US" sz="1200">
                          <a:effectLst/>
                        </a:rPr>
                        <a:t>Sept. 27 – 30  Gather all information</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0" indent="-6350">
                        <a:lnSpc>
                          <a:spcPct val="200000"/>
                        </a:lnSpc>
                        <a:spcBef>
                          <a:spcPts val="0"/>
                        </a:spcBef>
                        <a:spcAft>
                          <a:spcPts val="15"/>
                        </a:spcAft>
                      </a:pPr>
                      <a:r>
                        <a:rPr lang="en-US" sz="1200" u="sng" dirty="0">
                          <a:effectLst/>
                        </a:rPr>
                        <a:t>WRITING SCHEDULE</a:t>
                      </a:r>
                      <a:endParaRPr lang="en-US" sz="1200" dirty="0">
                        <a:effectLst/>
                      </a:endParaRPr>
                    </a:p>
                    <a:p>
                      <a:pPr marL="6350" marR="0" indent="-6350">
                        <a:lnSpc>
                          <a:spcPct val="200000"/>
                        </a:lnSpc>
                        <a:spcBef>
                          <a:spcPts val="0"/>
                        </a:spcBef>
                        <a:spcAft>
                          <a:spcPts val="15"/>
                        </a:spcAft>
                      </a:pPr>
                      <a:r>
                        <a:rPr lang="en-US" sz="1200" dirty="0">
                          <a:effectLst/>
                        </a:rPr>
                        <a:t>Sept. 4 Start writing about what I learned and gathers so far</a:t>
                      </a:r>
                    </a:p>
                    <a:p>
                      <a:pPr marL="6350" marR="0" indent="-6350">
                        <a:lnSpc>
                          <a:spcPct val="200000"/>
                        </a:lnSpc>
                        <a:spcBef>
                          <a:spcPts val="0"/>
                        </a:spcBef>
                        <a:spcAft>
                          <a:spcPts val="15"/>
                        </a:spcAft>
                      </a:pPr>
                      <a:r>
                        <a:rPr lang="en-US" sz="1200" dirty="0">
                          <a:effectLst/>
                        </a:rPr>
                        <a:t>Sept. 11 Add more to rough draft and make corrections</a:t>
                      </a:r>
                      <a:br>
                        <a:rPr lang="en-US" sz="1200" dirty="0">
                          <a:effectLst/>
                        </a:rPr>
                      </a:br>
                      <a:r>
                        <a:rPr lang="en-US" sz="1200" dirty="0">
                          <a:effectLst/>
                        </a:rPr>
                        <a:t>Sept. 14 Fix Rough Draft #1 </a:t>
                      </a:r>
                    </a:p>
                    <a:p>
                      <a:pPr marL="6350" marR="0" indent="-6350">
                        <a:lnSpc>
                          <a:spcPct val="200000"/>
                        </a:lnSpc>
                        <a:spcBef>
                          <a:spcPts val="0"/>
                        </a:spcBef>
                        <a:spcAft>
                          <a:spcPts val="15"/>
                        </a:spcAft>
                      </a:pPr>
                      <a:r>
                        <a:rPr lang="en-US" sz="1200" dirty="0">
                          <a:effectLst/>
                        </a:rPr>
                        <a:t>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3849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Tentative </a:t>
            </a:r>
            <a:r>
              <a:rPr lang="en-US" dirty="0" smtClean="0"/>
              <a:t>Schedules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7236124"/>
              </p:ext>
            </p:extLst>
          </p:nvPr>
        </p:nvGraphicFramePr>
        <p:xfrm>
          <a:off x="2369190" y="1824128"/>
          <a:ext cx="4404029" cy="4749927"/>
        </p:xfrm>
        <a:graphic>
          <a:graphicData uri="http://schemas.openxmlformats.org/drawingml/2006/table">
            <a:tbl>
              <a:tblPr firstRow="1" firstCol="1" bandRow="1">
                <a:tableStyleId>{5C22544A-7EE6-4342-B048-85BDC9FD1C3A}</a:tableStyleId>
              </a:tblPr>
              <a:tblGrid>
                <a:gridCol w="2206097"/>
                <a:gridCol w="2197932"/>
              </a:tblGrid>
              <a:tr h="3108959">
                <a:tc>
                  <a:txBody>
                    <a:bodyPr/>
                    <a:lstStyle/>
                    <a:p>
                      <a:pPr marL="0" marR="0" indent="0">
                        <a:lnSpc>
                          <a:spcPct val="107000"/>
                        </a:lnSpc>
                        <a:spcBef>
                          <a:spcPts val="0"/>
                        </a:spcBef>
                        <a:spcAft>
                          <a:spcPts val="1290"/>
                        </a:spcAft>
                      </a:pPr>
                      <a:r>
                        <a:rPr lang="en-US" sz="1200" u="sng" dirty="0">
                          <a:effectLst/>
                          <a:uFill>
                            <a:solidFill>
                              <a:srgbClr val="222222"/>
                            </a:solidFill>
                          </a:uFill>
                        </a:rPr>
                        <a:t>RESEARCH SCHEDULE</a:t>
                      </a:r>
                      <a:r>
                        <a:rPr lang="en-US" sz="1200" dirty="0">
                          <a:effectLst/>
                        </a:rPr>
                        <a:t> </a:t>
                      </a:r>
                    </a:p>
                    <a:p>
                      <a:pPr marL="0" marR="0" indent="0">
                        <a:lnSpc>
                          <a:spcPct val="198000"/>
                        </a:lnSpc>
                        <a:spcBef>
                          <a:spcPts val="0"/>
                        </a:spcBef>
                        <a:spcAft>
                          <a:spcPts val="30"/>
                        </a:spcAft>
                      </a:pPr>
                      <a:r>
                        <a:rPr lang="en-US" sz="1200" dirty="0">
                          <a:effectLst/>
                        </a:rPr>
                        <a:t>Sept. 3 – 11 Gather information of the cause of decrease of the local animals </a:t>
                      </a:r>
                    </a:p>
                    <a:p>
                      <a:pPr marL="0" marR="0" indent="0">
                        <a:lnSpc>
                          <a:spcPct val="107000"/>
                        </a:lnSpc>
                        <a:spcBef>
                          <a:spcPts val="0"/>
                        </a:spcBef>
                        <a:spcAft>
                          <a:spcPts val="0"/>
                        </a:spcAft>
                      </a:pPr>
                      <a:r>
                        <a:rPr lang="en-US" sz="1200" dirty="0">
                          <a:effectLst/>
                        </a:rPr>
                        <a:t>Sept. 12 Proposal Rough Draft #1 Due Sept. 15 – 19  Interview people who are aware of the endangered local animals Sept. 22 – 26 Do a pilot survey around neighborhoods and NMC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4" marR="55114" marT="0" marB="0"/>
                </a:tc>
                <a:tc>
                  <a:txBody>
                    <a:bodyPr/>
                    <a:lstStyle/>
                    <a:p>
                      <a:pPr marL="0" marR="0" indent="0">
                        <a:lnSpc>
                          <a:spcPct val="107000"/>
                        </a:lnSpc>
                        <a:spcBef>
                          <a:spcPts val="0"/>
                        </a:spcBef>
                        <a:spcAft>
                          <a:spcPts val="1280"/>
                        </a:spcAft>
                      </a:pPr>
                      <a:r>
                        <a:rPr lang="en-US" sz="1200" u="sng">
                          <a:effectLst/>
                          <a:uFill>
                            <a:solidFill>
                              <a:srgbClr val="222222"/>
                            </a:solidFill>
                          </a:uFill>
                        </a:rPr>
                        <a:t>WRITING SCHEDULE</a:t>
                      </a:r>
                      <a:r>
                        <a:rPr lang="en-US" sz="1200">
                          <a:effectLst/>
                        </a:rPr>
                        <a:t> </a:t>
                      </a:r>
                    </a:p>
                    <a:p>
                      <a:pPr marL="0" marR="0" indent="0">
                        <a:lnSpc>
                          <a:spcPct val="199000"/>
                        </a:lnSpc>
                        <a:spcBef>
                          <a:spcPts val="0"/>
                        </a:spcBef>
                        <a:spcAft>
                          <a:spcPts val="35"/>
                        </a:spcAft>
                      </a:pPr>
                      <a:r>
                        <a:rPr lang="en-US" sz="1200">
                          <a:effectLst/>
                        </a:rPr>
                        <a:t>Sept. 1 Start writing about what I learned and gathers so far </a:t>
                      </a:r>
                    </a:p>
                    <a:p>
                      <a:pPr marL="0" marR="0" indent="0">
                        <a:lnSpc>
                          <a:spcPct val="115000"/>
                        </a:lnSpc>
                        <a:spcBef>
                          <a:spcPts val="0"/>
                        </a:spcBef>
                        <a:spcAft>
                          <a:spcPts val="0"/>
                        </a:spcAft>
                      </a:pPr>
                      <a:r>
                        <a:rPr lang="en-US" sz="1200">
                          <a:effectLst/>
                        </a:rPr>
                        <a:t>Sept. 6 Add more to rough draft and make corrections </a:t>
                      </a:r>
                    </a:p>
                    <a:p>
                      <a:pPr marL="0" marR="0" indent="0">
                        <a:lnSpc>
                          <a:spcPct val="107000"/>
                        </a:lnSpc>
                        <a:spcBef>
                          <a:spcPts val="0"/>
                        </a:spcBef>
                        <a:spcAft>
                          <a:spcPts val="165"/>
                        </a:spcAft>
                      </a:pPr>
                      <a:r>
                        <a:rPr lang="en-US" sz="1200">
                          <a:effectLst/>
                        </a:rPr>
                        <a:t> </a:t>
                      </a:r>
                    </a:p>
                    <a:p>
                      <a:pPr marL="0" marR="0" indent="0">
                        <a:lnSpc>
                          <a:spcPct val="107000"/>
                        </a:lnSpc>
                        <a:spcBef>
                          <a:spcPts val="0"/>
                        </a:spcBef>
                        <a:spcAft>
                          <a:spcPts val="60"/>
                        </a:spcAft>
                      </a:pPr>
                      <a:r>
                        <a:rPr lang="en-US" sz="1200">
                          <a:effectLst/>
                        </a:rPr>
                        <a:t>Sept. 13 Fix Rough Draft #1 (final) </a:t>
                      </a:r>
                    </a:p>
                    <a:p>
                      <a:pPr marL="0" marR="0" indent="0">
                        <a:lnSpc>
                          <a:spcPct val="107000"/>
                        </a:lnSpc>
                        <a:spcBef>
                          <a:spcPts val="0"/>
                        </a:spcBef>
                        <a:spcAft>
                          <a:spcPts val="160"/>
                        </a:spcAft>
                      </a:pPr>
                      <a:r>
                        <a:rPr lang="en-US" sz="1200">
                          <a:effectLst/>
                        </a:rPr>
                        <a:t> </a:t>
                      </a:r>
                    </a:p>
                    <a:p>
                      <a:pPr marL="0" marR="0" indent="0">
                        <a:lnSpc>
                          <a:spcPct val="107000"/>
                        </a:lnSpc>
                        <a:spcBef>
                          <a:spcPts val="0"/>
                        </a:spcBef>
                        <a:spcAft>
                          <a:spcPts val="1300"/>
                        </a:spcAft>
                      </a:pPr>
                      <a:r>
                        <a:rPr lang="en-US" sz="1200">
                          <a:effectLst/>
                        </a:rPr>
                        <a:t>Sept. 30 Start organizing literature </a:t>
                      </a:r>
                    </a:p>
                    <a:p>
                      <a:pPr marL="0" marR="0" indent="0">
                        <a:lnSpc>
                          <a:spcPct val="107000"/>
                        </a:lnSpc>
                        <a:spcBef>
                          <a:spcPts val="0"/>
                        </a:spcBef>
                        <a:spcAft>
                          <a:spcPts val="0"/>
                        </a:spcAft>
                      </a:pPr>
                      <a:r>
                        <a:rPr lang="en-US" sz="1200">
                          <a:effectLst/>
                        </a:rPr>
                        <a:t>Oct. 03 Organize methodology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4" marR="55114" marT="0" marB="0"/>
                </a:tc>
              </a:tr>
              <a:tr h="1029267">
                <a:tc>
                  <a:txBody>
                    <a:bodyPr/>
                    <a:lstStyle/>
                    <a:p>
                      <a:pPr marL="0" marR="0" indent="0">
                        <a:lnSpc>
                          <a:spcPct val="107000"/>
                        </a:lnSpc>
                        <a:spcBef>
                          <a:spcPts val="0"/>
                        </a:spcBef>
                        <a:spcAft>
                          <a:spcPts val="0"/>
                        </a:spcAft>
                      </a:pPr>
                      <a:r>
                        <a:rPr lang="en-US" sz="1200">
                          <a:effectLst/>
                        </a:rPr>
                        <a:t>Oct. 27 – 30  Gather all information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4" marR="55114" marT="0" marB="0"/>
                </a:tc>
                <a:tc>
                  <a:txBody>
                    <a:bodyPr/>
                    <a:lstStyle/>
                    <a:p>
                      <a:pPr marL="0" marR="0" indent="0">
                        <a:lnSpc>
                          <a:spcPct val="107000"/>
                        </a:lnSpc>
                        <a:spcBef>
                          <a:spcPts val="0"/>
                        </a:spcBef>
                        <a:spcAft>
                          <a:spcPts val="1300"/>
                        </a:spcAft>
                      </a:pPr>
                      <a:r>
                        <a:rPr lang="en-US" sz="1200" dirty="0">
                          <a:effectLst/>
                        </a:rPr>
                        <a:t>Oct. 11 Input all data collected </a:t>
                      </a:r>
                    </a:p>
                    <a:p>
                      <a:pPr marL="0" marR="0" indent="0">
                        <a:lnSpc>
                          <a:spcPct val="107000"/>
                        </a:lnSpc>
                        <a:spcBef>
                          <a:spcPts val="0"/>
                        </a:spcBef>
                        <a:spcAft>
                          <a:spcPts val="1235"/>
                        </a:spcAft>
                      </a:pPr>
                      <a:r>
                        <a:rPr lang="en-US" sz="1200" dirty="0">
                          <a:effectLst/>
                        </a:rPr>
                        <a:t>Dec. 01 Finish final research paper </a:t>
                      </a:r>
                    </a:p>
                    <a:p>
                      <a:pPr marL="0" marR="0" indent="0">
                        <a:lnSpc>
                          <a:spcPct val="107000"/>
                        </a:lnSpc>
                        <a:spcBef>
                          <a:spcPts val="0"/>
                        </a:spcBef>
                        <a:spcAft>
                          <a:spcPts val="0"/>
                        </a:spcAft>
                      </a:pPr>
                      <a:r>
                        <a:rPr lang="en-US" sz="1200" dirty="0">
                          <a:effectLst/>
                        </a:rPr>
                        <a:t>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14" marR="55114" marT="0" marB="0"/>
                </a:tc>
              </a:tr>
            </a:tbl>
          </a:graphicData>
        </a:graphic>
      </p:graphicFrame>
    </p:spTree>
    <p:extLst>
      <p:ext uri="{BB962C8B-B14F-4D97-AF65-F5344CB8AC3E}">
        <p14:creationId xmlns:p14="http://schemas.microsoft.com/office/powerpoint/2010/main" val="3371310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&amp; Secondary 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Primary Question: </a:t>
            </a:r>
          </a:p>
          <a:p>
            <a:pPr marL="0" indent="0">
              <a:buNone/>
            </a:pPr>
            <a:r>
              <a:rPr lang="en-US" dirty="0" smtClean="0"/>
              <a:t>Are </a:t>
            </a:r>
            <a:r>
              <a:rPr lang="en-US" dirty="0"/>
              <a:t>the people of the CNMI aware of the endangered local animals?</a:t>
            </a:r>
          </a:p>
          <a:p>
            <a:r>
              <a:rPr lang="en-US" dirty="0" smtClean="0"/>
              <a:t>Secondary Questions: </a:t>
            </a:r>
          </a:p>
          <a:p>
            <a:pPr marL="0" indent="0">
              <a:lnSpc>
                <a:spcPct val="110000"/>
              </a:lnSpc>
              <a:buNone/>
            </a:pPr>
            <a:r>
              <a:rPr lang="en-US" dirty="0" smtClean="0"/>
              <a:t>Who </a:t>
            </a:r>
            <a:r>
              <a:rPr lang="en-US" dirty="0" smtClean="0"/>
              <a:t>are the local animals?</a:t>
            </a:r>
          </a:p>
          <a:p>
            <a:pPr marL="0" indent="0">
              <a:lnSpc>
                <a:spcPct val="110000"/>
              </a:lnSpc>
              <a:buNone/>
            </a:pPr>
            <a:r>
              <a:rPr lang="en-US" dirty="0" smtClean="0"/>
              <a:t>How do they impact the CNMI?</a:t>
            </a:r>
          </a:p>
          <a:p>
            <a:pPr marL="0" indent="0">
              <a:lnSpc>
                <a:spcPct val="110000"/>
              </a:lnSpc>
              <a:buNone/>
            </a:pPr>
            <a:r>
              <a:rPr lang="en-US" dirty="0" smtClean="0"/>
              <a:t>What is the reason why they are endangered?</a:t>
            </a:r>
          </a:p>
          <a:p>
            <a:pPr marL="0" indent="0">
              <a:lnSpc>
                <a:spcPct val="110000"/>
              </a:lnSpc>
              <a:buNone/>
            </a:pPr>
            <a:r>
              <a:rPr lang="en-US" dirty="0" smtClean="0"/>
              <a:t>What can we do?</a:t>
            </a:r>
            <a:endParaRPr lang="en-US" dirty="0"/>
          </a:p>
        </p:txBody>
      </p:sp>
    </p:spTree>
    <p:extLst>
      <p:ext uri="{BB962C8B-B14F-4D97-AF65-F5344CB8AC3E}">
        <p14:creationId xmlns:p14="http://schemas.microsoft.com/office/powerpoint/2010/main" val="1458507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Methology</a:t>
            </a:r>
            <a:endParaRPr lang="en-US" dirty="0"/>
          </a:p>
        </p:txBody>
      </p:sp>
      <p:sp>
        <p:nvSpPr>
          <p:cNvPr id="3" name="Content Placeholder 2"/>
          <p:cNvSpPr>
            <a:spLocks noGrp="1"/>
          </p:cNvSpPr>
          <p:nvPr>
            <p:ph idx="1"/>
          </p:nvPr>
        </p:nvSpPr>
        <p:spPr/>
        <p:txBody>
          <a:bodyPr/>
          <a:lstStyle/>
          <a:p>
            <a:r>
              <a:rPr lang="en-US" dirty="0" smtClean="0"/>
              <a:t>Interview</a:t>
            </a:r>
          </a:p>
          <a:p>
            <a:pPr marL="0" indent="0">
              <a:buNone/>
            </a:pPr>
            <a:r>
              <a:rPr lang="en-US" dirty="0" smtClean="0"/>
              <a:t>-age group 7-50</a:t>
            </a:r>
          </a:p>
          <a:p>
            <a:r>
              <a:rPr lang="en-US" dirty="0" smtClean="0"/>
              <a:t>Survey</a:t>
            </a:r>
          </a:p>
          <a:p>
            <a:pPr marL="0" indent="0">
              <a:buNone/>
            </a:pPr>
            <a:r>
              <a:rPr lang="en-US" dirty="0" smtClean="0"/>
              <a:t>-15-20 people (survey print out or online)</a:t>
            </a:r>
          </a:p>
          <a:p>
            <a:r>
              <a:rPr lang="en-US" dirty="0" smtClean="0"/>
              <a:t>Test</a:t>
            </a:r>
          </a:p>
          <a:p>
            <a:pPr marL="0" indent="0">
              <a:buNone/>
            </a:pPr>
            <a:r>
              <a:rPr lang="en-US" dirty="0" smtClean="0"/>
              <a:t>-show pictures to age group of 7-18</a:t>
            </a:r>
          </a:p>
          <a:p>
            <a:pPr marL="0" indent="0">
              <a:buNone/>
            </a:pPr>
            <a:r>
              <a:rPr lang="en-US" dirty="0" smtClean="0"/>
              <a:t>(aware of the local animals?)</a:t>
            </a:r>
          </a:p>
        </p:txBody>
      </p:sp>
    </p:spTree>
    <p:extLst>
      <p:ext uri="{BB962C8B-B14F-4D97-AF65-F5344CB8AC3E}">
        <p14:creationId xmlns:p14="http://schemas.microsoft.com/office/powerpoint/2010/main" val="2793191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Ø"/>
            </a:pPr>
            <a:r>
              <a:rPr lang="en-US" dirty="0" smtClean="0"/>
              <a:t>Survey Held On (Oct 7 – Oct 29, 2016)</a:t>
            </a:r>
          </a:p>
          <a:p>
            <a:pPr>
              <a:buFont typeface="Wingdings" panose="05000000000000000000" pitchFamily="2" charset="2"/>
              <a:buChar char="Ø"/>
            </a:pPr>
            <a:r>
              <a:rPr lang="en-US" dirty="0" smtClean="0"/>
              <a:t>Resource : surveymonkey.com</a:t>
            </a:r>
          </a:p>
          <a:p>
            <a:r>
              <a:rPr lang="en-US" dirty="0" smtClean="0"/>
              <a:t>Pilot survey: 7</a:t>
            </a:r>
          </a:p>
          <a:p>
            <a:r>
              <a:rPr lang="en-US" dirty="0" smtClean="0"/>
              <a:t>Final survey: 34</a:t>
            </a:r>
          </a:p>
          <a:p>
            <a:pPr>
              <a:buFont typeface="Wingdings" panose="05000000000000000000" pitchFamily="2" charset="2"/>
              <a:buChar char="Ø"/>
            </a:pPr>
            <a:r>
              <a:rPr lang="en-US" dirty="0" smtClean="0"/>
              <a:t>Total Questions on Survey: 10</a:t>
            </a:r>
          </a:p>
          <a:p>
            <a:pPr>
              <a:buFont typeface="Wingdings" panose="05000000000000000000" pitchFamily="2" charset="2"/>
              <a:buChar char="Ø"/>
            </a:pPr>
            <a:r>
              <a:rPr lang="en-US" dirty="0" smtClean="0"/>
              <a:t>People Interviewed:</a:t>
            </a:r>
          </a:p>
          <a:p>
            <a:r>
              <a:rPr lang="en-US" dirty="0">
                <a:effectLst/>
              </a:rPr>
              <a:t>19 college </a:t>
            </a:r>
            <a:r>
              <a:rPr lang="en-US" dirty="0" smtClean="0">
                <a:effectLst/>
              </a:rPr>
              <a:t>students</a:t>
            </a:r>
          </a:p>
          <a:p>
            <a:r>
              <a:rPr lang="en-US" dirty="0">
                <a:effectLst/>
              </a:rPr>
              <a:t>10 high school </a:t>
            </a:r>
            <a:r>
              <a:rPr lang="en-US" dirty="0" smtClean="0">
                <a:effectLst/>
              </a:rPr>
              <a:t>students</a:t>
            </a:r>
          </a:p>
          <a:p>
            <a:r>
              <a:rPr lang="en-US" dirty="0">
                <a:effectLst/>
              </a:rPr>
              <a:t>5 young adults</a:t>
            </a:r>
            <a:endParaRPr lang="en-US" dirty="0" smtClean="0"/>
          </a:p>
        </p:txBody>
      </p:sp>
    </p:spTree>
    <p:extLst>
      <p:ext uri="{BB962C8B-B14F-4D97-AF65-F5344CB8AC3E}">
        <p14:creationId xmlns:p14="http://schemas.microsoft.com/office/powerpoint/2010/main" val="307533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215318"/>
            <a:ext cx="7612063" cy="1417638"/>
          </a:xfrm>
        </p:spPr>
        <p:txBody>
          <a:bodyPr/>
          <a:lstStyle/>
          <a:p>
            <a:r>
              <a:rPr lang="en-US" dirty="0" smtClean="0"/>
              <a:t>Survey Analysis</a:t>
            </a:r>
            <a:endParaRPr lang="en-US" dirty="0"/>
          </a:p>
        </p:txBody>
      </p:sp>
      <p:sp>
        <p:nvSpPr>
          <p:cNvPr id="3" name="Content Placeholder 2"/>
          <p:cNvSpPr>
            <a:spLocks noGrp="1"/>
          </p:cNvSpPr>
          <p:nvPr>
            <p:ph idx="1"/>
          </p:nvPr>
        </p:nvSpPr>
        <p:spPr>
          <a:xfrm>
            <a:off x="447541" y="2150314"/>
            <a:ext cx="7612064" cy="4182035"/>
          </a:xfrm>
        </p:spPr>
        <p:txBody>
          <a:bodyPr>
            <a:normAutofit/>
          </a:bodyPr>
          <a:lstStyle/>
          <a:p>
            <a:r>
              <a:rPr lang="en-US" sz="1600" dirty="0">
                <a:effectLst/>
              </a:rPr>
              <a:t>About 80% of the individuals stated that they are aware of the endangered local animals. . However, a total of 21% are not aware of </a:t>
            </a:r>
            <a:r>
              <a:rPr lang="en-US" sz="1600" dirty="0" smtClean="0">
                <a:effectLst/>
              </a:rPr>
              <a:t>them.</a:t>
            </a:r>
          </a:p>
          <a:p>
            <a:pPr marL="0" indent="0">
              <a:buNone/>
            </a:pPr>
            <a:endParaRPr lang="en-US" sz="1600" dirty="0" smtClean="0">
              <a:effectLst/>
            </a:endParaRPr>
          </a:p>
        </p:txBody>
      </p:sp>
      <p:sp>
        <p:nvSpPr>
          <p:cNvPr id="4" name="Rectangle 5"/>
          <p:cNvSpPr>
            <a:spLocks noChangeArrowheads="1"/>
          </p:cNvSpPr>
          <p:nvPr/>
        </p:nvSpPr>
        <p:spPr bwMode="auto">
          <a:xfrm flipH="1">
            <a:off x="6625466" y="3158339"/>
            <a:ext cx="149191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According to Question 1 (in the survey) it asked if individuals were aware of the endangered species here in the CNMI, when participants answered yes, it led to this question (photo)</a:t>
            </a:r>
            <a:r>
              <a:rPr kumimoji="0" lang="en-US" altLang="en-US" sz="1100" b="0" i="0" u="none" strike="noStrike" cap="none" normalizeH="0" baseline="0" dirty="0" smtClean="0">
                <a:ln>
                  <a:noFill/>
                </a:ln>
                <a:solidFill>
                  <a:schemeClr val="bg1"/>
                </a:solidFill>
                <a:effectLst/>
                <a:latin typeface="Arial" panose="020B0604020202020204" pitchFamily="34" charset="0"/>
                <a:ea typeface="Calibri" panose="020F0502020204030204" pitchFamily="34" charset="0"/>
              </a:rPr>
              <a:t> </a:t>
            </a:r>
            <a:endParaRPr kumimoji="0" lang="en-US" altLang="en-US" sz="600"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5" name="Group 4"/>
          <p:cNvGrpSpPr/>
          <p:nvPr/>
        </p:nvGrpSpPr>
        <p:grpSpPr>
          <a:xfrm>
            <a:off x="1580116" y="2864838"/>
            <a:ext cx="4817479" cy="3716782"/>
            <a:chOff x="0" y="0"/>
            <a:chExt cx="5537220" cy="4975844"/>
          </a:xfrm>
        </p:grpSpPr>
        <p:sp>
          <p:nvSpPr>
            <p:cNvPr id="6" name="Rectangle 5"/>
            <p:cNvSpPr/>
            <p:nvPr/>
          </p:nvSpPr>
          <p:spPr>
            <a:xfrm>
              <a:off x="5505704" y="4833811"/>
              <a:ext cx="41915" cy="188904"/>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endParaRPr lang="en-US" sz="1200">
                <a:solidFill>
                  <a:srgbClr val="000000"/>
                </a:solidFill>
                <a:effectLst/>
                <a:latin typeface="Times New Roman" panose="02020603050405020304" pitchFamily="18" charset="0"/>
                <a:ea typeface="Times New Roman" panose="02020603050405020304" pitchFamily="18" charset="0"/>
              </a:endParaRPr>
            </a:p>
          </p:txBody>
        </p:sp>
        <p:pic>
          <p:nvPicPr>
            <p:cNvPr id="7" name="Picture 6"/>
            <p:cNvPicPr/>
            <p:nvPr/>
          </p:nvPicPr>
          <p:blipFill>
            <a:blip r:embed="rId2"/>
            <a:stretch>
              <a:fillRect/>
            </a:stretch>
          </p:blipFill>
          <p:spPr>
            <a:xfrm>
              <a:off x="6350" y="6350"/>
              <a:ext cx="5486400" cy="4918710"/>
            </a:xfrm>
            <a:prstGeom prst="rect">
              <a:avLst/>
            </a:prstGeom>
          </p:spPr>
        </p:pic>
        <p:sp>
          <p:nvSpPr>
            <p:cNvPr id="8" name="Shape 791"/>
            <p:cNvSpPr/>
            <p:nvPr/>
          </p:nvSpPr>
          <p:spPr>
            <a:xfrm>
              <a:off x="0" y="0"/>
              <a:ext cx="5499100" cy="4931410"/>
            </a:xfrm>
            <a:custGeom>
              <a:avLst/>
              <a:gdLst/>
              <a:ahLst/>
              <a:cxnLst/>
              <a:rect l="0" t="0" r="0" b="0"/>
              <a:pathLst>
                <a:path w="5499100" h="4931410">
                  <a:moveTo>
                    <a:pt x="0" y="4931410"/>
                  </a:moveTo>
                  <a:lnTo>
                    <a:pt x="5499100" y="4931410"/>
                  </a:lnTo>
                  <a:lnTo>
                    <a:pt x="5499100" y="0"/>
                  </a:lnTo>
                  <a:lnTo>
                    <a:pt x="0" y="0"/>
                  </a:lnTo>
                  <a:close/>
                </a:path>
              </a:pathLst>
            </a:custGeom>
            <a:ln w="12700" cap="flat">
              <a:round/>
            </a:ln>
          </p:spPr>
          <p:style>
            <a:lnRef idx="1">
              <a:srgbClr val="434343"/>
            </a:lnRef>
            <a:fillRef idx="0">
              <a:srgbClr val="000000">
                <a:alpha val="0"/>
              </a:srgbClr>
            </a:fillRef>
            <a:effectRef idx="0">
              <a:scrgbClr r="0" g="0" b="0"/>
            </a:effectRef>
            <a:fontRef idx="none"/>
          </p:style>
          <p:txBody>
            <a:bodyPr/>
            <a:lstStyle/>
            <a:p>
              <a:endParaRPr lang="en-US"/>
            </a:p>
          </p:txBody>
        </p:sp>
      </p:grpSp>
      <p:sp>
        <p:nvSpPr>
          <p:cNvPr id="9" name="Rectangle 7"/>
          <p:cNvSpPr>
            <a:spLocks noChangeArrowheads="1"/>
          </p:cNvSpPr>
          <p:nvPr/>
        </p:nvSpPr>
        <p:spPr bwMode="auto">
          <a:xfrm>
            <a:off x="-317634" y="551189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7528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Analysis Cont. </a:t>
            </a:r>
            <a:endParaRPr lang="en-US" dirty="0"/>
          </a:p>
        </p:txBody>
      </p:sp>
      <p:sp>
        <p:nvSpPr>
          <p:cNvPr id="3" name="Content Placeholder 2"/>
          <p:cNvSpPr>
            <a:spLocks noGrp="1"/>
          </p:cNvSpPr>
          <p:nvPr>
            <p:ph idx="1"/>
          </p:nvPr>
        </p:nvSpPr>
        <p:spPr>
          <a:xfrm>
            <a:off x="5673757" y="2070846"/>
            <a:ext cx="2703482" cy="4182035"/>
          </a:xfrm>
        </p:spPr>
        <p:txBody>
          <a:bodyPr>
            <a:normAutofit lnSpcReduction="10000"/>
          </a:bodyPr>
          <a:lstStyle/>
          <a:p>
            <a:r>
              <a:rPr lang="en-US" sz="1600" dirty="0">
                <a:effectLst/>
              </a:rPr>
              <a:t>A large amount of 75% of the individuals seem to agree that these animals can be helped and save by creating a law that it is illegal to hunt for any purpose. Many also think that these animals are important for the next generation to see, except for one individual. What the student researcher seen most shocking is that 2 individuals think it is okay to let them get extinct.</a:t>
            </a:r>
            <a:endParaRPr lang="en-US" sz="1600" dirty="0"/>
          </a:p>
          <a:p>
            <a:endParaRPr lang="en-US" dirty="0"/>
          </a:p>
        </p:txBody>
      </p:sp>
      <p:grpSp>
        <p:nvGrpSpPr>
          <p:cNvPr id="4" name="Group 3"/>
          <p:cNvGrpSpPr/>
          <p:nvPr/>
        </p:nvGrpSpPr>
        <p:grpSpPr>
          <a:xfrm>
            <a:off x="765174" y="1867067"/>
            <a:ext cx="4908583" cy="4990933"/>
            <a:chOff x="0" y="0"/>
            <a:chExt cx="5553969" cy="5830435"/>
          </a:xfrm>
        </p:grpSpPr>
        <p:sp>
          <p:nvSpPr>
            <p:cNvPr id="5" name="Rectangle 4"/>
            <p:cNvSpPr/>
            <p:nvPr/>
          </p:nvSpPr>
          <p:spPr>
            <a:xfrm>
              <a:off x="5512054" y="5338255"/>
              <a:ext cx="41915" cy="188904"/>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0" y="5641531"/>
              <a:ext cx="41915" cy="188904"/>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endParaRPr lang="en-US" sz="1200">
                <a:solidFill>
                  <a:srgbClr val="000000"/>
                </a:solidFill>
                <a:effectLst/>
                <a:latin typeface="Times New Roman" panose="02020603050405020304" pitchFamily="18" charset="0"/>
                <a:ea typeface="Times New Roman" panose="02020603050405020304" pitchFamily="18" charset="0"/>
              </a:endParaRPr>
            </a:p>
          </p:txBody>
        </p:sp>
        <p:pic>
          <p:nvPicPr>
            <p:cNvPr id="7" name="Picture 6"/>
            <p:cNvPicPr/>
            <p:nvPr/>
          </p:nvPicPr>
          <p:blipFill>
            <a:blip r:embed="rId2"/>
            <a:stretch>
              <a:fillRect/>
            </a:stretch>
          </p:blipFill>
          <p:spPr>
            <a:xfrm>
              <a:off x="12700" y="6351"/>
              <a:ext cx="5486400" cy="5423535"/>
            </a:xfrm>
            <a:prstGeom prst="rect">
              <a:avLst/>
            </a:prstGeom>
          </p:spPr>
        </p:pic>
        <p:sp>
          <p:nvSpPr>
            <p:cNvPr id="8" name="Shape 808"/>
            <p:cNvSpPr/>
            <p:nvPr/>
          </p:nvSpPr>
          <p:spPr>
            <a:xfrm>
              <a:off x="6350" y="0"/>
              <a:ext cx="5499100" cy="5436236"/>
            </a:xfrm>
            <a:custGeom>
              <a:avLst/>
              <a:gdLst/>
              <a:ahLst/>
              <a:cxnLst/>
              <a:rect l="0" t="0" r="0" b="0"/>
              <a:pathLst>
                <a:path w="5499100" h="5436236">
                  <a:moveTo>
                    <a:pt x="0" y="5436236"/>
                  </a:moveTo>
                  <a:lnTo>
                    <a:pt x="5499100" y="5436236"/>
                  </a:lnTo>
                  <a:lnTo>
                    <a:pt x="5499100" y="0"/>
                  </a:lnTo>
                  <a:lnTo>
                    <a:pt x="0" y="0"/>
                  </a:lnTo>
                  <a:close/>
                </a:path>
              </a:pathLst>
            </a:custGeom>
            <a:ln w="12700" cap="flat">
              <a:round/>
            </a:ln>
          </p:spPr>
          <p:style>
            <a:lnRef idx="1">
              <a:srgbClr val="434343"/>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365804229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43</TotalTime>
  <Words>758</Words>
  <Application>Microsoft Office PowerPoint</Application>
  <PresentationFormat>On-screen Show (4:3)</PresentationFormat>
  <Paragraphs>91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Book Antiqua</vt:lpstr>
      <vt:lpstr>Calibri</vt:lpstr>
      <vt:lpstr>Times New Roman</vt:lpstr>
      <vt:lpstr>Wingdings</vt:lpstr>
      <vt:lpstr>Wingdings 2</vt:lpstr>
      <vt:lpstr>Habitat</vt:lpstr>
      <vt:lpstr>Endangered Local Animals of the CNMI</vt:lpstr>
      <vt:lpstr>Introduction </vt:lpstr>
      <vt:lpstr>Tentative Schedules</vt:lpstr>
      <vt:lpstr>Tentative Schedules Cont.</vt:lpstr>
      <vt:lpstr>Primary &amp; Secondary Questions</vt:lpstr>
      <vt:lpstr>Methology</vt:lpstr>
      <vt:lpstr>Survey Results</vt:lpstr>
      <vt:lpstr>Survey Analysis</vt:lpstr>
      <vt:lpstr>Survey Analysis Cont. </vt:lpstr>
      <vt:lpstr>Survey Analysis Cont.</vt:lpstr>
      <vt:lpstr>Improvements for Others</vt:lpstr>
      <vt:lpstr>Loses and Gains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Endangered Local Animals of the CNMI</dc:title>
  <dc:creator>Milagros</dc:creator>
  <cp:lastModifiedBy>Microsoft account</cp:lastModifiedBy>
  <cp:revision>9</cp:revision>
  <dcterms:created xsi:type="dcterms:W3CDTF">2016-09-19T00:38:17Z</dcterms:created>
  <dcterms:modified xsi:type="dcterms:W3CDTF">2016-12-04T23:37:15Z</dcterms:modified>
</cp:coreProperties>
</file>