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sldIdLst>
    <p:sldId id="256" r:id="rId2"/>
    <p:sldId id="276" r:id="rId3"/>
    <p:sldId id="257" r:id="rId4"/>
    <p:sldId id="258" r:id="rId5"/>
    <p:sldId id="259" r:id="rId6"/>
    <p:sldId id="260" r:id="rId7"/>
    <p:sldId id="261" r:id="rId8"/>
    <p:sldId id="262" r:id="rId9"/>
    <p:sldId id="263" r:id="rId10"/>
    <p:sldId id="264" r:id="rId11"/>
    <p:sldId id="268" r:id="rId12"/>
    <p:sldId id="270" r:id="rId13"/>
    <p:sldId id="271" r:id="rId14"/>
    <p:sldId id="272" r:id="rId15"/>
    <p:sldId id="275" r:id="rId16"/>
    <p:sldId id="265" r:id="rId17"/>
    <p:sldId id="266" r:id="rId18"/>
    <p:sldId id="267" r:id="rId19"/>
    <p:sldId id="269"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7EDC"/>
    <a:srgbClr val="4C67EE"/>
    <a:srgbClr val="F26472"/>
    <a:srgbClr val="B36C73"/>
    <a:srgbClr val="FF9933"/>
    <a:srgbClr val="E717D3"/>
    <a:srgbClr val="BF1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346729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75766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99E6EC-9886-45B0-9FFD-58FA9BC143A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437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编辑母版文本样式</a:t>
            </a:r>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217504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编辑母版文本样式</a:t>
            </a:r>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99E6EC-9886-45B0-9FFD-58FA9BC143A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7642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编辑母版文本样式</a:t>
            </a:r>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3043385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3712407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19759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94458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1B1B825-7271-40C4-B7FB-B2F5B6EB6287}"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251564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423840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1B1B825-7271-40C4-B7FB-B2F5B6EB6287}"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297000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1B1B825-7271-40C4-B7FB-B2F5B6EB6287}"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347529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1B825-7271-40C4-B7FB-B2F5B6EB6287}"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29398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305244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1B1B825-7271-40C4-B7FB-B2F5B6EB6287}"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99E6EC-9886-45B0-9FFD-58FA9BC143A6}" type="slidenum">
              <a:rPr lang="en-US" smtClean="0"/>
              <a:t>‹#›</a:t>
            </a:fld>
            <a:endParaRPr lang="en-US"/>
          </a:p>
        </p:txBody>
      </p:sp>
    </p:spTree>
    <p:extLst>
      <p:ext uri="{BB962C8B-B14F-4D97-AF65-F5344CB8AC3E}">
        <p14:creationId xmlns:p14="http://schemas.microsoft.com/office/powerpoint/2010/main" val="14149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1B1B825-7271-40C4-B7FB-B2F5B6EB6287}" type="datetimeFigureOut">
              <a:rPr lang="en-US" smtClean="0"/>
              <a:t>3/14/2019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99E6EC-9886-45B0-9FFD-58FA9BC143A6}" type="slidenum">
              <a:rPr lang="en-US" smtClean="0"/>
              <a:t>‹#›</a:t>
            </a:fld>
            <a:endParaRPr lang="en-US"/>
          </a:p>
        </p:txBody>
      </p:sp>
    </p:spTree>
    <p:extLst>
      <p:ext uri="{BB962C8B-B14F-4D97-AF65-F5344CB8AC3E}">
        <p14:creationId xmlns:p14="http://schemas.microsoft.com/office/powerpoint/2010/main" val="1105780707"/>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 id="214748399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kwiksurveys.com/s/1sD2l9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47098" y="634530"/>
            <a:ext cx="11636621" cy="5733767"/>
          </a:xfrm>
        </p:spPr>
        <p:txBody>
          <a:bodyPr>
            <a:normAutofit fontScale="92500" lnSpcReduction="20000"/>
          </a:bodyPr>
          <a:lstStyle/>
          <a:p>
            <a:pPr algn="ctr"/>
            <a:r>
              <a:rPr lang="en-US" sz="6600" dirty="0" smtClean="0">
                <a:solidFill>
                  <a:schemeClr val="tx1"/>
                </a:solidFill>
                <a:latin typeface="Algerian" panose="04020705040A02060702" pitchFamily="82" charset="0"/>
              </a:rPr>
              <a:t>Final Report</a:t>
            </a:r>
          </a:p>
          <a:p>
            <a:pPr algn="ctr"/>
            <a:endParaRPr lang="en-US" sz="4800" dirty="0" smtClean="0">
              <a:latin typeface="Times New Roman" panose="02020603050405020304" pitchFamily="18" charset="0"/>
              <a:cs typeface="Times New Roman" panose="02020603050405020304" pitchFamily="18" charset="0"/>
            </a:endParaRPr>
          </a:p>
          <a:p>
            <a:pPr algn="ctr"/>
            <a:r>
              <a:rPr lang="en-US" sz="4800" dirty="0" smtClean="0">
                <a:solidFill>
                  <a:srgbClr val="FF0000"/>
                </a:solidFill>
                <a:latin typeface="Times New Roman" panose="02020603050405020304" pitchFamily="18" charset="0"/>
                <a:cs typeface="Times New Roman" panose="02020603050405020304" pitchFamily="18" charset="0"/>
              </a:rPr>
              <a:t>The Significance of Higher Education in Diversity</a:t>
            </a:r>
          </a:p>
          <a:p>
            <a:pPr algn="ctr"/>
            <a:endParaRPr lang="en-US" sz="4800" dirty="0">
              <a:solidFill>
                <a:schemeClr val="bg2">
                  <a:lumMod val="50000"/>
                </a:schemeClr>
              </a:solidFill>
              <a:latin typeface="Times New Roman" panose="02020603050405020304" pitchFamily="18" charset="0"/>
              <a:cs typeface="Times New Roman" panose="02020603050405020304" pitchFamily="18" charset="0"/>
            </a:endParaRPr>
          </a:p>
          <a:p>
            <a:pPr algn="ctr"/>
            <a:r>
              <a:rPr lang="en-US" sz="3000" dirty="0" smtClean="0">
                <a:solidFill>
                  <a:srgbClr val="00B050"/>
                </a:solidFill>
                <a:latin typeface="Bell MT" panose="02020503060305020303" pitchFamily="18" charset="0"/>
              </a:rPr>
              <a:t>EN 202-01, Dr. Kimberly Bunts-Anderson</a:t>
            </a:r>
            <a:endParaRPr lang="en-US" sz="3000" dirty="0">
              <a:solidFill>
                <a:srgbClr val="00B050"/>
              </a:solidFill>
              <a:latin typeface="Bell MT" panose="02020503060305020303" pitchFamily="18" charset="0"/>
            </a:endParaRPr>
          </a:p>
          <a:p>
            <a:pPr algn="ctr"/>
            <a:endParaRPr lang="en-US" sz="3000" dirty="0" smtClean="0">
              <a:solidFill>
                <a:srgbClr val="00B050"/>
              </a:solidFill>
              <a:latin typeface="Bell MT" panose="02020503060305020303" pitchFamily="18" charset="0"/>
            </a:endParaRPr>
          </a:p>
          <a:p>
            <a:pPr algn="ctr"/>
            <a:r>
              <a:rPr lang="en-US" sz="3000" dirty="0" smtClean="0">
                <a:solidFill>
                  <a:srgbClr val="00B050"/>
                </a:solidFill>
                <a:latin typeface="Bell MT" panose="02020503060305020303" pitchFamily="18" charset="0"/>
              </a:rPr>
              <a:t>by Michelle W. Li</a:t>
            </a:r>
          </a:p>
          <a:p>
            <a:pPr algn="ctr"/>
            <a:endParaRPr lang="en-US" sz="3000" dirty="0" smtClean="0">
              <a:solidFill>
                <a:srgbClr val="00B050"/>
              </a:solidFill>
              <a:latin typeface="Bell MT" panose="02020503060305020303" pitchFamily="18" charset="0"/>
            </a:endParaRPr>
          </a:p>
          <a:p>
            <a:pPr algn="ctr"/>
            <a:r>
              <a:rPr lang="en-US" sz="6600" dirty="0" smtClean="0">
                <a:latin typeface="Algerian" panose="04020705040A02060702" pitchFamily="82" charset="0"/>
              </a:rPr>
              <a:t> </a:t>
            </a:r>
            <a:endParaRPr lang="en-US" sz="6600" dirty="0">
              <a:latin typeface="Algerian" panose="04020705040A02060702" pitchFamily="82" charset="0"/>
            </a:endParaRPr>
          </a:p>
        </p:txBody>
      </p:sp>
    </p:spTree>
    <p:extLst>
      <p:ext uri="{BB962C8B-B14F-4D97-AF65-F5344CB8AC3E}">
        <p14:creationId xmlns:p14="http://schemas.microsoft.com/office/powerpoint/2010/main" val="1090164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102178" y="252088"/>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Results &amp; analysis </a:t>
            </a:r>
            <a:endParaRPr lang="en-US" sz="3800" dirty="0">
              <a:latin typeface="Algerian" panose="04020705040A02060702" pitchFamily="82" charset="0"/>
            </a:endParaRPr>
          </a:p>
        </p:txBody>
      </p:sp>
      <p:sp>
        <p:nvSpPr>
          <p:cNvPr id="5" name="文本框 4"/>
          <p:cNvSpPr txBox="1"/>
          <p:nvPr/>
        </p:nvSpPr>
        <p:spPr>
          <a:xfrm>
            <a:off x="2253007" y="892949"/>
            <a:ext cx="7890235" cy="523220"/>
          </a:xfrm>
          <a:prstGeom prst="rect">
            <a:avLst/>
          </a:prstGeom>
          <a:noFill/>
        </p:spPr>
        <p:txBody>
          <a:bodyPr wrap="square" rtlCol="0">
            <a:spAutoFit/>
          </a:bodyPr>
          <a:lstStyle/>
          <a:p>
            <a:pPr algn="ctr"/>
            <a:r>
              <a:rPr lang="en-US" sz="2800" dirty="0" smtClean="0">
                <a:solidFill>
                  <a:srgbClr val="4C67EE"/>
                </a:solidFill>
                <a:latin typeface="Times New Roman" panose="02020603050405020304" pitchFamily="18" charset="0"/>
                <a:cs typeface="Times New Roman" panose="02020603050405020304" pitchFamily="18" charset="0"/>
              </a:rPr>
              <a:t>Electronic Pilot Survey</a:t>
            </a:r>
            <a:endParaRPr lang="en-US" sz="2800" dirty="0">
              <a:solidFill>
                <a:srgbClr val="4C67EE"/>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1545998" y="1688128"/>
            <a:ext cx="4190214" cy="1615827"/>
          </a:xfrm>
          <a:prstGeom prst="rect">
            <a:avLst/>
          </a:prstGeom>
          <a:noFill/>
        </p:spPr>
        <p:txBody>
          <a:bodyPr wrap="square" rtlCol="0">
            <a:spAutoFit/>
          </a:bodyPr>
          <a:lstStyle/>
          <a:p>
            <a:pP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Demographics: 15 participants </a:t>
            </a:r>
            <a:r>
              <a:rPr lang="zh-CN" altLang="en-US" sz="2200" dirty="0" smtClean="0">
                <a:solidFill>
                  <a:srgbClr val="00B050"/>
                </a:solidFill>
                <a:latin typeface="Times New Roman" panose="02020603050405020304" pitchFamily="18" charset="0"/>
                <a:cs typeface="Times New Roman" panose="02020603050405020304" pitchFamily="18" charset="0"/>
              </a:rPr>
              <a:t>→</a:t>
            </a:r>
            <a:endParaRPr lang="en-US" sz="2200" dirty="0" smtClean="0">
              <a:solidFill>
                <a:srgbClr val="00B050"/>
              </a:solidFill>
              <a:latin typeface="Times New Roman" panose="02020603050405020304" pitchFamily="18" charset="0"/>
              <a:cs typeface="Times New Roman" panose="02020603050405020304" pitchFamily="18" charset="0"/>
            </a:endParaRPr>
          </a:p>
          <a:p>
            <a:pP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 </a:t>
            </a:r>
          </a:p>
          <a:p>
            <a:pPr>
              <a:lnSpc>
                <a:spcPct val="150000"/>
              </a:lnSpc>
            </a:pPr>
            <a:endParaRPr lang="en-US" sz="2200" dirty="0">
              <a:solidFill>
                <a:srgbClr val="00B050"/>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5971882" y="1398260"/>
            <a:ext cx="5769204" cy="1631216"/>
          </a:xfrm>
          <a:prstGeom prst="rect">
            <a:avLst/>
          </a:prstGeom>
          <a:noFill/>
        </p:spPr>
        <p:txBody>
          <a:bodyPr wrap="square" rtlCol="0">
            <a:spAutoFit/>
          </a:bodyPr>
          <a:lstStyle/>
          <a:p>
            <a:r>
              <a:rPr lang="en-US" sz="2000" dirty="0" smtClean="0">
                <a:solidFill>
                  <a:srgbClr val="00B050"/>
                </a:solidFill>
                <a:latin typeface="Times New Roman" panose="02020603050405020304" pitchFamily="18" charset="0"/>
                <a:cs typeface="Times New Roman" panose="02020603050405020304" pitchFamily="18" charset="0"/>
              </a:rPr>
              <a:t>Gender: 12 female, 3 male</a:t>
            </a:r>
          </a:p>
          <a:p>
            <a:r>
              <a:rPr lang="en-US" sz="2000" dirty="0" smtClean="0">
                <a:solidFill>
                  <a:srgbClr val="00B050"/>
                </a:solidFill>
                <a:latin typeface="Times New Roman" panose="02020603050405020304" pitchFamily="18" charset="0"/>
                <a:cs typeface="Times New Roman" panose="02020603050405020304" pitchFamily="18" charset="0"/>
              </a:rPr>
              <a:t>Ethnicity: 7 Filipino, 7 Pacific Islander, 1 Asian</a:t>
            </a:r>
          </a:p>
          <a:p>
            <a:r>
              <a:rPr lang="en-US" sz="2000" dirty="0" smtClean="0">
                <a:solidFill>
                  <a:srgbClr val="00B050"/>
                </a:solidFill>
                <a:latin typeface="Times New Roman" panose="02020603050405020304" pitchFamily="18" charset="0"/>
                <a:cs typeface="Times New Roman" panose="02020603050405020304" pitchFamily="18" charset="0"/>
              </a:rPr>
              <a:t>Class standing: 7 freshman, 7 sophomore, 1 junior</a:t>
            </a:r>
          </a:p>
          <a:p>
            <a:r>
              <a:rPr lang="en-US" sz="2000" dirty="0" smtClean="0">
                <a:solidFill>
                  <a:srgbClr val="00B050"/>
                </a:solidFill>
                <a:latin typeface="Times New Roman" panose="02020603050405020304" pitchFamily="18" charset="0"/>
                <a:cs typeface="Times New Roman" panose="02020603050405020304" pitchFamily="18" charset="0"/>
              </a:rPr>
              <a:t>Age range: 11 from ages 17-25, 4 from ages 26-40</a:t>
            </a:r>
          </a:p>
          <a:p>
            <a:endParaRPr lang="en-US" sz="2000" dirty="0">
              <a:solidFill>
                <a:srgbClr val="00B050"/>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1607272" y="2739608"/>
            <a:ext cx="9898144" cy="4401205"/>
          </a:xfrm>
          <a:prstGeom prst="rect">
            <a:avLst/>
          </a:prstGeom>
          <a:noFill/>
        </p:spPr>
        <p:txBody>
          <a:bodyPr wrap="square" rtlCol="0">
            <a:spAutoFit/>
          </a:bodyPr>
          <a:lstStyle/>
          <a:p>
            <a:r>
              <a:rPr lang="en-US" sz="2000" b="1" dirty="0" smtClean="0">
                <a:solidFill>
                  <a:srgbClr val="00B050"/>
                </a:solidFill>
                <a:latin typeface="Times New Roman" panose="02020603050405020304" pitchFamily="18" charset="0"/>
                <a:cs typeface="Times New Roman" panose="02020603050405020304" pitchFamily="18" charset="0"/>
              </a:rPr>
              <a:t>For all questions, please refer to </a:t>
            </a:r>
            <a:r>
              <a:rPr lang="en-US" sz="2000" b="1" dirty="0">
                <a:solidFill>
                  <a:srgbClr val="F26472"/>
                </a:solidFill>
                <a:latin typeface="Times New Roman" panose="02020603050405020304" pitchFamily="18" charset="0"/>
                <a:cs typeface="Times New Roman" panose="02020603050405020304" pitchFamily="18" charset="0"/>
              </a:rPr>
              <a:t>Appendix </a:t>
            </a:r>
            <a:r>
              <a:rPr lang="en-US" sz="2000" b="1" dirty="0" smtClean="0">
                <a:solidFill>
                  <a:srgbClr val="F26472"/>
                </a:solidFill>
                <a:latin typeface="Times New Roman" panose="02020603050405020304" pitchFamily="18" charset="0"/>
                <a:cs typeface="Times New Roman" panose="02020603050405020304" pitchFamily="18" charset="0"/>
              </a:rPr>
              <a:t>A</a:t>
            </a:r>
            <a:endParaRPr lang="en-US" sz="2000" b="1" dirty="0" smtClean="0">
              <a:solidFill>
                <a:srgbClr val="00B05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3, 14 participants chose </a:t>
            </a:r>
            <a:r>
              <a:rPr lang="en-US" sz="2000" u="sng" dirty="0" smtClean="0">
                <a:solidFill>
                  <a:srgbClr val="00B050"/>
                </a:solidFill>
                <a:latin typeface="Times New Roman" panose="02020603050405020304" pitchFamily="18" charset="0"/>
                <a:cs typeface="Times New Roman" panose="02020603050405020304" pitchFamily="18" charset="0"/>
              </a:rPr>
              <a:t>strongly agree</a:t>
            </a:r>
            <a:r>
              <a:rPr lang="en-US" sz="2000" dirty="0" smtClean="0">
                <a:solidFill>
                  <a:srgbClr val="00B050"/>
                </a:solidFill>
                <a:latin typeface="Times New Roman" panose="02020603050405020304" pitchFamily="18" charset="0"/>
                <a:cs typeface="Times New Roman" panose="02020603050405020304" pitchFamily="18" charset="0"/>
              </a:rPr>
              <a:t>, 1 participant chose </a:t>
            </a:r>
            <a:r>
              <a:rPr lang="en-US" sz="2000" u="sng" dirty="0" smtClean="0">
                <a:solidFill>
                  <a:srgbClr val="00B050"/>
                </a:solidFill>
                <a:latin typeface="Times New Roman" panose="02020603050405020304" pitchFamily="18" charset="0"/>
                <a:cs typeface="Times New Roman" panose="02020603050405020304" pitchFamily="18" charset="0"/>
              </a:rPr>
              <a:t>neutral</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4, 15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feedback (in which they considered the offering of new technical programs as beneficial) </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5, 10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feedback, 3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negative</a:t>
            </a:r>
            <a:r>
              <a:rPr lang="en-US" sz="2000" dirty="0" smtClean="0">
                <a:solidFill>
                  <a:srgbClr val="00B050"/>
                </a:solidFill>
                <a:latin typeface="Times New Roman" panose="02020603050405020304" pitchFamily="18" charset="0"/>
                <a:cs typeface="Times New Roman" panose="02020603050405020304" pitchFamily="18" charset="0"/>
              </a:rPr>
              <a:t> feedback, 2 participants hold </a:t>
            </a:r>
            <a:r>
              <a:rPr lang="en-US" sz="2000" u="sng" dirty="0" smtClean="0">
                <a:solidFill>
                  <a:srgbClr val="00B050"/>
                </a:solidFill>
                <a:latin typeface="Times New Roman" panose="02020603050405020304" pitchFamily="18" charset="0"/>
                <a:cs typeface="Times New Roman" panose="02020603050405020304" pitchFamily="18" charset="0"/>
              </a:rPr>
              <a:t>neutral</a:t>
            </a:r>
            <a:r>
              <a:rPr lang="en-US" sz="2000" dirty="0" smtClean="0">
                <a:solidFill>
                  <a:srgbClr val="00B050"/>
                </a:solidFill>
                <a:latin typeface="Times New Roman" panose="02020603050405020304" pitchFamily="18" charset="0"/>
                <a:cs typeface="Times New Roman" panose="02020603050405020304" pitchFamily="18" charset="0"/>
              </a:rPr>
              <a:t> opinions </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8, 13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feedback, 2 participants hold </a:t>
            </a:r>
            <a:r>
              <a:rPr lang="en-US" sz="2000" u="sng" dirty="0" smtClean="0">
                <a:solidFill>
                  <a:srgbClr val="00B050"/>
                </a:solidFill>
                <a:latin typeface="Times New Roman" panose="02020603050405020304" pitchFamily="18" charset="0"/>
                <a:cs typeface="Times New Roman" panose="02020603050405020304" pitchFamily="18" charset="0"/>
              </a:rPr>
              <a:t>neutral</a:t>
            </a:r>
            <a:r>
              <a:rPr lang="en-US" sz="2000" dirty="0" smtClean="0">
                <a:solidFill>
                  <a:srgbClr val="00B050"/>
                </a:solidFill>
                <a:latin typeface="Times New Roman" panose="02020603050405020304" pitchFamily="18" charset="0"/>
                <a:cs typeface="Times New Roman" panose="02020603050405020304" pitchFamily="18" charset="0"/>
              </a:rPr>
              <a:t> opinions</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9, participants provided diverse opinions (</a:t>
            </a:r>
            <a:r>
              <a:rPr lang="en-US" sz="2000" dirty="0">
                <a:solidFill>
                  <a:srgbClr val="F26472"/>
                </a:solidFill>
                <a:latin typeface="Times New Roman" panose="02020603050405020304" pitchFamily="18" charset="0"/>
                <a:cs typeface="Times New Roman" panose="02020603050405020304" pitchFamily="18" charset="0"/>
              </a:rPr>
              <a:t>See Appendix </a:t>
            </a:r>
            <a:r>
              <a:rPr lang="en-US" sz="2000" dirty="0" smtClean="0">
                <a:solidFill>
                  <a:srgbClr val="F26472"/>
                </a:solidFill>
                <a:latin typeface="Times New Roman" panose="02020603050405020304" pitchFamily="18" charset="0"/>
                <a:cs typeface="Times New Roman" panose="02020603050405020304" pitchFamily="18" charset="0"/>
              </a:rPr>
              <a:t>D</a:t>
            </a:r>
            <a:r>
              <a:rPr lang="en-US" sz="2000" dirty="0" smtClean="0">
                <a:solidFill>
                  <a:srgbClr val="00B05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10, participants provided diverse opinions (</a:t>
            </a:r>
            <a:r>
              <a:rPr lang="en-US" sz="2000" dirty="0">
                <a:solidFill>
                  <a:srgbClr val="F26472"/>
                </a:solidFill>
                <a:latin typeface="Times New Roman" panose="02020603050405020304" pitchFamily="18" charset="0"/>
                <a:cs typeface="Times New Roman" panose="02020603050405020304" pitchFamily="18" charset="0"/>
              </a:rPr>
              <a:t>See Appendix D</a:t>
            </a:r>
            <a:r>
              <a:rPr lang="en-US" sz="2000" dirty="0" smtClean="0">
                <a:solidFill>
                  <a:srgbClr val="00B05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11, 13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feedback, 2 participants provided </a:t>
            </a:r>
            <a:r>
              <a:rPr lang="en-US" sz="2000" u="sng" dirty="0" smtClean="0">
                <a:solidFill>
                  <a:srgbClr val="00B050"/>
                </a:solidFill>
                <a:latin typeface="Times New Roman" panose="02020603050405020304" pitchFamily="18" charset="0"/>
                <a:cs typeface="Times New Roman" panose="02020603050405020304" pitchFamily="18" charset="0"/>
              </a:rPr>
              <a:t>negative</a:t>
            </a:r>
            <a:r>
              <a:rPr lang="en-US" sz="2000" dirty="0" smtClean="0">
                <a:solidFill>
                  <a:srgbClr val="00B050"/>
                </a:solidFill>
                <a:latin typeface="Times New Roman" panose="02020603050405020304" pitchFamily="18" charset="0"/>
                <a:cs typeface="Times New Roman" panose="02020603050405020304" pitchFamily="18" charset="0"/>
              </a:rPr>
              <a:t> feedback (</a:t>
            </a:r>
            <a:r>
              <a:rPr lang="en-US" sz="2000" dirty="0">
                <a:solidFill>
                  <a:srgbClr val="F26472"/>
                </a:solidFill>
                <a:latin typeface="Times New Roman" panose="02020603050405020304" pitchFamily="18" charset="0"/>
                <a:cs typeface="Times New Roman" panose="02020603050405020304" pitchFamily="18" charset="0"/>
              </a:rPr>
              <a:t>See Appendix D</a:t>
            </a:r>
            <a:r>
              <a:rPr lang="en-US" sz="2000" dirty="0">
                <a:solidFill>
                  <a:srgbClr val="00B05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000" dirty="0" smtClean="0">
              <a:solidFill>
                <a:srgbClr val="00B05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08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34151" y="691874"/>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Results &amp; analysis </a:t>
            </a:r>
            <a:endParaRPr lang="en-US" sz="3800" dirty="0">
              <a:latin typeface="Algerian" panose="04020705040A02060702" pitchFamily="82" charset="0"/>
            </a:endParaRPr>
          </a:p>
        </p:txBody>
      </p:sp>
      <p:sp>
        <p:nvSpPr>
          <p:cNvPr id="4" name="文本框 3"/>
          <p:cNvSpPr txBox="1"/>
          <p:nvPr/>
        </p:nvSpPr>
        <p:spPr>
          <a:xfrm>
            <a:off x="2309567" y="1368982"/>
            <a:ext cx="7890235" cy="523220"/>
          </a:xfrm>
          <a:prstGeom prst="rect">
            <a:avLst/>
          </a:prstGeom>
          <a:noFill/>
        </p:spPr>
        <p:txBody>
          <a:bodyPr wrap="square" rtlCol="0">
            <a:spAutoFit/>
          </a:bodyPr>
          <a:lstStyle/>
          <a:p>
            <a:pPr algn="ctr"/>
            <a:r>
              <a:rPr lang="en-US" sz="2800" dirty="0" smtClean="0">
                <a:solidFill>
                  <a:srgbClr val="4C67EE"/>
                </a:solidFill>
                <a:latin typeface="Times New Roman" panose="02020603050405020304" pitchFamily="18" charset="0"/>
                <a:cs typeface="Times New Roman" panose="02020603050405020304" pitchFamily="18" charset="0"/>
              </a:rPr>
              <a:t>Electronic Pilot Survey</a:t>
            </a:r>
            <a:endParaRPr lang="en-US" sz="2800" dirty="0">
              <a:solidFill>
                <a:srgbClr val="4C67EE"/>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2102175" y="2569310"/>
            <a:ext cx="8305015" cy="3785652"/>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data from Q3 and Q11, it appears that more female students preferred new changes and wanted more choices on campus compared to male students. </a:t>
            </a:r>
          </a:p>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data from Q8, it suggests that more Filipinos prefer ESL (English as a Second Language) training programs being offered on campus compared to other ethnicities. </a:t>
            </a:r>
          </a:p>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data from Q10, it appears that more students prefer major in technical majors, follow by music and arts majors. </a:t>
            </a: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6" name="图片 5"/>
          <p:cNvPicPr>
            <a:picLocks noChangeAspect="1"/>
          </p:cNvPicPr>
          <p:nvPr/>
        </p:nvPicPr>
        <p:blipFill>
          <a:blip r:embed="rId2" cstate="print">
            <a:extLst>
              <a:ext uri="{BEBA8EAE-BF5A-486C-A8C5-ECC9F3942E4B}">
                <a14:imgProps xmlns:a14="http://schemas.microsoft.com/office/drawing/2010/main">
                  <a14:imgLayer r:embed="rId3">
                    <a14:imgEffect>
                      <a14:saturation sat="98000"/>
                    </a14:imgEffect>
                  </a14:imgLayer>
                </a14:imgProps>
              </a:ext>
              <a:ext uri="{28A0092B-C50C-407E-A947-70E740481C1C}">
                <a14:useLocalDpi xmlns:a14="http://schemas.microsoft.com/office/drawing/2010/main" val="0"/>
              </a:ext>
            </a:extLst>
          </a:blip>
          <a:stretch>
            <a:fillRect/>
          </a:stretch>
        </p:blipFill>
        <p:spPr>
          <a:xfrm>
            <a:off x="8832153" y="415709"/>
            <a:ext cx="2886123" cy="2693715"/>
          </a:xfrm>
          <a:prstGeom prst="rect">
            <a:avLst/>
          </a:prstGeom>
        </p:spPr>
      </p:pic>
    </p:spTree>
    <p:extLst>
      <p:ext uri="{BB962C8B-B14F-4D97-AF65-F5344CB8AC3E}">
        <p14:creationId xmlns:p14="http://schemas.microsoft.com/office/powerpoint/2010/main" val="359644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84982" y="303136"/>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Results &amp; analysis </a:t>
            </a:r>
            <a:endParaRPr lang="en-US" sz="3800" dirty="0">
              <a:latin typeface="Algerian" panose="04020705040A02060702" pitchFamily="82" charset="0"/>
            </a:endParaRPr>
          </a:p>
        </p:txBody>
      </p:sp>
      <p:sp>
        <p:nvSpPr>
          <p:cNvPr id="5" name="文本框 4"/>
          <p:cNvSpPr txBox="1"/>
          <p:nvPr/>
        </p:nvSpPr>
        <p:spPr>
          <a:xfrm>
            <a:off x="2318996" y="892949"/>
            <a:ext cx="7890235" cy="523220"/>
          </a:xfrm>
          <a:prstGeom prst="rect">
            <a:avLst/>
          </a:prstGeom>
          <a:noFill/>
        </p:spPr>
        <p:txBody>
          <a:bodyPr wrap="square" rtlCol="0">
            <a:spAutoFit/>
          </a:bodyPr>
          <a:lstStyle/>
          <a:p>
            <a:pPr algn="ctr"/>
            <a:r>
              <a:rPr lang="en-US" sz="2800" dirty="0" smtClean="0">
                <a:solidFill>
                  <a:srgbClr val="4C67EE"/>
                </a:solidFill>
                <a:latin typeface="Times New Roman" panose="02020603050405020304" pitchFamily="18" charset="0"/>
                <a:cs typeface="Times New Roman" panose="02020603050405020304" pitchFamily="18" charset="0"/>
              </a:rPr>
              <a:t>Interviews </a:t>
            </a:r>
            <a:endParaRPr lang="en-US" sz="2800" dirty="0">
              <a:solidFill>
                <a:srgbClr val="4C67EE"/>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1522431" y="1633096"/>
            <a:ext cx="4190214" cy="1615827"/>
          </a:xfrm>
          <a:prstGeom prst="rect">
            <a:avLst/>
          </a:prstGeom>
          <a:noFill/>
        </p:spPr>
        <p:txBody>
          <a:bodyPr wrap="square" rtlCol="0">
            <a:spAutoFit/>
          </a:bodyPr>
          <a:lstStyle/>
          <a:p>
            <a:pP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Demographics: 10 interviewees </a:t>
            </a:r>
            <a:r>
              <a:rPr lang="zh-CN" altLang="en-US" sz="2200" dirty="0" smtClean="0">
                <a:solidFill>
                  <a:srgbClr val="00B050"/>
                </a:solidFill>
                <a:latin typeface="Times New Roman" panose="02020603050405020304" pitchFamily="18" charset="0"/>
                <a:cs typeface="Times New Roman" panose="02020603050405020304" pitchFamily="18" charset="0"/>
              </a:rPr>
              <a:t>→</a:t>
            </a:r>
            <a:endParaRPr lang="en-US" sz="2200" dirty="0" smtClean="0">
              <a:solidFill>
                <a:srgbClr val="00B050"/>
              </a:solidFill>
              <a:latin typeface="Times New Roman" panose="02020603050405020304" pitchFamily="18" charset="0"/>
              <a:cs typeface="Times New Roman" panose="02020603050405020304" pitchFamily="18" charset="0"/>
            </a:endParaRPr>
          </a:p>
          <a:p>
            <a:pP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 </a:t>
            </a:r>
          </a:p>
          <a:p>
            <a:pPr>
              <a:lnSpc>
                <a:spcPct val="150000"/>
              </a:lnSpc>
            </a:pPr>
            <a:endParaRPr lang="en-US" sz="2200" dirty="0">
              <a:solidFill>
                <a:srgbClr val="00B050"/>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5797484" y="1479050"/>
            <a:ext cx="5769204" cy="1323439"/>
          </a:xfrm>
          <a:prstGeom prst="rect">
            <a:avLst/>
          </a:prstGeom>
          <a:noFill/>
        </p:spPr>
        <p:txBody>
          <a:bodyPr wrap="square" rtlCol="0">
            <a:spAutoFit/>
          </a:bodyPr>
          <a:lstStyle/>
          <a:p>
            <a:r>
              <a:rPr lang="en-US" sz="2000" dirty="0" smtClean="0">
                <a:solidFill>
                  <a:srgbClr val="00B050"/>
                </a:solidFill>
                <a:latin typeface="Times New Roman" panose="02020603050405020304" pitchFamily="18" charset="0"/>
                <a:cs typeface="Times New Roman" panose="02020603050405020304" pitchFamily="18" charset="0"/>
              </a:rPr>
              <a:t>Gender: 5 female, 5 male</a:t>
            </a:r>
          </a:p>
          <a:p>
            <a:r>
              <a:rPr lang="en-US" sz="2000" dirty="0" smtClean="0">
                <a:solidFill>
                  <a:srgbClr val="00B050"/>
                </a:solidFill>
                <a:latin typeface="Times New Roman" panose="02020603050405020304" pitchFamily="18" charset="0"/>
                <a:cs typeface="Times New Roman" panose="02020603050405020304" pitchFamily="18" charset="0"/>
              </a:rPr>
              <a:t>Ethnicity: 5 Chinese, 3 Filipino, 1 Korean, 1 Indian</a:t>
            </a:r>
          </a:p>
          <a:p>
            <a:r>
              <a:rPr lang="en-US" sz="2000" dirty="0" smtClean="0">
                <a:solidFill>
                  <a:srgbClr val="00B050"/>
                </a:solidFill>
                <a:latin typeface="Times New Roman" panose="02020603050405020304" pitchFamily="18" charset="0"/>
                <a:cs typeface="Times New Roman" panose="02020603050405020304" pitchFamily="18" charset="0"/>
              </a:rPr>
              <a:t>Age range: 7 from ages 17-25, 3 from ages 26-40 </a:t>
            </a:r>
          </a:p>
          <a:p>
            <a:endParaRPr lang="en-US" sz="2000" dirty="0">
              <a:solidFill>
                <a:srgbClr val="00B05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1668544" y="2441010"/>
            <a:ext cx="9898144" cy="6093976"/>
          </a:xfrm>
          <a:prstGeom prst="rect">
            <a:avLst/>
          </a:prstGeom>
          <a:noFill/>
        </p:spPr>
        <p:txBody>
          <a:bodyPr wrap="square" rtlCol="0">
            <a:spAutoFit/>
          </a:bodyPr>
          <a:lstStyle/>
          <a:p>
            <a:pPr>
              <a:lnSpc>
                <a:spcPct val="150000"/>
              </a:lnSpc>
            </a:pPr>
            <a:r>
              <a:rPr lang="en-US" sz="2000" b="1" dirty="0" smtClean="0">
                <a:solidFill>
                  <a:srgbClr val="00B050"/>
                </a:solidFill>
                <a:latin typeface="Times New Roman" panose="02020603050405020304" pitchFamily="18" charset="0"/>
                <a:cs typeface="Times New Roman" panose="02020603050405020304" pitchFamily="18" charset="0"/>
              </a:rPr>
              <a:t>For all questions, please refer to </a:t>
            </a:r>
            <a:r>
              <a:rPr lang="en-US" sz="2000" b="1" dirty="0">
                <a:solidFill>
                  <a:srgbClr val="F26472"/>
                </a:solidFill>
                <a:latin typeface="Times New Roman" panose="02020603050405020304" pitchFamily="18" charset="0"/>
                <a:cs typeface="Times New Roman" panose="02020603050405020304" pitchFamily="18" charset="0"/>
              </a:rPr>
              <a:t>Appendix </a:t>
            </a:r>
            <a:r>
              <a:rPr lang="en-US" sz="2000" b="1" dirty="0" smtClean="0">
                <a:solidFill>
                  <a:srgbClr val="F26472"/>
                </a:solidFill>
                <a:latin typeface="Times New Roman" panose="02020603050405020304" pitchFamily="18" charset="0"/>
                <a:cs typeface="Times New Roman" panose="02020603050405020304" pitchFamily="18" charset="0"/>
              </a:rPr>
              <a:t>B</a:t>
            </a:r>
            <a:endParaRPr lang="en-US" sz="2000" b="1" dirty="0" smtClean="0">
              <a:solidFill>
                <a:srgbClr val="00B050"/>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1, most interviewees answered “self-studying”, follow by online learning.</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2, most interviewees found it not effective and prefer classroom learning.</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3, most interviewees provided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feedback, interviewees who provided </a:t>
            </a:r>
            <a:r>
              <a:rPr lang="en-US" sz="2000" u="sng" dirty="0" smtClean="0">
                <a:solidFill>
                  <a:srgbClr val="00B050"/>
                </a:solidFill>
                <a:latin typeface="Times New Roman" panose="02020603050405020304" pitchFamily="18" charset="0"/>
                <a:cs typeface="Times New Roman" panose="02020603050405020304" pitchFamily="18" charset="0"/>
              </a:rPr>
              <a:t>negative</a:t>
            </a:r>
            <a:r>
              <a:rPr lang="en-US" sz="2000" dirty="0" smtClean="0">
                <a:solidFill>
                  <a:srgbClr val="00B050"/>
                </a:solidFill>
                <a:latin typeface="Times New Roman" panose="02020603050405020304" pitchFamily="18" charset="0"/>
                <a:cs typeface="Times New Roman" panose="02020603050405020304" pitchFamily="18" charset="0"/>
              </a:rPr>
              <a:t> feedback stated that they already had a fluent level in English.</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For question 4, interviewees provided diverse </a:t>
            </a:r>
            <a:r>
              <a:rPr lang="en-US" sz="2000" u="sng" dirty="0" smtClean="0">
                <a:solidFill>
                  <a:srgbClr val="00B050"/>
                </a:solidFill>
                <a:latin typeface="Times New Roman" panose="02020603050405020304" pitchFamily="18" charset="0"/>
                <a:cs typeface="Times New Roman" panose="02020603050405020304" pitchFamily="18" charset="0"/>
              </a:rPr>
              <a:t>positive</a:t>
            </a:r>
            <a:r>
              <a:rPr lang="en-US" sz="2000" dirty="0" smtClean="0">
                <a:solidFill>
                  <a:srgbClr val="00B050"/>
                </a:solidFill>
                <a:latin typeface="Times New Roman" panose="02020603050405020304" pitchFamily="18" charset="0"/>
                <a:cs typeface="Times New Roman" panose="02020603050405020304" pitchFamily="18" charset="0"/>
              </a:rPr>
              <a:t> opinions (i.e. more potential immigrants would consider being a student at NMC; more international students who had poor English skills would consider coming to island for education; more diversity means more possibilities) and </a:t>
            </a:r>
            <a:r>
              <a:rPr lang="en-US" sz="2000" u="sng" dirty="0" smtClean="0">
                <a:solidFill>
                  <a:srgbClr val="00B050"/>
                </a:solidFill>
                <a:latin typeface="Times New Roman" panose="02020603050405020304" pitchFamily="18" charset="0"/>
                <a:cs typeface="Times New Roman" panose="02020603050405020304" pitchFamily="18" charset="0"/>
              </a:rPr>
              <a:t>negative</a:t>
            </a:r>
            <a:r>
              <a:rPr lang="en-US" sz="2000" dirty="0" smtClean="0">
                <a:solidFill>
                  <a:srgbClr val="00B050"/>
                </a:solidFill>
                <a:latin typeface="Times New Roman" panose="02020603050405020304" pitchFamily="18" charset="0"/>
                <a:cs typeface="Times New Roman" panose="02020603050405020304" pitchFamily="18" charset="0"/>
              </a:rPr>
              <a:t> opinions (i.e. more fund is needed)</a:t>
            </a:r>
          </a:p>
          <a:p>
            <a:pPr marL="342900" indent="-342900">
              <a:lnSpc>
                <a:spcPct val="150000"/>
              </a:lnSpc>
              <a:buFont typeface="Arial" panose="020B0604020202020204" pitchFamily="34" charset="0"/>
              <a:buChar char="•"/>
            </a:pPr>
            <a:endParaRPr lang="en-US" sz="2000" dirty="0" smtClean="0">
              <a:solidFill>
                <a:srgbClr val="00B050"/>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000" dirty="0" smtClean="0">
              <a:solidFill>
                <a:srgbClr val="00B050"/>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626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34151" y="691874"/>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Results &amp; analysis </a:t>
            </a:r>
            <a:endParaRPr lang="en-US" sz="3800" dirty="0">
              <a:latin typeface="Algerian" panose="04020705040A02060702" pitchFamily="82" charset="0"/>
            </a:endParaRPr>
          </a:p>
        </p:txBody>
      </p:sp>
      <p:sp>
        <p:nvSpPr>
          <p:cNvPr id="4" name="文本框 3"/>
          <p:cNvSpPr txBox="1"/>
          <p:nvPr/>
        </p:nvSpPr>
        <p:spPr>
          <a:xfrm>
            <a:off x="2309567" y="1368982"/>
            <a:ext cx="7890235" cy="523220"/>
          </a:xfrm>
          <a:prstGeom prst="rect">
            <a:avLst/>
          </a:prstGeom>
          <a:noFill/>
        </p:spPr>
        <p:txBody>
          <a:bodyPr wrap="square" rtlCol="0">
            <a:spAutoFit/>
          </a:bodyPr>
          <a:lstStyle/>
          <a:p>
            <a:pPr algn="ctr"/>
            <a:r>
              <a:rPr lang="en-US" sz="2800" dirty="0" smtClean="0">
                <a:solidFill>
                  <a:srgbClr val="4C67EE"/>
                </a:solidFill>
                <a:latin typeface="Times New Roman" panose="02020603050405020304" pitchFamily="18" charset="0"/>
                <a:cs typeface="Times New Roman" panose="02020603050405020304" pitchFamily="18" charset="0"/>
              </a:rPr>
              <a:t>Interviews</a:t>
            </a:r>
            <a:endParaRPr lang="en-US" sz="2800" dirty="0">
              <a:solidFill>
                <a:srgbClr val="4C67EE"/>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2045615" y="2345749"/>
            <a:ext cx="8305015" cy="424731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results from Q2, it appears that most interviewees prefer one-to-one tutoring or at least some kind of in-person learning.</a:t>
            </a:r>
          </a:p>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results from Q4, it suggests that more female interviewees were likely to see new program takes place on campus compared to male interviewees.</a:t>
            </a:r>
          </a:p>
          <a:p>
            <a:pPr marL="342900" indent="-342900">
              <a:lnSpc>
                <a:spcPct val="150000"/>
              </a:lnSpc>
              <a:buFont typeface="Wingdings" panose="05000000000000000000" pitchFamily="2" charset="2"/>
              <a:buChar char="Ø"/>
            </a:pPr>
            <a:r>
              <a:rPr lang="en-US" sz="2000" dirty="0" smtClean="0">
                <a:solidFill>
                  <a:srgbClr val="00B050"/>
                </a:solidFill>
                <a:latin typeface="Times New Roman" panose="02020603050405020304" pitchFamily="18" charset="0"/>
                <a:cs typeface="Times New Roman" panose="02020603050405020304" pitchFamily="18" charset="0"/>
              </a:rPr>
              <a:t>Upon reviewing the results from Q4, it suggests that most interviewees between the ages of 17-25 see the positive impact of ESL training programs being offered at NMC, while the interviewees between the ages of 26-40 see the opposite. </a:t>
            </a: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6" name="图片 5"/>
          <p:cNvPicPr>
            <a:picLocks noChangeAspect="1"/>
          </p:cNvPicPr>
          <p:nvPr/>
        </p:nvPicPr>
        <p:blipFill>
          <a:blip r:embed="rId2" cstate="print">
            <a:extLst>
              <a:ext uri="{BEBA8EAE-BF5A-486C-A8C5-ECC9F3942E4B}">
                <a14:imgProps xmlns:a14="http://schemas.microsoft.com/office/drawing/2010/main">
                  <a14:imgLayer r:embed="rId3">
                    <a14:imgEffect>
                      <a14:saturation sat="98000"/>
                    </a14:imgEffect>
                  </a14:imgLayer>
                </a14:imgProps>
              </a:ext>
              <a:ext uri="{28A0092B-C50C-407E-A947-70E740481C1C}">
                <a14:useLocalDpi xmlns:a14="http://schemas.microsoft.com/office/drawing/2010/main" val="0"/>
              </a:ext>
            </a:extLst>
          </a:blip>
          <a:stretch>
            <a:fillRect/>
          </a:stretch>
        </p:blipFill>
        <p:spPr>
          <a:xfrm>
            <a:off x="8907569" y="283734"/>
            <a:ext cx="2886123" cy="2693715"/>
          </a:xfrm>
          <a:prstGeom prst="rect">
            <a:avLst/>
          </a:prstGeom>
        </p:spPr>
      </p:pic>
    </p:spTree>
    <p:extLst>
      <p:ext uri="{BB962C8B-B14F-4D97-AF65-F5344CB8AC3E}">
        <p14:creationId xmlns:p14="http://schemas.microsoft.com/office/powerpoint/2010/main" val="3273775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34148" y="640894"/>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Results &amp; analysis </a:t>
            </a:r>
            <a:endParaRPr lang="en-US" sz="3800" dirty="0">
              <a:latin typeface="Algerian" panose="04020705040A02060702" pitchFamily="82" charset="0"/>
            </a:endParaRPr>
          </a:p>
        </p:txBody>
      </p:sp>
      <p:sp>
        <p:nvSpPr>
          <p:cNvPr id="4" name="文本框 3"/>
          <p:cNvSpPr txBox="1"/>
          <p:nvPr/>
        </p:nvSpPr>
        <p:spPr>
          <a:xfrm>
            <a:off x="2309562" y="1239129"/>
            <a:ext cx="7890235" cy="523220"/>
          </a:xfrm>
          <a:prstGeom prst="rect">
            <a:avLst/>
          </a:prstGeom>
          <a:noFill/>
        </p:spPr>
        <p:txBody>
          <a:bodyPr wrap="square" rtlCol="0">
            <a:spAutoFit/>
          </a:bodyPr>
          <a:lstStyle/>
          <a:p>
            <a:pPr algn="ctr"/>
            <a:r>
              <a:rPr lang="en-US" sz="2800" dirty="0" smtClean="0">
                <a:solidFill>
                  <a:srgbClr val="4C67EE"/>
                </a:solidFill>
                <a:latin typeface="Times New Roman" panose="02020603050405020304" pitchFamily="18" charset="0"/>
                <a:cs typeface="Times New Roman" panose="02020603050405020304" pitchFamily="18" charset="0"/>
              </a:rPr>
              <a:t>Responses from Experts</a:t>
            </a:r>
            <a:endParaRPr lang="en-US" sz="2800" dirty="0">
              <a:solidFill>
                <a:srgbClr val="4C67EE"/>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556741" y="1762349"/>
            <a:ext cx="11395881" cy="1615827"/>
          </a:xfrm>
          <a:prstGeom prst="rect">
            <a:avLst/>
          </a:prstGeom>
          <a:noFill/>
        </p:spPr>
        <p:txBody>
          <a:bodyPr wrap="square" rtlCol="0">
            <a:spAutoFit/>
          </a:bodyPr>
          <a:lstStyle/>
          <a:p>
            <a:pPr marL="342900" indent="-342900" algn="ctr">
              <a:lnSpc>
                <a:spcPct val="150000"/>
              </a:lnSpc>
              <a:buFont typeface="Arial" panose="020B0604020202020204" pitchFamily="34" charset="0"/>
              <a:buChar char="•"/>
            </a:pPr>
            <a:r>
              <a:rPr lang="en-US" sz="2200" dirty="0" smtClean="0">
                <a:solidFill>
                  <a:srgbClr val="00B050"/>
                </a:solidFill>
                <a:latin typeface="Times New Roman" panose="02020603050405020304" pitchFamily="18" charset="0"/>
                <a:cs typeface="Times New Roman" panose="02020603050405020304" pitchFamily="18" charset="0"/>
              </a:rPr>
              <a:t>Letters with questionnaire (</a:t>
            </a:r>
            <a:r>
              <a:rPr lang="en-US" altLang="zh-CN" sz="2200" dirty="0">
                <a:solidFill>
                  <a:srgbClr val="F26472"/>
                </a:solidFill>
                <a:latin typeface="Times New Roman" panose="02020603050405020304" pitchFamily="18" charset="0"/>
                <a:cs typeface="Times New Roman" panose="02020603050405020304" pitchFamily="18" charset="0"/>
              </a:rPr>
              <a:t>See Appendix </a:t>
            </a:r>
            <a:r>
              <a:rPr lang="en-US" altLang="zh-CN" sz="2200" dirty="0" smtClean="0">
                <a:solidFill>
                  <a:srgbClr val="F26472"/>
                </a:solidFill>
                <a:latin typeface="Times New Roman" panose="02020603050405020304" pitchFamily="18" charset="0"/>
                <a:cs typeface="Times New Roman" panose="02020603050405020304" pitchFamily="18" charset="0"/>
              </a:rPr>
              <a:t>C</a:t>
            </a:r>
            <a:r>
              <a:rPr lang="en-US" sz="2200" dirty="0" smtClean="0">
                <a:solidFill>
                  <a:srgbClr val="00B050"/>
                </a:solidFill>
                <a:latin typeface="Times New Roman" panose="02020603050405020304" pitchFamily="18" charset="0"/>
                <a:cs typeface="Times New Roman" panose="02020603050405020304" pitchFamily="18" charset="0"/>
              </a:rPr>
              <a:t>) were sent out to a total of 4 experts, but only 1 expert replied back.  </a:t>
            </a:r>
            <a:endParaRPr lang="en-US" sz="2200" dirty="0">
              <a:solidFill>
                <a:srgbClr val="00B050"/>
              </a:solidFill>
              <a:latin typeface="Times New Roman" panose="02020603050405020304" pitchFamily="18" charset="0"/>
              <a:cs typeface="Times New Roman" panose="02020603050405020304" pitchFamily="18" charset="0"/>
            </a:endParaRPr>
          </a:p>
          <a:p>
            <a:pPr algn="ctr">
              <a:lnSpc>
                <a:spcPct val="150000"/>
              </a:lnSpc>
            </a:pPr>
            <a:r>
              <a:rPr lang="zh-CN" altLang="en-US" sz="2200" dirty="0">
                <a:solidFill>
                  <a:srgbClr val="00B050"/>
                </a:solidFill>
                <a:latin typeface="Times New Roman" panose="02020603050405020304" pitchFamily="18" charset="0"/>
                <a:cs typeface="Times New Roman" panose="02020603050405020304" pitchFamily="18" charset="0"/>
              </a:rPr>
              <a:t>↓</a:t>
            </a:r>
            <a:endParaRPr lang="en-US" sz="2200" dirty="0">
              <a:solidFill>
                <a:srgbClr val="00B050"/>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1058646" y="3131257"/>
            <a:ext cx="10392066" cy="1107996"/>
          </a:xfrm>
          <a:prstGeom prst="rect">
            <a:avLst/>
          </a:prstGeom>
          <a:noFill/>
        </p:spPr>
        <p:txBody>
          <a:bodyPr wrap="square" rtlCol="0">
            <a:spAutoFit/>
          </a:bodyPr>
          <a:lstStyle/>
          <a:p>
            <a:pPr algn="ct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Reply from Prof. Dr. Robert F. </a:t>
            </a:r>
            <a:r>
              <a:rPr lang="en-US" sz="2200" dirty="0" err="1" smtClean="0">
                <a:solidFill>
                  <a:srgbClr val="00B050"/>
                </a:solidFill>
                <a:latin typeface="Times New Roman" panose="02020603050405020304" pitchFamily="18" charset="0"/>
                <a:cs typeface="Times New Roman" panose="02020603050405020304" pitchFamily="18" charset="0"/>
              </a:rPr>
              <a:t>Mudde</a:t>
            </a:r>
            <a:r>
              <a:rPr lang="en-US" sz="2200" dirty="0" smtClean="0">
                <a:solidFill>
                  <a:srgbClr val="00B050"/>
                </a:solidFill>
                <a:latin typeface="Times New Roman" panose="02020603050405020304" pitchFamily="18" charset="0"/>
                <a:cs typeface="Times New Roman" panose="02020603050405020304" pitchFamily="18" charset="0"/>
              </a:rPr>
              <a:t> </a:t>
            </a:r>
            <a:r>
              <a:rPr lang="en-US" altLang="zh-CN" sz="2200" dirty="0">
                <a:solidFill>
                  <a:srgbClr val="00B050"/>
                </a:solidFill>
                <a:latin typeface="Times New Roman" panose="02020603050405020304" pitchFamily="18" charset="0"/>
                <a:cs typeface="Times New Roman" panose="02020603050405020304" pitchFamily="18" charset="0"/>
              </a:rPr>
              <a:t>(</a:t>
            </a:r>
            <a:r>
              <a:rPr lang="en-US" altLang="zh-CN" sz="2200" dirty="0" smtClean="0">
                <a:solidFill>
                  <a:srgbClr val="F26472"/>
                </a:solidFill>
                <a:latin typeface="Times New Roman" panose="02020603050405020304" pitchFamily="18" charset="0"/>
                <a:cs typeface="Times New Roman" panose="02020603050405020304" pitchFamily="18" charset="0"/>
              </a:rPr>
              <a:t>See Appendix E</a:t>
            </a:r>
            <a:r>
              <a:rPr lang="en-US" altLang="zh-CN" sz="2200" dirty="0" smtClean="0">
                <a:solidFill>
                  <a:srgbClr val="00B050"/>
                </a:solidFill>
                <a:latin typeface="Times New Roman" panose="02020603050405020304" pitchFamily="18" charset="0"/>
                <a:cs typeface="Times New Roman" panose="02020603050405020304" pitchFamily="18" charset="0"/>
              </a:rPr>
              <a:t>)</a:t>
            </a:r>
            <a:r>
              <a:rPr lang="en-US" sz="2200" dirty="0" smtClean="0">
                <a:solidFill>
                  <a:srgbClr val="00B050"/>
                </a:solidFill>
                <a:latin typeface="Times New Roman" panose="02020603050405020304" pitchFamily="18" charset="0"/>
                <a:cs typeface="Times New Roman" panose="02020603050405020304" pitchFamily="18" charset="0"/>
              </a:rPr>
              <a:t> - the Vice President Education and the Distinguished Professor in Science Education, Delft University of Technology</a:t>
            </a:r>
            <a:endParaRPr lang="en-US" sz="2200" dirty="0">
              <a:solidFill>
                <a:srgbClr val="00B050"/>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1058646" y="4812363"/>
            <a:ext cx="10392066" cy="1047210"/>
          </a:xfrm>
          <a:prstGeom prst="rect">
            <a:avLst/>
          </a:prstGeom>
          <a:noFill/>
        </p:spPr>
        <p:txBody>
          <a:bodyPr wrap="square" rtlCol="0">
            <a:spAutoFit/>
          </a:bodyPr>
          <a:lstStyle/>
          <a:p>
            <a:pPr algn="ctr">
              <a:lnSpc>
                <a:spcPct val="150000"/>
              </a:lnSpc>
            </a:pPr>
            <a:r>
              <a:rPr lang="en-US" sz="2200" b="1" u="sng" dirty="0" smtClean="0">
                <a:solidFill>
                  <a:srgbClr val="00B050"/>
                </a:solidFill>
                <a:latin typeface="Times New Roman" panose="02020603050405020304" pitchFamily="18" charset="0"/>
                <a:cs typeface="Times New Roman" panose="02020603050405020304" pitchFamily="18" charset="0"/>
              </a:rPr>
              <a:t>Because of the interruption of Super Typhoon </a:t>
            </a:r>
            <a:r>
              <a:rPr lang="en-US" sz="2200" b="1" u="sng" dirty="0" err="1" smtClean="0">
                <a:solidFill>
                  <a:srgbClr val="00B050"/>
                </a:solidFill>
                <a:latin typeface="Times New Roman" panose="02020603050405020304" pitchFamily="18" charset="0"/>
                <a:cs typeface="Times New Roman" panose="02020603050405020304" pitchFamily="18" charset="0"/>
              </a:rPr>
              <a:t>Yutu</a:t>
            </a:r>
            <a:r>
              <a:rPr lang="en-US" sz="2200" b="1" u="sng" dirty="0" smtClean="0">
                <a:solidFill>
                  <a:srgbClr val="00B050"/>
                </a:solidFill>
                <a:latin typeface="Times New Roman" panose="02020603050405020304" pitchFamily="18" charset="0"/>
                <a:cs typeface="Times New Roman" panose="02020603050405020304" pitchFamily="18" charset="0"/>
              </a:rPr>
              <a:t>, very little feedback were received, therefore it is not enough for analyzing in this case.</a:t>
            </a:r>
            <a:endParaRPr lang="en-US" sz="2200" b="1" u="sng"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818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883392" y="838328"/>
            <a:ext cx="7055891" cy="5678478"/>
          </a:xfrm>
          <a:prstGeom prst="rect">
            <a:avLst/>
          </a:prstGeom>
          <a:noFill/>
        </p:spPr>
        <p:txBody>
          <a:bodyPr wrap="square" rtlCol="0">
            <a:spAutoFit/>
          </a:bodyPr>
          <a:lstStyle/>
          <a:p>
            <a:pPr>
              <a:lnSpc>
                <a:spcPct val="150000"/>
              </a:lnSpc>
            </a:pPr>
            <a:r>
              <a:rPr lang="en-US" sz="2200" dirty="0" smtClean="0">
                <a:solidFill>
                  <a:srgbClr val="00B050"/>
                </a:solidFill>
                <a:latin typeface="Times New Roman" panose="02020603050405020304" pitchFamily="18" charset="0"/>
                <a:cs typeface="Times New Roman" panose="02020603050405020304" pitchFamily="18" charset="0"/>
              </a:rPr>
              <a:t>     The overall data quality is good in which data is untainted and helps answer the questions that was collected to answer for this project. Upon reviewing all the information at hand, statistics showed that not only the offering of more educational programs is beneficial according to literature studies and research, but also provides significantly positive impacts in many aspects according to most of the survey participants and interviewees. It is important to bring the issue of lacking educational resources up in the CNMI, as more people develop an awareness of it and more resources maybe available in the near future. </a:t>
            </a:r>
            <a:endParaRPr lang="en-US" sz="2200" dirty="0">
              <a:solidFill>
                <a:srgbClr val="00B05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07089" y="259307"/>
            <a:ext cx="3384911" cy="2613959"/>
          </a:xfrm>
          <a:prstGeom prst="rect">
            <a:avLst/>
          </a:prstGeom>
        </p:spPr>
      </p:pic>
    </p:spTree>
    <p:extLst>
      <p:ext uri="{BB962C8B-B14F-4D97-AF65-F5344CB8AC3E}">
        <p14:creationId xmlns:p14="http://schemas.microsoft.com/office/powerpoint/2010/main" val="1361040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488674" y="141402"/>
            <a:ext cx="8041064" cy="1508105"/>
          </a:xfrm>
          <a:prstGeom prst="rect">
            <a:avLst/>
          </a:prstGeom>
          <a:noFill/>
        </p:spPr>
        <p:txBody>
          <a:bodyPr wrap="square" rtlCol="0">
            <a:spAutoFit/>
          </a:bodyPr>
          <a:lstStyle/>
          <a:p>
            <a:pPr algn="ctr"/>
            <a:r>
              <a:rPr lang="en-US" sz="3600" dirty="0">
                <a:solidFill>
                  <a:srgbClr val="F26472"/>
                </a:solidFill>
                <a:latin typeface="Algerian" panose="04020705040A02060702" pitchFamily="82" charset="0"/>
                <a:cs typeface="Times New Roman" panose="02020603050405020304" pitchFamily="18" charset="0"/>
              </a:rPr>
              <a:t>Appendix </a:t>
            </a:r>
            <a:r>
              <a:rPr lang="en-US" sz="3600" dirty="0" smtClean="0">
                <a:solidFill>
                  <a:srgbClr val="F26472"/>
                </a:solidFill>
                <a:latin typeface="Algerian" panose="04020705040A02060702" pitchFamily="82" charset="0"/>
                <a:cs typeface="Times New Roman" panose="02020603050405020304" pitchFamily="18" charset="0"/>
              </a:rPr>
              <a:t>A</a:t>
            </a:r>
          </a:p>
          <a:p>
            <a:pPr algn="ctr"/>
            <a:r>
              <a:rPr lang="en-US" sz="2000" u="sng" dirty="0">
                <a:solidFill>
                  <a:srgbClr val="F26472"/>
                </a:solidFill>
              </a:rPr>
              <a:t>Pilot Survey Questions for NMC students</a:t>
            </a:r>
            <a:endParaRPr lang="en-US" sz="2000" dirty="0">
              <a:solidFill>
                <a:srgbClr val="F26472"/>
              </a:solidFill>
            </a:endParaRPr>
          </a:p>
          <a:p>
            <a:pPr algn="ctr"/>
            <a:endParaRPr lang="en-US" sz="3600" dirty="0">
              <a:solidFill>
                <a:srgbClr val="F26472"/>
              </a:solidFill>
              <a:latin typeface="Algerian" panose="04020705040A02060702" pitchFamily="82" charset="0"/>
            </a:endParaRPr>
          </a:p>
        </p:txBody>
      </p:sp>
      <p:sp>
        <p:nvSpPr>
          <p:cNvPr id="8" name="文本框 7"/>
          <p:cNvSpPr txBox="1"/>
          <p:nvPr/>
        </p:nvSpPr>
        <p:spPr>
          <a:xfrm>
            <a:off x="1357457" y="1112725"/>
            <a:ext cx="10114961" cy="6001643"/>
          </a:xfrm>
          <a:prstGeom prst="rect">
            <a:avLst/>
          </a:prstGeom>
          <a:noFill/>
        </p:spPr>
        <p:txBody>
          <a:bodyPr wrap="square" rtlCol="0">
            <a:spAutoFit/>
          </a:bodyPr>
          <a:lstStyle/>
          <a:p>
            <a:pPr marL="342900" lvl="0" indent="-342900">
              <a:buFont typeface="+mj-lt"/>
              <a:buAutoNum type="arabicPeriod"/>
            </a:pPr>
            <a:r>
              <a:rPr lang="en-US" sz="1600" dirty="0">
                <a:latin typeface="Arial" panose="020B0604020202020204" pitchFamily="34" charset="0"/>
                <a:cs typeface="Arial" panose="020B0604020202020204" pitchFamily="34" charset="0"/>
              </a:rPr>
              <a:t>Please provide the following information for data collection. All responses in this survey will be completely anonymous.​ Thank you for your participation.​​ </a:t>
            </a:r>
          </a:p>
          <a:p>
            <a:pPr lvl="0"/>
            <a:r>
              <a:rPr lang="en-US" sz="1600" dirty="0" smtClean="0">
                <a:latin typeface="Arial" panose="020B0604020202020204" pitchFamily="34" charset="0"/>
                <a:cs typeface="Arial" panose="020B0604020202020204" pitchFamily="34" charset="0"/>
              </a:rPr>
              <a:t>       - What </a:t>
            </a:r>
            <a:r>
              <a:rPr lang="en-US" sz="1600" dirty="0">
                <a:latin typeface="Arial" panose="020B0604020202020204" pitchFamily="34" charset="0"/>
                <a:cs typeface="Arial" panose="020B0604020202020204" pitchFamily="34" charset="0"/>
              </a:rPr>
              <a:t>is your nationality/citizenship? </a:t>
            </a:r>
          </a:p>
          <a:p>
            <a:pPr lvl="0"/>
            <a:r>
              <a:rPr lang="en-US" sz="1600" dirty="0" smtClean="0">
                <a:latin typeface="Arial" panose="020B0604020202020204" pitchFamily="34" charset="0"/>
                <a:cs typeface="Arial" panose="020B0604020202020204" pitchFamily="34" charset="0"/>
              </a:rPr>
              <a:t>       - What </a:t>
            </a:r>
            <a:r>
              <a:rPr lang="en-US" sz="1600" dirty="0">
                <a:latin typeface="Arial" panose="020B0604020202020204" pitchFamily="34" charset="0"/>
                <a:cs typeface="Arial" panose="020B0604020202020204" pitchFamily="34" charset="0"/>
              </a:rPr>
              <a:t>is your gender?</a:t>
            </a:r>
          </a:p>
          <a:p>
            <a:pPr marL="342900" lvl="0" indent="-342900">
              <a:buFont typeface="+mj-lt"/>
              <a:buAutoNum type="arabicPeriod" startAt="2"/>
            </a:pPr>
            <a:r>
              <a:rPr lang="en-US" sz="1600" dirty="0">
                <a:latin typeface="Arial" panose="020B0604020202020204" pitchFamily="34" charset="0"/>
                <a:cs typeface="Arial" panose="020B0604020202020204" pitchFamily="34" charset="0"/>
              </a:rPr>
              <a:t>What is your class standing in college? [e.g. freshman, sophomore..]</a:t>
            </a:r>
          </a:p>
          <a:p>
            <a:pPr marL="342900" lvl="0" indent="-342900">
              <a:buFont typeface="+mj-lt"/>
              <a:buAutoNum type="arabicPeriod" startAt="3"/>
            </a:pPr>
            <a:r>
              <a:rPr lang="en-US" sz="1600" dirty="0" smtClean="0">
                <a:latin typeface="Arial" panose="020B0604020202020204" pitchFamily="34" charset="0"/>
                <a:cs typeface="Arial" panose="020B0604020202020204" pitchFamily="34" charset="0"/>
              </a:rPr>
              <a:t>Do </a:t>
            </a:r>
            <a:r>
              <a:rPr lang="en-US" sz="1600" dirty="0">
                <a:latin typeface="Arial" panose="020B0604020202020204" pitchFamily="34" charset="0"/>
                <a:cs typeface="Arial" panose="020B0604020202020204" pitchFamily="34" charset="0"/>
              </a:rPr>
              <a:t>you agree with there should be more degree programs being offered at NMC? [in </a:t>
            </a:r>
            <a:r>
              <a:rPr lang="en-US" sz="1600" dirty="0" err="1">
                <a:latin typeface="Arial" panose="020B0604020202020204" pitchFamily="34" charset="0"/>
                <a:cs typeface="Arial" panose="020B0604020202020204" pitchFamily="34" charset="0"/>
              </a:rPr>
              <a:t>likert</a:t>
            </a:r>
            <a:r>
              <a:rPr lang="en-US" sz="1600" dirty="0">
                <a:latin typeface="Arial" panose="020B0604020202020204" pitchFamily="34" charset="0"/>
                <a:cs typeface="Arial" panose="020B0604020202020204" pitchFamily="34" charset="0"/>
              </a:rPr>
              <a:t> scale from strongly disagree to strongly agree]</a:t>
            </a:r>
          </a:p>
          <a:p>
            <a:pPr marL="342900" lvl="0" indent="-342900">
              <a:buFont typeface="+mj-lt"/>
              <a:buAutoNum type="arabicPeriod" startAt="4"/>
            </a:pPr>
            <a:r>
              <a:rPr lang="en-US" sz="1600" dirty="0">
                <a:latin typeface="Arial" panose="020B0604020202020204" pitchFamily="34" charset="0"/>
                <a:cs typeface="Arial" panose="020B0604020202020204" pitchFamily="34" charset="0"/>
              </a:rPr>
              <a:t>Do you see the offering of new technical programs (Engineering, Automotive Technology, Information Technology, etc.) as a great opportunity/option to students? Explain.</a:t>
            </a:r>
          </a:p>
          <a:p>
            <a:pPr marL="342900" lvl="0" indent="-342900">
              <a:buFont typeface="+mj-lt"/>
              <a:buAutoNum type="arabicPeriod" startAt="5"/>
            </a:pPr>
            <a:r>
              <a:rPr lang="en-US" sz="1600" dirty="0">
                <a:latin typeface="Arial" panose="020B0604020202020204" pitchFamily="34" charset="0"/>
                <a:cs typeface="Arial" panose="020B0604020202020204" pitchFamily="34" charset="0"/>
              </a:rPr>
              <a:t>Do you see the offering of new foreign language programs (popular languages such as French, Spanish, Russian, Arabian, etc.) as a great opportunity/option to students? Explain.</a:t>
            </a:r>
          </a:p>
          <a:p>
            <a:pPr marL="342900" lvl="0" indent="-342900">
              <a:buFont typeface="+mj-lt"/>
              <a:buAutoNum type="arabicPeriod" startAt="6"/>
            </a:pPr>
            <a:r>
              <a:rPr lang="en-US" sz="1600" dirty="0">
                <a:latin typeface="Arial" panose="020B0604020202020204" pitchFamily="34" charset="0"/>
                <a:cs typeface="Arial" panose="020B0604020202020204" pitchFamily="34" charset="0"/>
              </a:rPr>
              <a:t>Do you speak another language other than English? If so, how did you learn that?​</a:t>
            </a:r>
          </a:p>
          <a:p>
            <a:pPr marL="342900" lvl="0" indent="-342900">
              <a:buFont typeface="+mj-lt"/>
              <a:buAutoNum type="arabicPeriod" startAt="7"/>
            </a:pPr>
            <a:r>
              <a:rPr lang="en-US" sz="1600" dirty="0">
                <a:latin typeface="Arial" panose="020B0604020202020204" pitchFamily="34" charset="0"/>
                <a:cs typeface="Arial" panose="020B0604020202020204" pitchFamily="34" charset="0"/>
              </a:rPr>
              <a:t>Have you ever considered studying or even working abroad in the future? If so, what challenges do you see?</a:t>
            </a:r>
          </a:p>
          <a:p>
            <a:pPr marL="342900" lvl="0" indent="-342900">
              <a:buFont typeface="+mj-lt"/>
              <a:buAutoNum type="arabicPeriod" startAt="8"/>
            </a:pPr>
            <a:r>
              <a:rPr lang="en-US" sz="1600" dirty="0">
                <a:latin typeface="Arial" panose="020B0604020202020204" pitchFamily="34" charset="0"/>
                <a:cs typeface="Arial" panose="020B0604020202020204" pitchFamily="34" charset="0"/>
              </a:rPr>
              <a:t>Do you see the offering of ESL (English as a Second Language) training programs as helpful training sources to immigrants and international students? Explain.​</a:t>
            </a:r>
          </a:p>
          <a:p>
            <a:pPr marL="342900" lvl="0" indent="-342900">
              <a:buFont typeface="+mj-lt"/>
              <a:buAutoNum type="arabicPeriod" startAt="9"/>
            </a:pPr>
            <a:r>
              <a:rPr lang="en-US" sz="1600" dirty="0">
                <a:latin typeface="Arial" panose="020B0604020202020204" pitchFamily="34" charset="0"/>
                <a:cs typeface="Arial" panose="020B0604020202020204" pitchFamily="34" charset="0"/>
              </a:rPr>
              <a:t>What consequences/outcomes you can possibly think of that will benefits our society as a whole by offering more degree programs to college students?</a:t>
            </a:r>
          </a:p>
          <a:p>
            <a:pPr marL="342900" lvl="0" indent="-342900">
              <a:buFont typeface="+mj-lt"/>
              <a:buAutoNum type="arabicPeriod" startAt="10"/>
            </a:pPr>
            <a:r>
              <a:rPr lang="en-US" sz="1600" dirty="0">
                <a:latin typeface="Arial" panose="020B0604020202020204" pitchFamily="34" charset="0"/>
                <a:cs typeface="Arial" panose="020B0604020202020204" pitchFamily="34" charset="0"/>
              </a:rPr>
              <a:t>What other degree programs you would also like to see being offered at NMC in the upcoming future?​ (Here are some of the popular majors for college students.)​ [e.g. psychology, civil engineering, music/arts/drama]</a:t>
            </a:r>
          </a:p>
          <a:p>
            <a:pPr marL="342900" lvl="0" indent="-342900">
              <a:buFont typeface="+mj-lt"/>
              <a:buAutoNum type="arabicPeriod" startAt="11"/>
            </a:pPr>
            <a:r>
              <a:rPr lang="en-US" sz="1600" dirty="0">
                <a:latin typeface="Arial" panose="020B0604020202020204" pitchFamily="34" charset="0"/>
                <a:cs typeface="Arial" panose="020B0604020202020204" pitchFamily="34" charset="0"/>
              </a:rPr>
              <a:t>Do you think the project/plan of offering more degree programs at NMC should be carried out soon?​ Why or why not?</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204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394405" y="791852"/>
            <a:ext cx="8041064" cy="1508105"/>
          </a:xfrm>
          <a:prstGeom prst="rect">
            <a:avLst/>
          </a:prstGeom>
          <a:noFill/>
        </p:spPr>
        <p:txBody>
          <a:bodyPr wrap="square" rtlCol="0">
            <a:spAutoFit/>
          </a:bodyPr>
          <a:lstStyle/>
          <a:p>
            <a:pPr algn="ctr"/>
            <a:r>
              <a:rPr lang="en-US" sz="3600" dirty="0">
                <a:solidFill>
                  <a:srgbClr val="F26472"/>
                </a:solidFill>
                <a:latin typeface="Algerian" panose="04020705040A02060702" pitchFamily="82" charset="0"/>
                <a:cs typeface="Times New Roman" panose="02020603050405020304" pitchFamily="18" charset="0"/>
              </a:rPr>
              <a:t>Appendix B</a:t>
            </a:r>
            <a:endParaRPr lang="en-US" sz="3600" dirty="0" smtClean="0">
              <a:solidFill>
                <a:srgbClr val="F26472"/>
              </a:solidFill>
              <a:latin typeface="Algerian" panose="04020705040A02060702" pitchFamily="82" charset="0"/>
              <a:cs typeface="Times New Roman" panose="02020603050405020304" pitchFamily="18" charset="0"/>
            </a:endParaRPr>
          </a:p>
          <a:p>
            <a:pPr algn="ctr"/>
            <a:r>
              <a:rPr lang="en-US" sz="2000" u="sng" dirty="0" smtClean="0">
                <a:solidFill>
                  <a:srgbClr val="F26472"/>
                </a:solidFill>
              </a:rPr>
              <a:t>Interview Questions for International Students and Immigrants</a:t>
            </a:r>
            <a:endParaRPr lang="en-US" sz="2000" dirty="0">
              <a:solidFill>
                <a:srgbClr val="F26472"/>
              </a:solidFill>
            </a:endParaRPr>
          </a:p>
          <a:p>
            <a:pPr algn="ctr"/>
            <a:endParaRPr lang="en-US" sz="3600" dirty="0">
              <a:solidFill>
                <a:srgbClr val="F26472"/>
              </a:solidFill>
              <a:latin typeface="Algerian" panose="04020705040A02060702" pitchFamily="82" charset="0"/>
            </a:endParaRPr>
          </a:p>
        </p:txBody>
      </p:sp>
      <p:sp>
        <p:nvSpPr>
          <p:cNvPr id="5" name="文本框 4"/>
          <p:cNvSpPr txBox="1"/>
          <p:nvPr/>
        </p:nvSpPr>
        <p:spPr>
          <a:xfrm>
            <a:off x="2224723" y="2299957"/>
            <a:ext cx="8550111" cy="3673698"/>
          </a:xfrm>
          <a:prstGeom prst="rect">
            <a:avLst/>
          </a:prstGeom>
          <a:noFill/>
        </p:spPr>
        <p:txBody>
          <a:bodyPr wrap="square" rtlCol="0">
            <a:spAutoFit/>
          </a:bodyPr>
          <a:lstStyle/>
          <a:p>
            <a:pPr marL="342900" indent="-342900">
              <a:lnSpc>
                <a:spcPct val="200000"/>
              </a:lnSpc>
              <a:buFont typeface="+mj-lt"/>
              <a:buAutoNum type="arabicPeriod"/>
            </a:pPr>
            <a:r>
              <a:rPr lang="en-US" sz="1700" dirty="0" smtClean="0">
                <a:latin typeface="Arial" panose="020B0604020202020204" pitchFamily="34" charset="0"/>
                <a:cs typeface="Arial" panose="020B0604020202020204" pitchFamily="34" charset="0"/>
              </a:rPr>
              <a:t>What type of learning method do you used most frequently in learning English?</a:t>
            </a:r>
          </a:p>
          <a:p>
            <a:pPr marL="342900" indent="-342900">
              <a:lnSpc>
                <a:spcPct val="200000"/>
              </a:lnSpc>
              <a:buFont typeface="+mj-lt"/>
              <a:buAutoNum type="arabicPeriod"/>
            </a:pPr>
            <a:r>
              <a:rPr lang="en-US" sz="1700" dirty="0" smtClean="0">
                <a:latin typeface="Arial" panose="020B0604020202020204" pitchFamily="34" charset="0"/>
                <a:cs typeface="Arial" panose="020B0604020202020204" pitchFamily="34" charset="0"/>
              </a:rPr>
              <a:t>Do you find it effective or not? If not, what type of learning method do you prefer?</a:t>
            </a:r>
          </a:p>
          <a:p>
            <a:pPr marL="342900" indent="-342900">
              <a:lnSpc>
                <a:spcPct val="200000"/>
              </a:lnSpc>
              <a:buFont typeface="+mj-lt"/>
              <a:buAutoNum type="arabicPeriod"/>
            </a:pPr>
            <a:r>
              <a:rPr lang="en-US" sz="1700" dirty="0" smtClean="0">
                <a:latin typeface="Arial" panose="020B0604020202020204" pitchFamily="34" charset="0"/>
                <a:cs typeface="Arial" panose="020B0604020202020204" pitchFamily="34" charset="0"/>
              </a:rPr>
              <a:t>If NMC will offer ESL (English as a Second Language) training program on campus, would you consider attending this program?</a:t>
            </a:r>
          </a:p>
          <a:p>
            <a:pPr marL="342900" indent="-342900">
              <a:lnSpc>
                <a:spcPct val="200000"/>
              </a:lnSpc>
              <a:buFont typeface="+mj-lt"/>
              <a:buAutoNum type="arabicPeriod"/>
            </a:pPr>
            <a:r>
              <a:rPr lang="en-US" sz="1700" dirty="0" smtClean="0">
                <a:latin typeface="Arial" panose="020B0604020202020204" pitchFamily="34" charset="0"/>
                <a:cs typeface="Arial" panose="020B0604020202020204" pitchFamily="34" charset="0"/>
              </a:rPr>
              <a:t>Do you see any positive or negative outcomes/impacts if NMC was to offer ESL program on campus in the upcoming future?</a:t>
            </a:r>
          </a:p>
          <a:p>
            <a:pPr marL="342900" indent="-342900">
              <a:lnSpc>
                <a:spcPct val="200000"/>
              </a:lnSpc>
              <a:buFont typeface="+mj-lt"/>
              <a:buAutoNum type="arabicPeriod"/>
            </a:pPr>
            <a:endParaRPr 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41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03832" y="106368"/>
            <a:ext cx="8041064" cy="1508105"/>
          </a:xfrm>
          <a:prstGeom prst="rect">
            <a:avLst/>
          </a:prstGeom>
          <a:noFill/>
        </p:spPr>
        <p:txBody>
          <a:bodyPr wrap="square" rtlCol="0">
            <a:spAutoFit/>
          </a:bodyPr>
          <a:lstStyle/>
          <a:p>
            <a:pPr algn="ctr"/>
            <a:r>
              <a:rPr lang="en-US" sz="3600" dirty="0">
                <a:solidFill>
                  <a:srgbClr val="F26472"/>
                </a:solidFill>
                <a:latin typeface="Algerian" panose="04020705040A02060702" pitchFamily="82" charset="0"/>
                <a:cs typeface="Times New Roman" panose="02020603050405020304" pitchFamily="18" charset="0"/>
              </a:rPr>
              <a:t>Appendix </a:t>
            </a:r>
            <a:r>
              <a:rPr lang="en-US" sz="3600" dirty="0" smtClean="0">
                <a:solidFill>
                  <a:srgbClr val="F26472"/>
                </a:solidFill>
                <a:latin typeface="Algerian" panose="04020705040A02060702" pitchFamily="82" charset="0"/>
                <a:cs typeface="Times New Roman" panose="02020603050405020304" pitchFamily="18" charset="0"/>
              </a:rPr>
              <a:t>C</a:t>
            </a:r>
          </a:p>
          <a:p>
            <a:pPr algn="ctr"/>
            <a:r>
              <a:rPr lang="en-US" sz="2000" u="sng" dirty="0" smtClean="0">
                <a:solidFill>
                  <a:srgbClr val="F26472"/>
                </a:solidFill>
              </a:rPr>
              <a:t>Sample Letter to Experts</a:t>
            </a:r>
            <a:endParaRPr lang="en-US" sz="2000" dirty="0">
              <a:solidFill>
                <a:srgbClr val="F26472"/>
              </a:solidFill>
            </a:endParaRPr>
          </a:p>
          <a:p>
            <a:pPr algn="ctr"/>
            <a:endParaRPr lang="en-US" sz="3600" dirty="0">
              <a:solidFill>
                <a:srgbClr val="F26472"/>
              </a:solidFill>
              <a:latin typeface="Algerian" panose="04020705040A02060702" pitchFamily="82" charset="0"/>
            </a:endParaRPr>
          </a:p>
        </p:txBody>
      </p:sp>
      <p:sp>
        <p:nvSpPr>
          <p:cNvPr id="5" name="文本框 4"/>
          <p:cNvSpPr txBox="1"/>
          <p:nvPr/>
        </p:nvSpPr>
        <p:spPr>
          <a:xfrm>
            <a:off x="2149308" y="1056532"/>
            <a:ext cx="8550111" cy="5992410"/>
          </a:xfrm>
          <a:prstGeom prst="rect">
            <a:avLst/>
          </a:prstGeom>
          <a:noFill/>
        </p:spPr>
        <p:txBody>
          <a:bodyPr wrap="square" rtlCol="0">
            <a:spAutoFit/>
          </a:bodyPr>
          <a:lstStyle/>
          <a:p>
            <a:r>
              <a:rPr lang="en-US" sz="1420" dirty="0" smtClean="0">
                <a:latin typeface="Arial" panose="020B0604020202020204" pitchFamily="34" charset="0"/>
                <a:cs typeface="Arial" panose="020B0604020202020204" pitchFamily="34" charset="0"/>
              </a:rPr>
              <a:t>Expert’s name, Organization</a:t>
            </a:r>
          </a:p>
          <a:p>
            <a:r>
              <a:rPr lang="en-US" sz="1420" dirty="0" smtClean="0">
                <a:latin typeface="Arial" panose="020B0604020202020204" pitchFamily="34" charset="0"/>
                <a:cs typeface="Arial" panose="020B0604020202020204" pitchFamily="34" charset="0"/>
              </a:rPr>
              <a:t>Organization Role </a:t>
            </a:r>
          </a:p>
          <a:p>
            <a:r>
              <a:rPr lang="en-US" sz="1420" dirty="0" smtClean="0">
                <a:latin typeface="Arial" panose="020B0604020202020204" pitchFamily="34" charset="0"/>
                <a:cs typeface="Arial" panose="020B0604020202020204" pitchFamily="34" charset="0"/>
              </a:rPr>
              <a:t>The Impact of </a:t>
            </a:r>
            <a:r>
              <a:rPr lang="en-US" sz="1420" u="sng" dirty="0" smtClean="0">
                <a:latin typeface="Arial" panose="020B0604020202020204" pitchFamily="34" charset="0"/>
                <a:cs typeface="Arial" panose="020B0604020202020204" pitchFamily="34" charset="0"/>
              </a:rPr>
              <a:t>XX Programs</a:t>
            </a:r>
            <a:r>
              <a:rPr lang="en-US" sz="1420" dirty="0" smtClean="0">
                <a:latin typeface="Arial" panose="020B0604020202020204" pitchFamily="34" charset="0"/>
                <a:cs typeface="Arial" panose="020B0604020202020204" pitchFamily="34" charset="0"/>
              </a:rPr>
              <a:t> in Higher Education</a:t>
            </a:r>
          </a:p>
          <a:p>
            <a:r>
              <a:rPr lang="en-US" sz="1420" dirty="0" smtClean="0">
                <a:latin typeface="Arial" panose="020B0604020202020204" pitchFamily="34" charset="0"/>
                <a:cs typeface="Arial" panose="020B0604020202020204" pitchFamily="34" charset="0"/>
              </a:rPr>
              <a:t> </a:t>
            </a:r>
          </a:p>
          <a:p>
            <a:r>
              <a:rPr lang="en-US" sz="1420" dirty="0" smtClean="0">
                <a:latin typeface="Arial" panose="020B0604020202020204" pitchFamily="34" charset="0"/>
                <a:cs typeface="Arial" panose="020B0604020202020204" pitchFamily="34" charset="0"/>
              </a:rPr>
              <a:t>Dear </a:t>
            </a:r>
            <a:r>
              <a:rPr lang="en-US" sz="1420" dirty="0" err="1" smtClean="0">
                <a:latin typeface="Arial" panose="020B0604020202020204" pitchFamily="34" charset="0"/>
                <a:cs typeface="Arial" panose="020B0604020202020204" pitchFamily="34" charset="0"/>
              </a:rPr>
              <a:t>Mr</a:t>
            </a:r>
            <a:r>
              <a:rPr lang="en-US" sz="1420" dirty="0" smtClean="0">
                <a:latin typeface="Arial" panose="020B0604020202020204" pitchFamily="34" charset="0"/>
                <a:cs typeface="Arial" panose="020B0604020202020204" pitchFamily="34" charset="0"/>
              </a:rPr>
              <a:t>/Mrs. XXX,</a:t>
            </a:r>
          </a:p>
          <a:p>
            <a:r>
              <a:rPr lang="en-US" sz="1420" dirty="0" smtClean="0">
                <a:latin typeface="Arial" panose="020B0604020202020204" pitchFamily="34" charset="0"/>
                <a:cs typeface="Arial" panose="020B0604020202020204" pitchFamily="34" charset="0"/>
              </a:rPr>
              <a:t>My name is XXX. I am an English composition student studying at Northern Marianas College (NMC) in Saipan, and I am writing to request for your assistance in regard to my research project. Since our college has limited educational resources, I am looking at the implementation of </a:t>
            </a:r>
            <a:r>
              <a:rPr lang="en-US" sz="1420" u="sng" dirty="0" smtClean="0">
                <a:latin typeface="Arial" panose="020B0604020202020204" pitchFamily="34" charset="0"/>
                <a:cs typeface="Arial" panose="020B0604020202020204" pitchFamily="34" charset="0"/>
              </a:rPr>
              <a:t>XX programs</a:t>
            </a:r>
            <a:r>
              <a:rPr lang="en-US" sz="1420" dirty="0" smtClean="0">
                <a:latin typeface="Arial" panose="020B0604020202020204" pitchFamily="34" charset="0"/>
                <a:cs typeface="Arial" panose="020B0604020202020204" pitchFamily="34" charset="0"/>
              </a:rPr>
              <a:t> in higher education. Specifically I am interested in how these programs may impact students and society as a whole. Therefore I would like to ask for a little bit of your time to share your opinions and experiences on the following questionnaire. I realize you are a very busy person, and would like to thank you in advance, for assisting me with this project.  </a:t>
            </a:r>
          </a:p>
          <a:p>
            <a:endParaRPr lang="en-US" sz="1420" dirty="0" smtClean="0">
              <a:latin typeface="Arial" panose="020B0604020202020204" pitchFamily="34" charset="0"/>
              <a:cs typeface="Arial" panose="020B0604020202020204" pitchFamily="34" charset="0"/>
            </a:endParaRPr>
          </a:p>
          <a:p>
            <a:r>
              <a:rPr lang="en-US" sz="1420" b="1" dirty="0" smtClean="0">
                <a:latin typeface="Arial" panose="020B0604020202020204" pitchFamily="34" charset="0"/>
                <a:cs typeface="Arial" panose="020B0604020202020204" pitchFamily="34" charset="0"/>
              </a:rPr>
              <a:t>Questionnaire (4 questions): </a:t>
            </a:r>
            <a:endParaRPr lang="en-US" sz="1420" dirty="0" smtClean="0">
              <a:latin typeface="Arial" panose="020B0604020202020204" pitchFamily="34" charset="0"/>
              <a:cs typeface="Arial" panose="020B0604020202020204" pitchFamily="34" charset="0"/>
            </a:endParaRPr>
          </a:p>
          <a:p>
            <a:pPr lvl="0"/>
            <a:r>
              <a:rPr lang="en-US" sz="1420" dirty="0" smtClean="0">
                <a:latin typeface="Arial" panose="020B0604020202020204" pitchFamily="34" charset="0"/>
                <a:cs typeface="Arial" panose="020B0604020202020204" pitchFamily="34" charset="0"/>
              </a:rPr>
              <a:t>1. Do you see the offering of </a:t>
            </a:r>
            <a:r>
              <a:rPr lang="en-US" sz="1420" u="sng" dirty="0" smtClean="0">
                <a:latin typeface="Arial" panose="020B0604020202020204" pitchFamily="34" charset="0"/>
                <a:cs typeface="Arial" panose="020B0604020202020204" pitchFamily="34" charset="0"/>
              </a:rPr>
              <a:t>XX programs</a:t>
            </a:r>
            <a:r>
              <a:rPr lang="en-US" sz="1420" dirty="0" smtClean="0">
                <a:latin typeface="Arial" panose="020B0604020202020204" pitchFamily="34" charset="0"/>
                <a:cs typeface="Arial" panose="020B0604020202020204" pitchFamily="34" charset="0"/>
              </a:rPr>
              <a:t> as beneficial to students? Why or why not?</a:t>
            </a:r>
          </a:p>
          <a:p>
            <a:pPr lvl="0"/>
            <a:r>
              <a:rPr lang="en-US" sz="1420" dirty="0" smtClean="0">
                <a:latin typeface="Arial" panose="020B0604020202020204" pitchFamily="34" charset="0"/>
                <a:cs typeface="Arial" panose="020B0604020202020204" pitchFamily="34" charset="0"/>
              </a:rPr>
              <a:t>2. In your experience, what percentage of students studying in this area have very specific goals they  want to achieve later in life, and what percentage of students studying in this area do it just for enjoyment?</a:t>
            </a:r>
          </a:p>
          <a:p>
            <a:pPr lvl="0"/>
            <a:r>
              <a:rPr lang="en-US" sz="1420" dirty="0" smtClean="0">
                <a:latin typeface="Arial" panose="020B0604020202020204" pitchFamily="34" charset="0"/>
                <a:cs typeface="Arial" panose="020B0604020202020204" pitchFamily="34" charset="0"/>
              </a:rPr>
              <a:t>3. In your opinion, do the majority of students that completed </a:t>
            </a:r>
            <a:r>
              <a:rPr lang="en-US" sz="1420" u="sng" dirty="0" smtClean="0">
                <a:latin typeface="Arial" panose="020B0604020202020204" pitchFamily="34" charset="0"/>
                <a:cs typeface="Arial" panose="020B0604020202020204" pitchFamily="34" charset="0"/>
              </a:rPr>
              <a:t>XX programs</a:t>
            </a:r>
            <a:r>
              <a:rPr lang="en-US" sz="1420" dirty="0" smtClean="0">
                <a:latin typeface="Arial" panose="020B0604020202020204" pitchFamily="34" charset="0"/>
                <a:cs typeface="Arial" panose="020B0604020202020204" pitchFamily="34" charset="0"/>
              </a:rPr>
              <a:t> utilize these skills in their careers?</a:t>
            </a:r>
          </a:p>
          <a:p>
            <a:pPr lvl="0"/>
            <a:r>
              <a:rPr lang="en-US" sz="1420" dirty="0" smtClean="0">
                <a:latin typeface="Arial" panose="020B0604020202020204" pitchFamily="34" charset="0"/>
                <a:cs typeface="Arial" panose="020B0604020202020204" pitchFamily="34" charset="0"/>
              </a:rPr>
              <a:t>4. What changes do you see happening in current </a:t>
            </a:r>
            <a:r>
              <a:rPr lang="en-US" sz="1420" u="sng" dirty="0" smtClean="0">
                <a:latin typeface="Arial" panose="020B0604020202020204" pitchFamily="34" charset="0"/>
                <a:cs typeface="Arial" panose="020B0604020202020204" pitchFamily="34" charset="0"/>
              </a:rPr>
              <a:t>XX programs</a:t>
            </a:r>
            <a:r>
              <a:rPr lang="en-US" sz="1420" dirty="0" smtClean="0">
                <a:latin typeface="Arial" panose="020B0604020202020204" pitchFamily="34" charset="0"/>
                <a:cs typeface="Arial" panose="020B0604020202020204" pitchFamily="34" charset="0"/>
              </a:rPr>
              <a:t> and how will they affect future employment?</a:t>
            </a:r>
          </a:p>
          <a:p>
            <a:r>
              <a:rPr lang="en-US" sz="1420" b="1" dirty="0" smtClean="0">
                <a:latin typeface="Arial" panose="020B0604020202020204" pitchFamily="34" charset="0"/>
                <a:cs typeface="Arial" panose="020B0604020202020204" pitchFamily="34" charset="0"/>
              </a:rPr>
              <a:t> </a:t>
            </a:r>
            <a:endParaRPr lang="en-US" sz="1420" dirty="0" smtClean="0">
              <a:latin typeface="Arial" panose="020B0604020202020204" pitchFamily="34" charset="0"/>
              <a:cs typeface="Arial" panose="020B0604020202020204" pitchFamily="34" charset="0"/>
            </a:endParaRPr>
          </a:p>
          <a:p>
            <a:r>
              <a:rPr lang="en-US" sz="1420" dirty="0" smtClean="0">
                <a:latin typeface="Arial" panose="020B0604020202020204" pitchFamily="34" charset="0"/>
                <a:cs typeface="Arial" panose="020B0604020202020204" pitchFamily="34" charset="0"/>
              </a:rPr>
              <a:t>Best Regards,</a:t>
            </a:r>
          </a:p>
          <a:p>
            <a:r>
              <a:rPr lang="en-US" sz="1420" dirty="0" smtClean="0">
                <a:latin typeface="Arial" panose="020B0604020202020204" pitchFamily="34" charset="0"/>
                <a:cs typeface="Arial" panose="020B0604020202020204" pitchFamily="34" charset="0"/>
              </a:rPr>
              <a:t>Your name</a:t>
            </a:r>
          </a:p>
          <a:p>
            <a:r>
              <a:rPr lang="en-US" sz="1420" dirty="0" smtClean="0">
                <a:latin typeface="Arial" panose="020B0604020202020204" pitchFamily="34" charset="0"/>
                <a:cs typeface="Arial" panose="020B0604020202020204" pitchFamily="34" charset="0"/>
              </a:rPr>
              <a:t>Your email address</a:t>
            </a:r>
          </a:p>
          <a:p>
            <a:endParaRPr lang="en-US" sz="142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49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384978" y="339365"/>
            <a:ext cx="8041064" cy="1508105"/>
          </a:xfrm>
          <a:prstGeom prst="rect">
            <a:avLst/>
          </a:prstGeom>
          <a:noFill/>
        </p:spPr>
        <p:txBody>
          <a:bodyPr wrap="square" rtlCol="0">
            <a:spAutoFit/>
          </a:bodyPr>
          <a:lstStyle/>
          <a:p>
            <a:pPr algn="ctr"/>
            <a:r>
              <a:rPr lang="en-US" sz="3600" dirty="0">
                <a:solidFill>
                  <a:srgbClr val="F26472"/>
                </a:solidFill>
                <a:latin typeface="Algerian" panose="04020705040A02060702" pitchFamily="82" charset="0"/>
                <a:cs typeface="Times New Roman" panose="02020603050405020304" pitchFamily="18" charset="0"/>
              </a:rPr>
              <a:t>Appendix D</a:t>
            </a:r>
            <a:endParaRPr lang="en-US" sz="3600" dirty="0" smtClean="0">
              <a:solidFill>
                <a:srgbClr val="F26472"/>
              </a:solidFill>
              <a:latin typeface="Algerian" panose="04020705040A02060702" pitchFamily="82" charset="0"/>
              <a:cs typeface="Times New Roman" panose="02020603050405020304" pitchFamily="18" charset="0"/>
            </a:endParaRPr>
          </a:p>
          <a:p>
            <a:pPr algn="ctr"/>
            <a:r>
              <a:rPr lang="en-US" sz="2000" u="sng" dirty="0" smtClean="0">
                <a:solidFill>
                  <a:srgbClr val="F26472"/>
                </a:solidFill>
              </a:rPr>
              <a:t>Electronic Pilot Survey Q9</a:t>
            </a:r>
            <a:r>
              <a:rPr lang="zh-CN" altLang="en-US" sz="2000" u="sng" dirty="0" smtClean="0">
                <a:solidFill>
                  <a:srgbClr val="F26472"/>
                </a:solidFill>
              </a:rPr>
              <a:t>、</a:t>
            </a:r>
            <a:r>
              <a:rPr lang="en-US" altLang="zh-CN" sz="2000" u="sng" dirty="0" smtClean="0">
                <a:solidFill>
                  <a:srgbClr val="F26472"/>
                </a:solidFill>
              </a:rPr>
              <a:t>10 &amp; 11</a:t>
            </a:r>
            <a:r>
              <a:rPr lang="en-US" sz="2000" u="sng" dirty="0" smtClean="0">
                <a:solidFill>
                  <a:srgbClr val="F26472"/>
                </a:solidFill>
              </a:rPr>
              <a:t> Answers</a:t>
            </a:r>
            <a:endParaRPr lang="en-US" sz="2000" dirty="0">
              <a:solidFill>
                <a:srgbClr val="F26472"/>
              </a:solidFill>
            </a:endParaRPr>
          </a:p>
          <a:p>
            <a:pPr algn="ctr"/>
            <a:endParaRPr lang="en-US" sz="3600" dirty="0">
              <a:solidFill>
                <a:srgbClr val="F26472"/>
              </a:solidFill>
              <a:latin typeface="Algerian" panose="04020705040A02060702" pitchFamily="82" charset="0"/>
            </a:endParaRPr>
          </a:p>
        </p:txBody>
      </p:sp>
      <p:sp>
        <p:nvSpPr>
          <p:cNvPr id="5" name="文本框 4"/>
          <p:cNvSpPr txBox="1"/>
          <p:nvPr/>
        </p:nvSpPr>
        <p:spPr>
          <a:xfrm>
            <a:off x="1687387" y="1618511"/>
            <a:ext cx="4718123" cy="4801314"/>
          </a:xfrm>
          <a:prstGeom prst="rect">
            <a:avLst/>
          </a:prstGeom>
          <a:noFill/>
        </p:spPr>
        <p:txBody>
          <a:bodyPr wrap="square" rtlCol="0">
            <a:spAutoFit/>
          </a:bodyPr>
          <a:lstStyle/>
          <a:p>
            <a:r>
              <a:rPr lang="en-US" dirty="0" smtClean="0">
                <a:solidFill>
                  <a:srgbClr val="0070C0"/>
                </a:solidFill>
                <a:latin typeface="Times New Roman" panose="02020603050405020304" pitchFamily="18" charset="0"/>
                <a:cs typeface="Times New Roman" panose="02020603050405020304" pitchFamily="18" charset="0"/>
              </a:rPr>
              <a:t> Q9:</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The CNMI will have a wider variety of skilled individuals.</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A consequence would be higher tuition fees.</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Our community would have more diversity, more skills that can help a lot of businesses. </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Give students more choices. </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More money is needed.</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Government funding would be tight.</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College would be making more money.</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Allow our college to be competitive in the market.</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Less students moving abroad to pursue the education they want to major in.</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More skilled labor to fill the positions open here. </a:t>
            </a:r>
          </a:p>
          <a:p>
            <a:endParaRPr lang="en-US" dirty="0">
              <a:solidFill>
                <a:srgbClr val="0070C0"/>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570482" y="1638689"/>
            <a:ext cx="4911365" cy="2585323"/>
          </a:xfrm>
          <a:prstGeom prst="rect">
            <a:avLst/>
          </a:prstGeom>
          <a:noFill/>
        </p:spPr>
        <p:txBody>
          <a:bodyPr wrap="square" rtlCol="0">
            <a:spAutoFit/>
          </a:bodyPr>
          <a:lstStyle/>
          <a:p>
            <a:r>
              <a:rPr lang="en-US" dirty="0" smtClean="0">
                <a:solidFill>
                  <a:srgbClr val="0070C0"/>
                </a:solidFill>
                <a:latin typeface="Times New Roman" panose="02020603050405020304" pitchFamily="18" charset="0"/>
                <a:cs typeface="Times New Roman" panose="02020603050405020304" pitchFamily="18" charset="0"/>
              </a:rPr>
              <a:t> Q10:</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Technical programs (5 participants)</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Music / Arts programs (5 participants)</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Psychology programs (2 participants)</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International business programs (1 participant)</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Veterinarian (1 participant)</a:t>
            </a:r>
          </a:p>
          <a:p>
            <a:pPr marL="342900" indent="-342900">
              <a:buFont typeface="Wingdings" panose="05000000000000000000" pitchFamily="2" charset="2"/>
              <a:buChar char="§"/>
            </a:pPr>
            <a:endParaRPr lang="en-US" dirty="0" smtClean="0">
              <a:solidFill>
                <a:srgbClr val="0070C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n-US" dirty="0" smtClean="0">
              <a:solidFill>
                <a:srgbClr val="0070C0"/>
              </a:solidFill>
              <a:latin typeface="Times New Roman" panose="02020603050405020304" pitchFamily="18" charset="0"/>
              <a:cs typeface="Times New Roman" panose="02020603050405020304" pitchFamily="18" charset="0"/>
            </a:endParaRPr>
          </a:p>
          <a:p>
            <a:endParaRPr lang="en-US" dirty="0">
              <a:solidFill>
                <a:srgbClr val="0070C0"/>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6570482" y="3623848"/>
            <a:ext cx="4911365" cy="2862322"/>
          </a:xfrm>
          <a:prstGeom prst="rect">
            <a:avLst/>
          </a:prstGeom>
          <a:noFill/>
        </p:spPr>
        <p:txBody>
          <a:bodyPr wrap="square" rtlCol="0">
            <a:spAutoFit/>
          </a:bodyPr>
          <a:lstStyle/>
          <a:p>
            <a:r>
              <a:rPr lang="en-US" dirty="0" smtClean="0">
                <a:solidFill>
                  <a:srgbClr val="0070C0"/>
                </a:solidFill>
                <a:latin typeface="Times New Roman" panose="02020603050405020304" pitchFamily="18" charset="0"/>
                <a:cs typeface="Times New Roman" panose="02020603050405020304" pitchFamily="18" charset="0"/>
              </a:rPr>
              <a:t> Q11:</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Affirmative side: (Raise admission rate at NMC; more opportunities; less students would go abroad to pursue degrees they want;  more skilled workers in the future)</a:t>
            </a:r>
          </a:p>
          <a:p>
            <a:pPr marL="342900" indent="-342900">
              <a:buFont typeface="Wingdings" panose="05000000000000000000" pitchFamily="2" charset="2"/>
              <a:buChar char="§"/>
            </a:pPr>
            <a:r>
              <a:rPr lang="en-US" dirty="0" smtClean="0">
                <a:solidFill>
                  <a:srgbClr val="0070C0"/>
                </a:solidFill>
                <a:latin typeface="Times New Roman" panose="02020603050405020304" pitchFamily="18" charset="0"/>
                <a:cs typeface="Times New Roman" panose="02020603050405020304" pitchFamily="18" charset="0"/>
              </a:rPr>
              <a:t>Negative side: (Financial challenges for the CNMI government; hard to find more instructors and more money to achieve that)</a:t>
            </a:r>
          </a:p>
          <a:p>
            <a:pPr marL="342900" indent="-342900">
              <a:buFont typeface="Wingdings" panose="05000000000000000000" pitchFamily="2" charset="2"/>
              <a:buChar char="§"/>
            </a:pPr>
            <a:endParaRPr lang="en-US" dirty="0" smtClean="0">
              <a:solidFill>
                <a:srgbClr val="0070C0"/>
              </a:solidFill>
              <a:latin typeface="Times New Roman" panose="02020603050405020304" pitchFamily="18" charset="0"/>
              <a:cs typeface="Times New Roman" panose="02020603050405020304" pitchFamily="18" charset="0"/>
            </a:endParaRPr>
          </a:p>
          <a:p>
            <a:endParaRPr lang="en-US"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91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387710" y="1535186"/>
            <a:ext cx="9841583" cy="4396973"/>
          </a:xfrm>
          <a:prstGeom prst="rect">
            <a:avLst/>
          </a:prstGeom>
          <a:noFill/>
        </p:spPr>
        <p:txBody>
          <a:bodyPr wrap="square" rtlCol="0">
            <a:spAutoFit/>
          </a:bodyPr>
          <a:lstStyle/>
          <a:p>
            <a:pPr>
              <a:lnSpc>
                <a:spcPct val="150000"/>
              </a:lnSpc>
            </a:pPr>
            <a:r>
              <a:rPr lang="en-US" sz="2100" dirty="0" smtClean="0">
                <a:latin typeface="Times New Roman" panose="02020603050405020304" pitchFamily="18" charset="0"/>
                <a:cs typeface="Times New Roman" panose="02020603050405020304" pitchFamily="18" charset="0"/>
              </a:rPr>
              <a:t>     Michelle W. Li, the student at NMC, conducted research on the topic of “Significance of Higher Education in Diversity”, focused on the possible impacts of an increasing of education programs. This topic has drawn the researcher’s attention because of the lack of education programs at NMC, therefore, the researcher used triangulation research method to collect data and responses for the report. This research aims to gather opinions from people regarding the topic whether there should be more education programs being offered or not, and result shows a degree of uniformity. The research also aims to gather feedback from experts as it helps support the points of this study. Most findings are significant and relatable in which provides better analysis and conclusion for the report. </a:t>
            </a:r>
            <a:endParaRPr lang="en-US" sz="2100" dirty="0">
              <a:latin typeface="Times New Roman" panose="02020603050405020304" pitchFamily="18" charset="0"/>
              <a:cs typeface="Times New Roman" panose="02020603050405020304" pitchFamily="18" charset="0"/>
            </a:endParaRPr>
          </a:p>
        </p:txBody>
      </p:sp>
      <p:sp>
        <p:nvSpPr>
          <p:cNvPr id="3" name="文本框 2"/>
          <p:cNvSpPr txBox="1"/>
          <p:nvPr/>
        </p:nvSpPr>
        <p:spPr>
          <a:xfrm>
            <a:off x="1857079" y="607826"/>
            <a:ext cx="5922145" cy="830997"/>
          </a:xfrm>
          <a:prstGeom prst="rect">
            <a:avLst/>
          </a:prstGeom>
          <a:noFill/>
        </p:spPr>
        <p:txBody>
          <a:bodyPr wrap="square" rtlCol="0">
            <a:spAutoFit/>
          </a:bodyPr>
          <a:lstStyle/>
          <a:p>
            <a:pPr algn="ctr"/>
            <a:r>
              <a:rPr lang="en-US" sz="4800" dirty="0" smtClean="0">
                <a:latin typeface="Algerian" panose="04020705040A02060702" pitchFamily="82" charset="0"/>
              </a:rPr>
              <a:t>Abstract</a:t>
            </a:r>
            <a:endParaRPr lang="en-US" sz="4800" dirty="0">
              <a:latin typeface="Algerian" panose="04020705040A02060702" pitchFamily="82" charset="0"/>
            </a:endParaRPr>
          </a:p>
        </p:txBody>
      </p:sp>
    </p:spTree>
    <p:extLst>
      <p:ext uri="{BB962C8B-B14F-4D97-AF65-F5344CB8AC3E}">
        <p14:creationId xmlns:p14="http://schemas.microsoft.com/office/powerpoint/2010/main" val="3755456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507808" y="0"/>
            <a:ext cx="8041064" cy="1508105"/>
          </a:xfrm>
          <a:prstGeom prst="rect">
            <a:avLst/>
          </a:prstGeom>
          <a:noFill/>
        </p:spPr>
        <p:txBody>
          <a:bodyPr wrap="square" rtlCol="0">
            <a:spAutoFit/>
          </a:bodyPr>
          <a:lstStyle/>
          <a:p>
            <a:pPr algn="ctr"/>
            <a:r>
              <a:rPr lang="en-US" sz="3600" dirty="0">
                <a:solidFill>
                  <a:srgbClr val="F26472"/>
                </a:solidFill>
                <a:latin typeface="Algerian" panose="04020705040A02060702" pitchFamily="82" charset="0"/>
                <a:cs typeface="Times New Roman" panose="02020603050405020304" pitchFamily="18" charset="0"/>
              </a:rPr>
              <a:t>Appendix </a:t>
            </a:r>
            <a:r>
              <a:rPr lang="en-US" sz="3600" dirty="0" smtClean="0">
                <a:solidFill>
                  <a:srgbClr val="F26472"/>
                </a:solidFill>
                <a:latin typeface="Algerian" panose="04020705040A02060702" pitchFamily="82" charset="0"/>
                <a:cs typeface="Times New Roman" panose="02020603050405020304" pitchFamily="18" charset="0"/>
              </a:rPr>
              <a:t>E</a:t>
            </a:r>
          </a:p>
          <a:p>
            <a:pPr algn="ctr"/>
            <a:r>
              <a:rPr lang="en-US" sz="2000" u="sng" dirty="0" smtClean="0">
                <a:solidFill>
                  <a:srgbClr val="F26472"/>
                </a:solidFill>
              </a:rPr>
              <a:t>Professional Feedback from Expert</a:t>
            </a:r>
            <a:endParaRPr lang="en-US" sz="2000" dirty="0">
              <a:solidFill>
                <a:srgbClr val="F26472"/>
              </a:solidFill>
            </a:endParaRPr>
          </a:p>
          <a:p>
            <a:pPr algn="ctr"/>
            <a:endParaRPr lang="en-US" sz="3600" dirty="0">
              <a:solidFill>
                <a:srgbClr val="F26472"/>
              </a:solidFill>
              <a:latin typeface="Algerian" panose="04020705040A02060702" pitchFamily="82" charset="0"/>
            </a:endParaRPr>
          </a:p>
        </p:txBody>
      </p:sp>
      <p:sp>
        <p:nvSpPr>
          <p:cNvPr id="7" name="文本框 6"/>
          <p:cNvSpPr txBox="1"/>
          <p:nvPr/>
        </p:nvSpPr>
        <p:spPr>
          <a:xfrm>
            <a:off x="1585373" y="866835"/>
            <a:ext cx="10392066" cy="6093976"/>
          </a:xfrm>
          <a:prstGeom prst="rect">
            <a:avLst/>
          </a:prstGeom>
          <a:noFill/>
        </p:spPr>
        <p:txBody>
          <a:bodyPr wrap="square" rtlCol="0">
            <a:spAutoFit/>
          </a:bodyPr>
          <a:lstStyle/>
          <a:p>
            <a:r>
              <a:rPr lang="en-US" sz="1500" b="1" dirty="0" smtClean="0">
                <a:solidFill>
                  <a:srgbClr val="0070C0"/>
                </a:solidFill>
                <a:latin typeface="Times New Roman" panose="02020603050405020304" pitchFamily="18" charset="0"/>
                <a:cs typeface="Times New Roman" panose="02020603050405020304" pitchFamily="18" charset="0"/>
              </a:rPr>
              <a:t>For all questions, please refer to </a:t>
            </a:r>
            <a:r>
              <a:rPr lang="en-US" altLang="zh-CN" sz="1500" b="1" dirty="0">
                <a:solidFill>
                  <a:srgbClr val="0070C0"/>
                </a:solidFill>
                <a:latin typeface="Times New Roman" panose="02020603050405020304" pitchFamily="18" charset="0"/>
                <a:cs typeface="Times New Roman" panose="02020603050405020304" pitchFamily="18" charset="0"/>
              </a:rPr>
              <a:t>Appendix </a:t>
            </a:r>
            <a:r>
              <a:rPr lang="en-US" altLang="zh-CN" sz="1500" b="1" dirty="0" smtClean="0">
                <a:solidFill>
                  <a:srgbClr val="0070C0"/>
                </a:solidFill>
                <a:latin typeface="Times New Roman" panose="02020603050405020304" pitchFamily="18" charset="0"/>
                <a:cs typeface="Times New Roman" panose="02020603050405020304" pitchFamily="18" charset="0"/>
              </a:rPr>
              <a:t>C</a:t>
            </a:r>
          </a:p>
          <a:p>
            <a:r>
              <a:rPr lang="en-US" altLang="zh-CN" sz="1500" dirty="0" smtClean="0">
                <a:solidFill>
                  <a:srgbClr val="0070C0"/>
                </a:solidFill>
                <a:latin typeface="Times New Roman" panose="02020603050405020304" pitchFamily="18" charset="0"/>
                <a:cs typeface="Times New Roman" panose="02020603050405020304" pitchFamily="18" charset="0"/>
              </a:rPr>
              <a:t>1</a:t>
            </a:r>
            <a:r>
              <a:rPr lang="en-US" altLang="zh-CN" sz="1500" dirty="0">
                <a:solidFill>
                  <a:srgbClr val="0070C0"/>
                </a:solidFill>
                <a:latin typeface="Times New Roman" panose="02020603050405020304" pitchFamily="18" charset="0"/>
                <a:cs typeface="Times New Roman" panose="02020603050405020304" pitchFamily="18" charset="0"/>
              </a:rPr>
              <a:t>. A technical study in our case leads to an MSc in engineering. It is beneficial to our students for a number of reasons. First of all, it prepares for a good career in and around engineering. Our graduates find jobs easily. Moreover, the jobs are generally speaking well paid. Secondly, studying engineering allows students to develop various important skills. Apart from the disciplinary knowledge, it provides programming and digital skills, analytical skills and problem solving skills. All these are valuable in life. Moreover, in the programs there is team work and students develop their communication skills.</a:t>
            </a:r>
            <a:endParaRPr lang="en-US" altLang="zh-CN" sz="1500" dirty="0" smtClean="0">
              <a:solidFill>
                <a:srgbClr val="0070C0"/>
              </a:solidFill>
              <a:latin typeface="Times New Roman" panose="02020603050405020304" pitchFamily="18" charset="0"/>
              <a:cs typeface="Times New Roman" panose="02020603050405020304" pitchFamily="18" charset="0"/>
            </a:endParaRPr>
          </a:p>
          <a:p>
            <a:r>
              <a:rPr lang="en-US" sz="1500" dirty="0" smtClean="0">
                <a:solidFill>
                  <a:srgbClr val="0070C0"/>
                </a:solidFill>
                <a:latin typeface="Times New Roman" panose="02020603050405020304" pitchFamily="18" charset="0"/>
                <a:cs typeface="Times New Roman" panose="02020603050405020304" pitchFamily="18" charset="0"/>
              </a:rPr>
              <a:t>2</a:t>
            </a:r>
            <a:r>
              <a:rPr lang="en-US" sz="1500" dirty="0">
                <a:solidFill>
                  <a:srgbClr val="0070C0"/>
                </a:solidFill>
                <a:latin typeface="Times New Roman" panose="02020603050405020304" pitchFamily="18" charset="0"/>
                <a:cs typeface="Times New Roman" panose="02020603050405020304" pitchFamily="18" charset="0"/>
              </a:rPr>
              <a:t>. That is hard to say: virtually all students come with an interest in one of the core disciplines in engineering. We offer 17 BSc-programs, all with a clear disciplinary aim and content. Our students start with the goal to obtain a BSc-degree in their discipline of choice. However, during the years of studying in the BSc-phase many decide (about 25%) to branch of in a different direction for their MSc-study. I would estimate that 2/3 of our students have a clear goal in mind when they study. As to what percentage studies an area just to enjoy themselves. I guess, the key is in the word “just”. We have a lot of students who enjoy their studies, but the vast majority is also motivated by what they can do with their degree later in life. So studying just for enjoyment is rare (less then 10%), but as said almost all enjoy being at and studying at TU Delft</a:t>
            </a:r>
            <a:r>
              <a:rPr lang="en-US" sz="1500" dirty="0" smtClean="0">
                <a:solidFill>
                  <a:srgbClr val="0070C0"/>
                </a:solidFill>
                <a:latin typeface="Times New Roman" panose="02020603050405020304" pitchFamily="18" charset="0"/>
                <a:cs typeface="Times New Roman" panose="02020603050405020304" pitchFamily="18" charset="0"/>
              </a:rPr>
              <a:t>.</a:t>
            </a:r>
          </a:p>
          <a:p>
            <a:r>
              <a:rPr lang="en-US" sz="1500" dirty="0">
                <a:solidFill>
                  <a:srgbClr val="0070C0"/>
                </a:solidFill>
                <a:latin typeface="Times New Roman" panose="02020603050405020304" pitchFamily="18" charset="0"/>
                <a:cs typeface="Times New Roman" panose="02020603050405020304" pitchFamily="18" charset="0"/>
              </a:rPr>
              <a:t>3. Yes, no doubt about it. Virtually all students use the analytical skills and their ability to solve problems. Being able to </a:t>
            </a:r>
            <a:r>
              <a:rPr lang="en-US" sz="1500" dirty="0" err="1">
                <a:solidFill>
                  <a:srgbClr val="0070C0"/>
                </a:solidFill>
                <a:latin typeface="Times New Roman" panose="02020603050405020304" pitchFamily="18" charset="0"/>
                <a:cs typeface="Times New Roman" panose="02020603050405020304" pitchFamily="18" charset="0"/>
              </a:rPr>
              <a:t>analyse</a:t>
            </a:r>
            <a:r>
              <a:rPr lang="en-US" sz="1500" dirty="0">
                <a:solidFill>
                  <a:srgbClr val="0070C0"/>
                </a:solidFill>
                <a:latin typeface="Times New Roman" panose="02020603050405020304" pitchFamily="18" charset="0"/>
                <a:cs typeface="Times New Roman" panose="02020603050405020304" pitchFamily="18" charset="0"/>
              </a:rPr>
              <a:t> complex problems, identify the most important parts and work towards solutions is one of the most used competences in life. With an engineering degree, these skills have been developed at a high level. There are many places in society where these can be used, both in and outside the engineering world. We find our graduates back at a wide range of jobs and sectors. Apart from the technical and engineering fields, our alumni work in academia, as consultant, at banks, in the insurance world, in the transport sector, with governmental </a:t>
            </a:r>
            <a:r>
              <a:rPr lang="en-US" sz="1500" dirty="0" err="1">
                <a:solidFill>
                  <a:srgbClr val="0070C0"/>
                </a:solidFill>
                <a:latin typeface="Times New Roman" panose="02020603050405020304" pitchFamily="18" charset="0"/>
                <a:cs typeface="Times New Roman" panose="02020603050405020304" pitchFamily="18" charset="0"/>
              </a:rPr>
              <a:t>organisations</a:t>
            </a:r>
            <a:r>
              <a:rPr lang="en-US" sz="1500" dirty="0">
                <a:solidFill>
                  <a:srgbClr val="0070C0"/>
                </a:solidFill>
                <a:latin typeface="Times New Roman" panose="02020603050405020304" pitchFamily="18" charset="0"/>
                <a:cs typeface="Times New Roman" panose="02020603050405020304" pitchFamily="18" charset="0"/>
              </a:rPr>
              <a:t>, etc</a:t>
            </a:r>
            <a:r>
              <a:rPr lang="en-US" sz="1500" dirty="0" smtClean="0">
                <a:solidFill>
                  <a:srgbClr val="0070C0"/>
                </a:solidFill>
                <a:latin typeface="Times New Roman" panose="02020603050405020304" pitchFamily="18" charset="0"/>
                <a:cs typeface="Times New Roman" panose="02020603050405020304" pitchFamily="18" charset="0"/>
              </a:rPr>
              <a:t>.</a:t>
            </a:r>
          </a:p>
          <a:p>
            <a:r>
              <a:rPr lang="en-US" sz="1500" dirty="0">
                <a:solidFill>
                  <a:srgbClr val="0070C0"/>
                </a:solidFill>
                <a:latin typeface="Times New Roman" panose="02020603050405020304" pitchFamily="18" charset="0"/>
                <a:cs typeface="Times New Roman" panose="02020603050405020304" pitchFamily="18" charset="0"/>
              </a:rPr>
              <a:t>4. Trans-disciplinary work is getting more and more important in society. So we are creating tracks in our programs that have more emphasis on this. Secondly, digitization is rapidly moving into all sectors of life. Our students need to have great digital skills. We will have more emphasis on developing and using them in our curricula. That ranges from high performance computing to big data to block chain to artificial intelligence, robotics, etc. Moreover, the medical world is rapidly incorporating more and more digital skills. We foresee a stronger cooperation with the medical world, in which we will train young engineers as team members in the hospital of the future. More and more jobs will require a solid understanding and mastering of computer science. Our programs will incorporate these to make sure that our graduates will stay employable in the (near) future.</a:t>
            </a:r>
          </a:p>
        </p:txBody>
      </p:sp>
    </p:spTree>
    <p:extLst>
      <p:ext uri="{BB962C8B-B14F-4D97-AF65-F5344CB8AC3E}">
        <p14:creationId xmlns:p14="http://schemas.microsoft.com/office/powerpoint/2010/main" val="435874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7430" y="507910"/>
            <a:ext cx="4546862" cy="4213710"/>
          </a:xfrm>
          <a:prstGeom prst="rect">
            <a:avLst/>
          </a:prstGeom>
        </p:spPr>
      </p:pic>
      <p:sp>
        <p:nvSpPr>
          <p:cNvPr id="4" name="文本框 3"/>
          <p:cNvSpPr txBox="1"/>
          <p:nvPr/>
        </p:nvSpPr>
        <p:spPr>
          <a:xfrm>
            <a:off x="1517716" y="794632"/>
            <a:ext cx="6127422" cy="445506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100" dirty="0">
                <a:solidFill>
                  <a:schemeClr val="accent6">
                    <a:lumMod val="60000"/>
                    <a:lumOff val="40000"/>
                  </a:schemeClr>
                </a:solidFill>
                <a:latin typeface="Times New Roman" panose="02020603050405020304" pitchFamily="18" charset="0"/>
                <a:cs typeface="Times New Roman" panose="02020603050405020304" pitchFamily="18" charset="0"/>
              </a:rPr>
              <a:t>As education gives people the knowledge and skills to see and explore the world around them, an educational system that covers diverse professional field is undoubtedly essential</a:t>
            </a:r>
            <a:r>
              <a:rPr lang="en-US" sz="2100" dirty="0" smtClean="0">
                <a:solidFill>
                  <a:schemeClr val="accent6">
                    <a:lumMod val="60000"/>
                    <a:lumOff val="40000"/>
                  </a:schemeClr>
                </a:solidFill>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US" sz="2100" dirty="0" smtClean="0">
                <a:solidFill>
                  <a:srgbClr val="A97EDC"/>
                </a:solidFill>
                <a:latin typeface="Times New Roman" panose="02020603050405020304" pitchFamily="18" charset="0"/>
                <a:cs typeface="Times New Roman" panose="02020603050405020304" pitchFamily="18" charset="0"/>
              </a:rPr>
              <a:t>Education not only play as a role of an entrance ticket for people to get into better lives, but also play as a salient tool in our society to stimulate economic growth as well as enhance social development. </a:t>
            </a:r>
            <a:endParaRPr lang="en-US" sz="2100" dirty="0">
              <a:solidFill>
                <a:srgbClr val="A97EDC"/>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1442301" y="5206433"/>
            <a:ext cx="9841583" cy="186974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100" dirty="0" smtClean="0">
                <a:solidFill>
                  <a:srgbClr val="00B050"/>
                </a:solidFill>
                <a:latin typeface="Times New Roman" panose="02020603050405020304" pitchFamily="18" charset="0"/>
                <a:cs typeface="Times New Roman" panose="02020603050405020304" pitchFamily="18" charset="0"/>
              </a:rPr>
              <a:t>Therefore, the </a:t>
            </a:r>
            <a:r>
              <a:rPr lang="en-US" sz="2100" dirty="0">
                <a:solidFill>
                  <a:srgbClr val="00B050"/>
                </a:solidFill>
                <a:latin typeface="Times New Roman" panose="02020603050405020304" pitchFamily="18" charset="0"/>
                <a:cs typeface="Times New Roman" panose="02020603050405020304" pitchFamily="18" charset="0"/>
              </a:rPr>
              <a:t>issue on lack of educational programs </a:t>
            </a:r>
            <a:r>
              <a:rPr lang="en-US" sz="2100" dirty="0" smtClean="0">
                <a:solidFill>
                  <a:srgbClr val="00B050"/>
                </a:solidFill>
                <a:latin typeface="Times New Roman" panose="02020603050405020304" pitchFamily="18" charset="0"/>
                <a:cs typeface="Times New Roman" panose="02020603050405020304" pitchFamily="18" charset="0"/>
              </a:rPr>
              <a:t>on island need to be taken seriously. The proposal seeks on </a:t>
            </a:r>
            <a:r>
              <a:rPr lang="en-US" sz="2100" dirty="0">
                <a:solidFill>
                  <a:srgbClr val="00B050"/>
                </a:solidFill>
                <a:latin typeface="Times New Roman" panose="02020603050405020304" pitchFamily="18" charset="0"/>
                <a:cs typeface="Times New Roman" panose="02020603050405020304" pitchFamily="18" charset="0"/>
              </a:rPr>
              <a:t>literatures and methodologies based on the topic </a:t>
            </a:r>
            <a:r>
              <a:rPr lang="en-US" sz="2100" dirty="0" smtClean="0">
                <a:solidFill>
                  <a:srgbClr val="00B050"/>
                </a:solidFill>
                <a:latin typeface="Times New Roman" panose="02020603050405020304" pitchFamily="18" charset="0"/>
                <a:cs typeface="Times New Roman" panose="02020603050405020304" pitchFamily="18" charset="0"/>
              </a:rPr>
              <a:t>on </a:t>
            </a:r>
            <a:r>
              <a:rPr lang="en-US" sz="2100" dirty="0">
                <a:solidFill>
                  <a:srgbClr val="00B050"/>
                </a:solidFill>
                <a:latin typeface="Times New Roman" panose="02020603050405020304" pitchFamily="18" charset="0"/>
                <a:cs typeface="Times New Roman" panose="02020603050405020304" pitchFamily="18" charset="0"/>
              </a:rPr>
              <a:t>the necessity of diverse educational programs. </a:t>
            </a:r>
          </a:p>
          <a:p>
            <a:endParaRPr lang="en-US" sz="2100" dirty="0">
              <a:solidFill>
                <a:srgbClr val="00B050"/>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1857079" y="184745"/>
            <a:ext cx="5750351" cy="646331"/>
          </a:xfrm>
          <a:prstGeom prst="rect">
            <a:avLst/>
          </a:prstGeom>
          <a:noFill/>
        </p:spPr>
        <p:txBody>
          <a:bodyPr wrap="square" rtlCol="0">
            <a:spAutoFit/>
          </a:bodyPr>
          <a:lstStyle/>
          <a:p>
            <a:pPr algn="ctr"/>
            <a:r>
              <a:rPr lang="en-US" sz="3600" dirty="0" smtClean="0">
                <a:latin typeface="Algerian" panose="04020705040A02060702" pitchFamily="82" charset="0"/>
              </a:rPr>
              <a:t>background</a:t>
            </a:r>
            <a:endParaRPr lang="en-US" sz="3600" dirty="0">
              <a:latin typeface="Algerian" panose="04020705040A02060702" pitchFamily="82" charset="0"/>
            </a:endParaRPr>
          </a:p>
        </p:txBody>
      </p:sp>
    </p:spTree>
    <p:extLst>
      <p:ext uri="{BB962C8B-B14F-4D97-AF65-F5344CB8AC3E}">
        <p14:creationId xmlns:p14="http://schemas.microsoft.com/office/powerpoint/2010/main" val="2270854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43957" y="379256"/>
            <a:ext cx="7594864" cy="1107996"/>
          </a:xfrm>
          <a:prstGeom prst="rect">
            <a:avLst/>
          </a:prstGeom>
          <a:noFill/>
        </p:spPr>
        <p:txBody>
          <a:bodyPr wrap="square" rtlCol="0">
            <a:spAutoFit/>
          </a:bodyPr>
          <a:lstStyle/>
          <a:p>
            <a:r>
              <a:rPr lang="en-US" sz="2200" dirty="0" smtClean="0">
                <a:solidFill>
                  <a:schemeClr val="bg2">
                    <a:lumMod val="25000"/>
                  </a:schemeClr>
                </a:solidFill>
                <a:latin typeface="Times New Roman" panose="02020603050405020304" pitchFamily="18" charset="0"/>
                <a:cs typeface="Times New Roman" panose="02020603050405020304" pitchFamily="18" charset="0"/>
              </a:rPr>
              <a:t>Upon literature review, the researcher was able to understand more on the importance and the possible outcomes of  a diverse educational system. </a:t>
            </a:r>
            <a:endParaRPr lang="en-US" sz="22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857839" y="1668544"/>
            <a:ext cx="10982227" cy="5170646"/>
          </a:xfrm>
          <a:prstGeom prst="rect">
            <a:avLst/>
          </a:prstGeom>
          <a:noFill/>
        </p:spPr>
        <p:txBody>
          <a:bodyPr wrap="square" rtlCol="0">
            <a:spAutoFit/>
          </a:bodyPr>
          <a:lstStyle/>
          <a:p>
            <a:r>
              <a:rPr lang="en-US" sz="2000" dirty="0" smtClean="0">
                <a:solidFill>
                  <a:schemeClr val="bg2">
                    <a:lumMod val="25000"/>
                  </a:schemeClr>
                </a:solidFill>
                <a:latin typeface="Times New Roman" panose="02020603050405020304" pitchFamily="18" charset="0"/>
                <a:cs typeface="Times New Roman" panose="02020603050405020304" pitchFamily="18" charset="0"/>
              </a:rPr>
              <a:t>Here are some of the literature review being done:</a:t>
            </a:r>
          </a:p>
          <a:p>
            <a:endParaRPr lang="en-US" sz="2000" dirty="0" smtClean="0">
              <a:solidFill>
                <a:schemeClr val="bg2">
                  <a:lumMod val="25000"/>
                </a:schemeClr>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r>
              <a:rPr lang="en-US" dirty="0" smtClean="0">
                <a:solidFill>
                  <a:srgbClr val="00B050"/>
                </a:solidFill>
                <a:latin typeface="Times New Roman" panose="02020603050405020304" pitchFamily="18" charset="0"/>
                <a:cs typeface="Times New Roman" panose="02020603050405020304" pitchFamily="18" charset="0"/>
              </a:rPr>
              <a:t>Higher </a:t>
            </a:r>
            <a:r>
              <a:rPr lang="en-US" dirty="0">
                <a:solidFill>
                  <a:srgbClr val="00B050"/>
                </a:solidFill>
                <a:latin typeface="Times New Roman" panose="02020603050405020304" pitchFamily="18" charset="0"/>
                <a:cs typeface="Times New Roman" panose="02020603050405020304" pitchFamily="18" charset="0"/>
              </a:rPr>
              <a:t>education can be beneficial in sustaining and growing science and </a:t>
            </a:r>
            <a:r>
              <a:rPr lang="en-US" dirty="0" smtClean="0">
                <a:solidFill>
                  <a:srgbClr val="00B050"/>
                </a:solidFill>
                <a:latin typeface="Times New Roman" panose="02020603050405020304" pitchFamily="18" charset="0"/>
                <a:cs typeface="Times New Roman" panose="02020603050405020304" pitchFamily="18" charset="0"/>
              </a:rPr>
              <a:t>scholarship, </a:t>
            </a:r>
            <a:r>
              <a:rPr lang="en-US" dirty="0">
                <a:solidFill>
                  <a:srgbClr val="00B050"/>
                </a:solidFill>
                <a:latin typeface="Times New Roman" panose="02020603050405020304" pitchFamily="18" charset="0"/>
                <a:cs typeface="Times New Roman" panose="02020603050405020304" pitchFamily="18" charset="0"/>
              </a:rPr>
              <a:t>and building social and economic capacity in developing </a:t>
            </a:r>
            <a:r>
              <a:rPr lang="en-US" dirty="0" smtClean="0">
                <a:solidFill>
                  <a:srgbClr val="00B050"/>
                </a:solidFill>
                <a:latin typeface="Times New Roman" panose="02020603050405020304" pitchFamily="18" charset="0"/>
                <a:cs typeface="Times New Roman" panose="02020603050405020304" pitchFamily="18" charset="0"/>
              </a:rPr>
              <a:t>countries (</a:t>
            </a:r>
            <a:r>
              <a:rPr lang="en-US" dirty="0" err="1" smtClean="0">
                <a:solidFill>
                  <a:srgbClr val="00B050"/>
                </a:solidFill>
                <a:latin typeface="Times New Roman" panose="02020603050405020304" pitchFamily="18" charset="0"/>
                <a:cs typeface="Times New Roman" panose="02020603050405020304" pitchFamily="18" charset="0"/>
              </a:rPr>
              <a:t>Jibeen</a:t>
            </a:r>
            <a:r>
              <a:rPr lang="en-US" dirty="0" smtClean="0">
                <a:solidFill>
                  <a:srgbClr val="00B050"/>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&amp; Khan, 2015</a:t>
            </a:r>
            <a:r>
              <a:rPr lang="en-US" dirty="0" smtClean="0">
                <a:solidFill>
                  <a:srgbClr val="00B050"/>
                </a:solidFill>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US" dirty="0">
                <a:solidFill>
                  <a:srgbClr val="0070C0"/>
                </a:solidFill>
                <a:latin typeface="Times New Roman" panose="02020603050405020304" pitchFamily="18" charset="0"/>
                <a:cs typeface="Times New Roman" panose="02020603050405020304" pitchFamily="18" charset="0"/>
              </a:rPr>
              <a:t>To fulfill the need of the modern era, the education system should focus on technical and practical knowledge (</a:t>
            </a:r>
            <a:r>
              <a:rPr lang="en-US" dirty="0" err="1">
                <a:solidFill>
                  <a:srgbClr val="0070C0"/>
                </a:solidFill>
                <a:latin typeface="Times New Roman" panose="02020603050405020304" pitchFamily="18" charset="0"/>
                <a:cs typeface="Times New Roman" panose="02020603050405020304" pitchFamily="18" charset="0"/>
              </a:rPr>
              <a:t>Geetacollege</a:t>
            </a:r>
            <a:r>
              <a:rPr lang="en-US" dirty="0">
                <a:solidFill>
                  <a:srgbClr val="0070C0"/>
                </a:solidFill>
                <a:latin typeface="Times New Roman" panose="02020603050405020304" pitchFamily="18" charset="0"/>
                <a:cs typeface="Times New Roman" panose="02020603050405020304" pitchFamily="18" charset="0"/>
              </a:rPr>
              <a:t>, 2017</a:t>
            </a:r>
            <a:r>
              <a:rPr lang="en-US" dirty="0" smtClean="0">
                <a:solidFill>
                  <a:srgbClr val="0070C0"/>
                </a:solidFill>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US" dirty="0" smtClean="0">
                <a:solidFill>
                  <a:srgbClr val="00B050"/>
                </a:solidFill>
                <a:latin typeface="Times New Roman" panose="02020603050405020304" pitchFamily="18" charset="0"/>
                <a:cs typeface="Times New Roman" panose="02020603050405020304" pitchFamily="18" charset="0"/>
              </a:rPr>
              <a:t>The </a:t>
            </a:r>
            <a:r>
              <a:rPr lang="en-US" dirty="0">
                <a:solidFill>
                  <a:srgbClr val="00B050"/>
                </a:solidFill>
                <a:latin typeface="Times New Roman" panose="02020603050405020304" pitchFamily="18" charset="0"/>
                <a:cs typeface="Times New Roman" panose="02020603050405020304" pitchFamily="18" charset="0"/>
              </a:rPr>
              <a:t>advantages of learning foreign languages are mushrooming as the world becomes increasingly globalized and bilingualism is now perhaps the most useful real world skill to ever exist</a:t>
            </a:r>
            <a:r>
              <a:rPr lang="en-US" dirty="0" smtClean="0">
                <a:solidFill>
                  <a:srgbClr val="00B050"/>
                </a:solidFill>
                <a:latin typeface="Times New Roman" panose="02020603050405020304" pitchFamily="18" charset="0"/>
                <a:cs typeface="Times New Roman" panose="02020603050405020304" pitchFamily="18" charset="0"/>
              </a:rPr>
              <a:t>. </a:t>
            </a:r>
            <a:r>
              <a:rPr lang="en-US" dirty="0">
                <a:solidFill>
                  <a:srgbClr val="00B050"/>
                </a:solidFill>
                <a:latin typeface="Times New Roman" panose="02020603050405020304" pitchFamily="18" charset="0"/>
                <a:cs typeface="Times New Roman" panose="02020603050405020304" pitchFamily="18" charset="0"/>
              </a:rPr>
              <a:t>And studies have shown that bilinguals tend to have bigger brains, better memories, are more creative, better problem solvers, etc. (Dick, 2011</a:t>
            </a:r>
            <a:r>
              <a:rPr lang="en-US" dirty="0" smtClean="0">
                <a:solidFill>
                  <a:srgbClr val="00B050"/>
                </a:solidFill>
                <a:latin typeface="Times New Roman" panose="02020603050405020304" pitchFamily="18" charset="0"/>
                <a:cs typeface="Times New Roman" panose="02020603050405020304" pitchFamily="18" charset="0"/>
              </a:rPr>
              <a:t>).</a:t>
            </a:r>
          </a:p>
          <a:p>
            <a:pPr marL="342900" indent="-342900">
              <a:lnSpc>
                <a:spcPct val="150000"/>
              </a:lnSpc>
              <a:buFont typeface="Arial" panose="020B0604020202020204" pitchFamily="34" charset="0"/>
              <a:buChar char="•"/>
            </a:pPr>
            <a:r>
              <a:rPr lang="en-US" dirty="0">
                <a:solidFill>
                  <a:srgbClr val="0070C0"/>
                </a:solidFill>
                <a:latin typeface="Times New Roman" panose="02020603050405020304" pitchFamily="18" charset="0"/>
                <a:cs typeface="Times New Roman" panose="02020603050405020304" pitchFamily="18" charset="0"/>
              </a:rPr>
              <a:t>ESL classes fulfill a very important role in alerting immigrants to the specifics of American society. These concepts take much longer to become clear without guidance and instruction. ESL classes are a proactive measure to ensure that immigrants understand their rights and responsibilities (NYLLC, 2010).</a:t>
            </a:r>
            <a:endParaRPr lang="en-US" dirty="0" smtClean="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9139" y="197963"/>
            <a:ext cx="2859464" cy="2144598"/>
          </a:xfrm>
          <a:prstGeom prst="rect">
            <a:avLst/>
          </a:prstGeom>
        </p:spPr>
      </p:pic>
    </p:spTree>
    <p:extLst>
      <p:ext uri="{BB962C8B-B14F-4D97-AF65-F5344CB8AC3E}">
        <p14:creationId xmlns:p14="http://schemas.microsoft.com/office/powerpoint/2010/main" val="3101059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43959" y="810704"/>
            <a:ext cx="4911365" cy="578619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Literature Review Cont.:</a:t>
            </a:r>
          </a:p>
          <a:p>
            <a:endParaRPr lang="en-US" sz="2000" dirty="0" smtClean="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The </a:t>
            </a:r>
            <a:r>
              <a:rPr lang="en-US" sz="2000" dirty="0">
                <a:solidFill>
                  <a:srgbClr val="00B050"/>
                </a:solidFill>
                <a:latin typeface="Times New Roman" panose="02020603050405020304" pitchFamily="18" charset="0"/>
                <a:cs typeface="Times New Roman" panose="02020603050405020304" pitchFamily="18" charset="0"/>
              </a:rPr>
              <a:t>rate of the monetary social return of investment into higher education equals 10.34%. This value computed at the University of </a:t>
            </a:r>
            <a:r>
              <a:rPr lang="en-US" sz="2000" dirty="0" err="1">
                <a:solidFill>
                  <a:srgbClr val="00B050"/>
                </a:solidFill>
                <a:latin typeface="Times New Roman" panose="02020603050405020304" pitchFamily="18" charset="0"/>
                <a:cs typeface="Times New Roman" panose="02020603050405020304" pitchFamily="18" charset="0"/>
              </a:rPr>
              <a:t>Adrar</a:t>
            </a:r>
            <a:r>
              <a:rPr lang="en-US" sz="2000" dirty="0">
                <a:solidFill>
                  <a:srgbClr val="00B050"/>
                </a:solidFill>
                <a:latin typeface="Times New Roman" panose="02020603050405020304" pitchFamily="18" charset="0"/>
                <a:cs typeface="Times New Roman" panose="02020603050405020304" pitchFamily="18" charset="0"/>
              </a:rPr>
              <a:t> is higher than the prevailing market interest rate for the year 2011 which approximates the rate of 8%. From an economic point of view, this issue encourages the society to invest more in higher education as this kind of investment becomes feasible despite the high costs </a:t>
            </a:r>
            <a:r>
              <a:rPr lang="en-US" sz="2000" dirty="0" smtClean="0">
                <a:solidFill>
                  <a:srgbClr val="00B050"/>
                </a:solidFill>
                <a:latin typeface="Times New Roman" panose="02020603050405020304" pitchFamily="18" charset="0"/>
                <a:cs typeface="Times New Roman" panose="02020603050405020304" pitchFamily="18" charset="0"/>
              </a:rPr>
              <a:t>(</a:t>
            </a:r>
            <a:r>
              <a:rPr lang="en-US" sz="2000" dirty="0" err="1">
                <a:solidFill>
                  <a:srgbClr val="00B050"/>
                </a:solidFill>
                <a:latin typeface="Times New Roman" panose="02020603050405020304" pitchFamily="18" charset="0"/>
                <a:cs typeface="Times New Roman" panose="02020603050405020304" pitchFamily="18" charset="0"/>
              </a:rPr>
              <a:t>Hocine</a:t>
            </a:r>
            <a:r>
              <a:rPr lang="en-US" sz="2000" dirty="0">
                <a:solidFill>
                  <a:srgbClr val="00B050"/>
                </a:solidFill>
                <a:latin typeface="Times New Roman" panose="02020603050405020304" pitchFamily="18" charset="0"/>
                <a:cs typeface="Times New Roman" panose="02020603050405020304" pitchFamily="18" charset="0"/>
              </a:rPr>
              <a:t> &amp; </a:t>
            </a:r>
            <a:r>
              <a:rPr lang="en-US" sz="2000" dirty="0" err="1">
                <a:solidFill>
                  <a:srgbClr val="00B050"/>
                </a:solidFill>
                <a:latin typeface="Times New Roman" panose="02020603050405020304" pitchFamily="18" charset="0"/>
                <a:cs typeface="Times New Roman" panose="02020603050405020304" pitchFamily="18" charset="0"/>
              </a:rPr>
              <a:t>Sofiane</a:t>
            </a:r>
            <a:r>
              <a:rPr lang="en-US" sz="2000" dirty="0">
                <a:solidFill>
                  <a:srgbClr val="00B050"/>
                </a:solidFill>
                <a:latin typeface="Times New Roman" panose="02020603050405020304" pitchFamily="18" charset="0"/>
                <a:cs typeface="Times New Roman" panose="02020603050405020304" pitchFamily="18" charset="0"/>
              </a:rPr>
              <a:t>, 2017). </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8957" y="395926"/>
            <a:ext cx="4996205" cy="4034671"/>
          </a:xfrm>
          <a:prstGeom prst="rect">
            <a:avLst/>
          </a:prstGeom>
        </p:spPr>
      </p:pic>
      <p:sp>
        <p:nvSpPr>
          <p:cNvPr id="3" name="文本框 2"/>
          <p:cNvSpPr txBox="1"/>
          <p:nvPr/>
        </p:nvSpPr>
        <p:spPr>
          <a:xfrm>
            <a:off x="7296346" y="4790805"/>
            <a:ext cx="4619134" cy="1701684"/>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dirty="0" smtClean="0">
                <a:solidFill>
                  <a:srgbClr val="FF0000"/>
                </a:solidFill>
              </a:rPr>
              <a:t>Above literature review suggested   the positive outcomes/impacts of higher education which covers variety of professional programs</a:t>
            </a:r>
            <a:endParaRPr lang="en-US" dirty="0">
              <a:solidFill>
                <a:srgbClr val="FF0000"/>
              </a:solidFill>
            </a:endParaRPr>
          </a:p>
        </p:txBody>
      </p:sp>
    </p:spTree>
    <p:extLst>
      <p:ext uri="{BB962C8B-B14F-4D97-AF65-F5344CB8AC3E}">
        <p14:creationId xmlns:p14="http://schemas.microsoft.com/office/powerpoint/2010/main" val="2641421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81286" y="688157"/>
            <a:ext cx="8041064" cy="646331"/>
          </a:xfrm>
          <a:prstGeom prst="rect">
            <a:avLst/>
          </a:prstGeom>
          <a:noFill/>
        </p:spPr>
        <p:txBody>
          <a:bodyPr wrap="square" rtlCol="0">
            <a:spAutoFit/>
          </a:bodyPr>
          <a:lstStyle/>
          <a:p>
            <a:pPr algn="ctr"/>
            <a:r>
              <a:rPr lang="en-US" sz="3600" dirty="0" smtClean="0">
                <a:latin typeface="Algerian" panose="04020705040A02060702" pitchFamily="82" charset="0"/>
              </a:rPr>
              <a:t>Process</a:t>
            </a:r>
            <a:endParaRPr lang="en-US" sz="3600" dirty="0">
              <a:latin typeface="Algerian" panose="04020705040A02060702" pitchFamily="82" charset="0"/>
            </a:endParaRPr>
          </a:p>
        </p:txBody>
      </p:sp>
      <p:sp>
        <p:nvSpPr>
          <p:cNvPr id="2" name="文本框 1"/>
          <p:cNvSpPr txBox="1"/>
          <p:nvPr/>
        </p:nvSpPr>
        <p:spPr>
          <a:xfrm>
            <a:off x="1267905" y="1404595"/>
            <a:ext cx="10605154" cy="1061829"/>
          </a:xfrm>
          <a:prstGeom prst="rect">
            <a:avLst/>
          </a:prstGeom>
          <a:noFill/>
        </p:spPr>
        <p:txBody>
          <a:bodyPr wrap="square" rtlCol="0">
            <a:spAutoFit/>
          </a:bodyPr>
          <a:lstStyle/>
          <a:p>
            <a:pPr>
              <a:lnSpc>
                <a:spcPct val="150000"/>
              </a:lnSpc>
            </a:pPr>
            <a:r>
              <a:rPr lang="en-US" sz="2100" dirty="0" smtClean="0">
                <a:solidFill>
                  <a:srgbClr val="4C67EE"/>
                </a:solidFill>
                <a:latin typeface="Times New Roman" panose="02020603050405020304" pitchFamily="18" charset="0"/>
                <a:cs typeface="Times New Roman" panose="02020603050405020304" pitchFamily="18" charset="0"/>
              </a:rPr>
              <a:t>Upon approval of the topic, this research uses triangulation, in which </a:t>
            </a:r>
            <a:r>
              <a:rPr lang="en-US" sz="2100" u="sng" dirty="0" smtClean="0">
                <a:solidFill>
                  <a:srgbClr val="4C67EE"/>
                </a:solidFill>
                <a:latin typeface="Times New Roman" panose="02020603050405020304" pitchFamily="18" charset="0"/>
                <a:cs typeface="Times New Roman" panose="02020603050405020304" pitchFamily="18" charset="0"/>
              </a:rPr>
              <a:t>three</a:t>
            </a:r>
            <a:r>
              <a:rPr lang="en-US" sz="2100" dirty="0" smtClean="0">
                <a:solidFill>
                  <a:srgbClr val="4C67EE"/>
                </a:solidFill>
                <a:latin typeface="Times New Roman" panose="02020603050405020304" pitchFamily="18" charset="0"/>
                <a:cs typeface="Times New Roman" panose="02020603050405020304" pitchFamily="18" charset="0"/>
              </a:rPr>
              <a:t> ways of research method were used to collect data and feedback for this project. </a:t>
            </a:r>
            <a:endParaRPr lang="en-US" sz="2100" dirty="0">
              <a:solidFill>
                <a:srgbClr val="4C67EE"/>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1743959" y="2724346"/>
            <a:ext cx="6457361" cy="4708981"/>
          </a:xfrm>
          <a:prstGeom prst="rect">
            <a:avLst/>
          </a:prstGeom>
          <a:noFill/>
        </p:spPr>
        <p:txBody>
          <a:bodyPr wrap="square" rtlCol="0">
            <a:spAutoFit/>
          </a:bodyPr>
          <a:lstStyle/>
          <a:p>
            <a:pPr marL="342900" indent="-342900">
              <a:lnSpc>
                <a:spcPct val="150000"/>
              </a:lnSpc>
              <a:buFont typeface="+mj-lt"/>
              <a:buAutoNum type="arabicPeriod"/>
            </a:pPr>
            <a:r>
              <a:rPr lang="en-US" sz="2000" dirty="0" smtClean="0">
                <a:solidFill>
                  <a:srgbClr val="4C67EE"/>
                </a:solidFill>
                <a:latin typeface="Times New Roman" panose="02020603050405020304" pitchFamily="18" charset="0"/>
                <a:cs typeface="Times New Roman" panose="02020603050405020304" pitchFamily="18" charset="0"/>
              </a:rPr>
              <a:t>An electronic pilot survey was distributed to a sample of 35 NMC students attending NMC courses. </a:t>
            </a:r>
          </a:p>
          <a:p>
            <a:pPr marL="342900" indent="-342900">
              <a:lnSpc>
                <a:spcPct val="150000"/>
              </a:lnSpc>
              <a:buFont typeface="+mj-lt"/>
              <a:buAutoNum type="arabicPeriod"/>
            </a:pPr>
            <a:r>
              <a:rPr lang="en-US" sz="2000" dirty="0">
                <a:solidFill>
                  <a:srgbClr val="4C67EE"/>
                </a:solidFill>
                <a:latin typeface="Times New Roman" panose="02020603050405020304" pitchFamily="18" charset="0"/>
                <a:cs typeface="Times New Roman" panose="02020603050405020304" pitchFamily="18" charset="0"/>
              </a:rPr>
              <a:t>I</a:t>
            </a:r>
            <a:r>
              <a:rPr lang="en-US" sz="2000" dirty="0" smtClean="0">
                <a:solidFill>
                  <a:srgbClr val="4C67EE"/>
                </a:solidFill>
                <a:latin typeface="Times New Roman" panose="02020603050405020304" pitchFamily="18" charset="0"/>
                <a:cs typeface="Times New Roman" panose="02020603050405020304" pitchFamily="18" charset="0"/>
              </a:rPr>
              <a:t>nterviews were conducted with 5 international students and 5 immigrants.</a:t>
            </a:r>
          </a:p>
          <a:p>
            <a:pPr marL="342900" indent="-342900">
              <a:lnSpc>
                <a:spcPct val="150000"/>
              </a:lnSpc>
              <a:buFont typeface="+mj-lt"/>
              <a:buAutoNum type="arabicPeriod"/>
            </a:pPr>
            <a:r>
              <a:rPr lang="en-US" sz="2000" dirty="0" smtClean="0">
                <a:solidFill>
                  <a:srgbClr val="4C67EE"/>
                </a:solidFill>
                <a:latin typeface="Times New Roman" panose="02020603050405020304" pitchFamily="18" charset="0"/>
                <a:cs typeface="Times New Roman" panose="02020603050405020304" pitchFamily="18" charset="0"/>
              </a:rPr>
              <a:t>Letters with questionnaire were sent out to 4 experts in different areas of expertise (including the technical program experts, foreign language program experts, ESL training program experts)</a:t>
            </a:r>
          </a:p>
          <a:p>
            <a:pPr marL="342900" indent="-342900">
              <a:lnSpc>
                <a:spcPct val="150000"/>
              </a:lnSpc>
              <a:buFont typeface="+mj-lt"/>
              <a:buAutoNum type="arabicPeriod"/>
            </a:pPr>
            <a:endParaRPr lang="en-US" sz="2000" dirty="0" smtClean="0">
              <a:solidFill>
                <a:srgbClr val="4C67EE"/>
              </a:solidFill>
              <a:latin typeface="Times New Roman" panose="02020603050405020304" pitchFamily="18" charset="0"/>
              <a:cs typeface="Times New Roman" panose="02020603050405020304" pitchFamily="18" charset="0"/>
            </a:endParaRPr>
          </a:p>
          <a:p>
            <a:pPr marL="342900" indent="-342900">
              <a:lnSpc>
                <a:spcPct val="150000"/>
              </a:lnSpc>
              <a:buFont typeface="+mj-lt"/>
              <a:buAutoNum type="arabicPeriod"/>
            </a:pPr>
            <a:endParaRPr lang="en-US" sz="2000" dirty="0">
              <a:solidFill>
                <a:srgbClr val="4C67EE"/>
              </a:solidFill>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9282" y="2828041"/>
            <a:ext cx="3591613" cy="3469063"/>
          </a:xfrm>
          <a:prstGeom prst="rect">
            <a:avLst/>
          </a:prstGeom>
        </p:spPr>
      </p:pic>
    </p:spTree>
    <p:extLst>
      <p:ext uri="{BB962C8B-B14F-4D97-AF65-F5344CB8AC3E}">
        <p14:creationId xmlns:p14="http://schemas.microsoft.com/office/powerpoint/2010/main" val="2319782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56700" y="659876"/>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Data Collection</a:t>
            </a:r>
            <a:endParaRPr lang="en-US" sz="3800" dirty="0">
              <a:latin typeface="Algerian" panose="04020705040A02060702" pitchFamily="82" charset="0"/>
            </a:endParaRPr>
          </a:p>
        </p:txBody>
      </p:sp>
      <p:sp>
        <p:nvSpPr>
          <p:cNvPr id="2" name="文本框 1"/>
          <p:cNvSpPr txBox="1"/>
          <p:nvPr/>
        </p:nvSpPr>
        <p:spPr>
          <a:xfrm>
            <a:off x="1800519" y="1665705"/>
            <a:ext cx="7890235" cy="492443"/>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solidFill>
                  <a:srgbClr val="00B050"/>
                </a:solidFill>
                <a:latin typeface="Times New Roman" panose="02020603050405020304" pitchFamily="18" charset="0"/>
                <a:cs typeface="Times New Roman" panose="02020603050405020304" pitchFamily="18" charset="0"/>
              </a:rPr>
              <a:t>Electronic Pilot Survey</a:t>
            </a:r>
            <a:endParaRPr lang="en-US" sz="2600" dirty="0">
              <a:solidFill>
                <a:srgbClr val="00B050"/>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2356700" y="2844055"/>
            <a:ext cx="8163611" cy="392415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The electronic pilot survey was generated through Kwik Survey online, with 11 questions (</a:t>
            </a:r>
            <a:r>
              <a:rPr lang="en-US" sz="2000" dirty="0">
                <a:solidFill>
                  <a:srgbClr val="F26472"/>
                </a:solidFill>
                <a:latin typeface="Times New Roman" panose="02020603050405020304" pitchFamily="18" charset="0"/>
                <a:cs typeface="Times New Roman" panose="02020603050405020304" pitchFamily="18" charset="0"/>
              </a:rPr>
              <a:t>See Appendix A</a:t>
            </a:r>
            <a:r>
              <a:rPr lang="en-US" sz="2000" dirty="0" smtClean="0">
                <a:solidFill>
                  <a:srgbClr val="00B050"/>
                </a:solidFill>
                <a:latin typeface="Times New Roman" panose="02020603050405020304" pitchFamily="18" charset="0"/>
                <a:cs typeface="Times New Roman" panose="02020603050405020304" pitchFamily="18" charset="0"/>
              </a:rPr>
              <a:t>) distributed to a sample of 35 ongoing NMC students from Oct 4 – 24, 2018. </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This survey served to collect responses and feedback from NMC students on the topic of the necessity of more new educational programs being offered at NMC in the upcoming future.</a:t>
            </a:r>
          </a:p>
          <a:p>
            <a:pPr marL="342900" indent="-342900">
              <a:lnSpc>
                <a:spcPct val="150000"/>
              </a:lnSpc>
              <a:buFont typeface="Arial" panose="020B0604020202020204" pitchFamily="34" charset="0"/>
              <a:buChar char="•"/>
            </a:pPr>
            <a:r>
              <a:rPr lang="en-US" sz="2000" dirty="0">
                <a:solidFill>
                  <a:srgbClr val="00B050"/>
                </a:solidFill>
                <a:latin typeface="Times New Roman" panose="02020603050405020304" pitchFamily="18" charset="0"/>
                <a:cs typeface="Times New Roman" panose="02020603050405020304" pitchFamily="18" charset="0"/>
              </a:rPr>
              <a:t> </a:t>
            </a:r>
            <a:r>
              <a:rPr lang="en-US" sz="2000" dirty="0" smtClean="0">
                <a:solidFill>
                  <a:srgbClr val="00B050"/>
                </a:solidFill>
                <a:latin typeface="Times New Roman" panose="02020603050405020304" pitchFamily="18" charset="0"/>
                <a:cs typeface="Times New Roman" panose="02020603050405020304" pitchFamily="18" charset="0"/>
              </a:rPr>
              <a:t>Survey link </a:t>
            </a:r>
            <a:r>
              <a:rPr lang="zh-CN" altLang="en-US" sz="2000" dirty="0" smtClean="0">
                <a:solidFill>
                  <a:srgbClr val="00B050"/>
                </a:solidFill>
                <a:latin typeface="Times New Roman" panose="02020603050405020304" pitchFamily="18" charset="0"/>
                <a:cs typeface="Times New Roman" panose="02020603050405020304" pitchFamily="18" charset="0"/>
              </a:rPr>
              <a:t>👉 </a:t>
            </a:r>
            <a:r>
              <a:rPr lang="en-US" sz="2000" dirty="0" smtClean="0">
                <a:solidFill>
                  <a:srgbClr val="00B050"/>
                </a:solidFill>
                <a:latin typeface="Times New Roman" panose="02020603050405020304" pitchFamily="18" charset="0"/>
                <a:cs typeface="Times New Roman" panose="02020603050405020304" pitchFamily="18" charset="0"/>
                <a:hlinkClick r:id="rId2"/>
              </a:rPr>
              <a:t>https</a:t>
            </a:r>
            <a:r>
              <a:rPr lang="en-US" sz="2000" dirty="0">
                <a:solidFill>
                  <a:srgbClr val="00B050"/>
                </a:solidFill>
                <a:latin typeface="Times New Roman" panose="02020603050405020304" pitchFamily="18" charset="0"/>
                <a:cs typeface="Times New Roman" panose="02020603050405020304" pitchFamily="18" charset="0"/>
                <a:hlinkClick r:id="rId2"/>
              </a:rPr>
              <a:t>://</a:t>
            </a:r>
            <a:r>
              <a:rPr lang="en-US" sz="2000" dirty="0" smtClean="0">
                <a:solidFill>
                  <a:srgbClr val="00B050"/>
                </a:solidFill>
                <a:latin typeface="Times New Roman" panose="02020603050405020304" pitchFamily="18" charset="0"/>
                <a:cs typeface="Times New Roman" panose="02020603050405020304" pitchFamily="18" charset="0"/>
                <a:hlinkClick r:id="rId2"/>
              </a:rPr>
              <a:t>kwiksurveys.com/s/1sD2l9Ns</a:t>
            </a:r>
            <a:endParaRPr lang="en-US" sz="2000" dirty="0" smtClean="0">
              <a:solidFill>
                <a:srgbClr val="00B050"/>
              </a:solidFill>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5335" y="279964"/>
            <a:ext cx="3044858" cy="2300140"/>
          </a:xfrm>
          <a:prstGeom prst="rect">
            <a:avLst/>
          </a:prstGeom>
        </p:spPr>
      </p:pic>
    </p:spTree>
    <p:extLst>
      <p:ext uri="{BB962C8B-B14F-4D97-AF65-F5344CB8AC3E}">
        <p14:creationId xmlns:p14="http://schemas.microsoft.com/office/powerpoint/2010/main" val="414215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356700" y="659876"/>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Data Collection</a:t>
            </a:r>
            <a:endParaRPr lang="en-US" sz="3800" dirty="0">
              <a:latin typeface="Algerian" panose="04020705040A02060702" pitchFamily="82" charset="0"/>
            </a:endParaRPr>
          </a:p>
        </p:txBody>
      </p:sp>
      <p:sp>
        <p:nvSpPr>
          <p:cNvPr id="5" name="文本框 4"/>
          <p:cNvSpPr txBox="1"/>
          <p:nvPr/>
        </p:nvSpPr>
        <p:spPr>
          <a:xfrm>
            <a:off x="1781665" y="1306207"/>
            <a:ext cx="7890235" cy="492443"/>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solidFill>
                  <a:srgbClr val="00B050"/>
                </a:solidFill>
                <a:latin typeface="Times New Roman" panose="02020603050405020304" pitchFamily="18" charset="0"/>
                <a:cs typeface="Times New Roman" panose="02020603050405020304" pitchFamily="18" charset="0"/>
              </a:rPr>
              <a:t>Interviews</a:t>
            </a:r>
            <a:endParaRPr lang="en-US" sz="2600" dirty="0">
              <a:solidFill>
                <a:srgbClr val="00B050"/>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1889999" y="1798650"/>
            <a:ext cx="8163611" cy="530914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Each interview consist of 4 </a:t>
            </a:r>
            <a:r>
              <a:rPr lang="en-US" sz="2000" dirty="0">
                <a:solidFill>
                  <a:srgbClr val="00B050"/>
                </a:solidFill>
                <a:latin typeface="Times New Roman" panose="02020603050405020304" pitchFamily="18" charset="0"/>
                <a:cs typeface="Times New Roman" panose="02020603050405020304" pitchFamily="18" charset="0"/>
              </a:rPr>
              <a:t>questions (</a:t>
            </a:r>
            <a:r>
              <a:rPr lang="en-US" sz="2000" dirty="0">
                <a:solidFill>
                  <a:srgbClr val="F26472"/>
                </a:solidFill>
                <a:latin typeface="Times New Roman" panose="02020603050405020304" pitchFamily="18" charset="0"/>
                <a:cs typeface="Times New Roman" panose="02020603050405020304" pitchFamily="18" charset="0"/>
              </a:rPr>
              <a:t>See Appendix B</a:t>
            </a:r>
            <a:r>
              <a:rPr lang="en-US" sz="2000" dirty="0">
                <a:solidFill>
                  <a:srgbClr val="00B050"/>
                </a:solidFill>
                <a:latin typeface="Times New Roman" panose="02020603050405020304" pitchFamily="18" charset="0"/>
                <a:cs typeface="Times New Roman" panose="02020603050405020304" pitchFamily="18" charset="0"/>
              </a:rPr>
              <a:t>) </a:t>
            </a:r>
            <a:r>
              <a:rPr lang="en-US" sz="2000" dirty="0" smtClean="0">
                <a:solidFill>
                  <a:srgbClr val="00B050"/>
                </a:solidFill>
                <a:latin typeface="Times New Roman" panose="02020603050405020304" pitchFamily="18" charset="0"/>
                <a:cs typeface="Times New Roman" panose="02020603050405020304" pitchFamily="18" charset="0"/>
              </a:rPr>
              <a:t>and was conducted with 5 international students and 5 immigrants </a:t>
            </a:r>
            <a:r>
              <a:rPr lang="en-US" sz="2000" dirty="0">
                <a:solidFill>
                  <a:srgbClr val="00B050"/>
                </a:solidFill>
                <a:latin typeface="Times New Roman" panose="02020603050405020304" pitchFamily="18" charset="0"/>
                <a:cs typeface="Times New Roman" panose="02020603050405020304" pitchFamily="18" charset="0"/>
              </a:rPr>
              <a:t>from Oct </a:t>
            </a:r>
            <a:r>
              <a:rPr lang="en-US" sz="2000" dirty="0" smtClean="0">
                <a:solidFill>
                  <a:srgbClr val="00B050"/>
                </a:solidFill>
                <a:latin typeface="Times New Roman" panose="02020603050405020304" pitchFamily="18" charset="0"/>
                <a:cs typeface="Times New Roman" panose="02020603050405020304" pitchFamily="18" charset="0"/>
              </a:rPr>
              <a:t>10 </a:t>
            </a:r>
            <a:r>
              <a:rPr lang="en-US" sz="2000" dirty="0">
                <a:solidFill>
                  <a:srgbClr val="00B050"/>
                </a:solidFill>
                <a:latin typeface="Times New Roman" panose="02020603050405020304" pitchFamily="18" charset="0"/>
                <a:cs typeface="Times New Roman" panose="02020603050405020304" pitchFamily="18" charset="0"/>
              </a:rPr>
              <a:t>– </a:t>
            </a:r>
            <a:r>
              <a:rPr lang="en-US" sz="2000" dirty="0" smtClean="0">
                <a:solidFill>
                  <a:srgbClr val="00B050"/>
                </a:solidFill>
                <a:latin typeface="Times New Roman" panose="02020603050405020304" pitchFamily="18" charset="0"/>
                <a:cs typeface="Times New Roman" panose="02020603050405020304" pitchFamily="18" charset="0"/>
              </a:rPr>
              <a:t>20, 2018; 3 interviews were conducted at the interviewees’ place, 7 interviews were phone interviews; 6 interviews were conducted in English, while the other 4 interviews were conducted in Chinese because of the interviewees’ limited English proficiency. </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These interviews served to collect responses and feedback from international students and potential immigrant students on the topic of the necessity of ESL (English as a Second Language) training programs being offered at NMC in the upcoming future.</a:t>
            </a:r>
          </a:p>
          <a:p>
            <a:pPr marL="342900" indent="-342900">
              <a:lnSpc>
                <a:spcPct val="150000"/>
              </a:lnSpc>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6909" y="197963"/>
            <a:ext cx="2403986" cy="2168164"/>
          </a:xfrm>
          <a:prstGeom prst="rect">
            <a:avLst/>
          </a:prstGeom>
        </p:spPr>
      </p:pic>
    </p:spTree>
    <p:extLst>
      <p:ext uri="{BB962C8B-B14F-4D97-AF65-F5344CB8AC3E}">
        <p14:creationId xmlns:p14="http://schemas.microsoft.com/office/powerpoint/2010/main" val="255720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045616" y="601446"/>
            <a:ext cx="8041064" cy="677108"/>
          </a:xfrm>
          <a:prstGeom prst="rect">
            <a:avLst/>
          </a:prstGeom>
          <a:noFill/>
        </p:spPr>
        <p:txBody>
          <a:bodyPr wrap="square" rtlCol="0">
            <a:spAutoFit/>
          </a:bodyPr>
          <a:lstStyle/>
          <a:p>
            <a:pPr algn="ctr"/>
            <a:r>
              <a:rPr lang="en-US" sz="3800" dirty="0" smtClean="0">
                <a:latin typeface="Algerian" panose="04020705040A02060702" pitchFamily="82" charset="0"/>
              </a:rPr>
              <a:t>Data Collection</a:t>
            </a:r>
            <a:endParaRPr lang="en-US" sz="3800" dirty="0">
              <a:latin typeface="Algerian" panose="04020705040A02060702" pitchFamily="82" charset="0"/>
            </a:endParaRPr>
          </a:p>
        </p:txBody>
      </p:sp>
      <p:sp>
        <p:nvSpPr>
          <p:cNvPr id="6" name="文本框 5"/>
          <p:cNvSpPr txBox="1"/>
          <p:nvPr/>
        </p:nvSpPr>
        <p:spPr>
          <a:xfrm>
            <a:off x="1696824" y="1588864"/>
            <a:ext cx="7890235" cy="492443"/>
          </a:xfrm>
          <a:prstGeom prst="rect">
            <a:avLst/>
          </a:prstGeom>
          <a:noFill/>
        </p:spPr>
        <p:txBody>
          <a:bodyPr wrap="square" rtlCol="0">
            <a:spAutoFit/>
          </a:bodyPr>
          <a:lstStyle/>
          <a:p>
            <a:pPr marL="342900" indent="-342900">
              <a:buFont typeface="Wingdings" panose="05000000000000000000" pitchFamily="2" charset="2"/>
              <a:buChar char="Ø"/>
            </a:pPr>
            <a:r>
              <a:rPr lang="en-US" sz="2600" dirty="0" smtClean="0">
                <a:solidFill>
                  <a:srgbClr val="00B050"/>
                </a:solidFill>
                <a:latin typeface="Times New Roman" panose="02020603050405020304" pitchFamily="18" charset="0"/>
                <a:cs typeface="Times New Roman" panose="02020603050405020304" pitchFamily="18" charset="0"/>
              </a:rPr>
              <a:t>Letters to Experts</a:t>
            </a:r>
            <a:endParaRPr lang="en-US" sz="2600" dirty="0">
              <a:solidFill>
                <a:srgbClr val="00B050"/>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1984342" y="2422395"/>
            <a:ext cx="8163611" cy="47089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Professional letters were sent via email to 4 experts in different areas of expertise (including technical program experts, foreign language program experts, and ESL training program </a:t>
            </a:r>
            <a:r>
              <a:rPr lang="en-US" sz="2000" dirty="0">
                <a:solidFill>
                  <a:srgbClr val="00B050"/>
                </a:solidFill>
                <a:latin typeface="Times New Roman" panose="02020603050405020304" pitchFamily="18" charset="0"/>
                <a:cs typeface="Times New Roman" panose="02020603050405020304" pitchFamily="18" charset="0"/>
              </a:rPr>
              <a:t>experts) between Oct </a:t>
            </a:r>
            <a:r>
              <a:rPr lang="en-US" sz="2000" dirty="0" smtClean="0">
                <a:solidFill>
                  <a:srgbClr val="00B050"/>
                </a:solidFill>
                <a:latin typeface="Times New Roman" panose="02020603050405020304" pitchFamily="18" charset="0"/>
                <a:cs typeface="Times New Roman" panose="02020603050405020304" pitchFamily="18" charset="0"/>
              </a:rPr>
              <a:t>22 </a:t>
            </a:r>
            <a:r>
              <a:rPr lang="en-US" sz="2000" dirty="0">
                <a:solidFill>
                  <a:srgbClr val="00B050"/>
                </a:solidFill>
                <a:latin typeface="Times New Roman" panose="02020603050405020304" pitchFamily="18" charset="0"/>
                <a:cs typeface="Times New Roman" panose="02020603050405020304" pitchFamily="18" charset="0"/>
              </a:rPr>
              <a:t>– 24, 2018; </a:t>
            </a:r>
            <a:r>
              <a:rPr lang="en-US" sz="2000" dirty="0" smtClean="0">
                <a:solidFill>
                  <a:srgbClr val="00B050"/>
                </a:solidFill>
                <a:latin typeface="Times New Roman" panose="02020603050405020304" pitchFamily="18" charset="0"/>
                <a:cs typeface="Times New Roman" panose="02020603050405020304" pitchFamily="18" charset="0"/>
              </a:rPr>
              <a:t>each letter was consist of formal greeting, well-organized format, a background introduction, and a short questionnaire with 4 questions (</a:t>
            </a:r>
            <a:r>
              <a:rPr lang="en-US" sz="2000" dirty="0">
                <a:solidFill>
                  <a:srgbClr val="F26472"/>
                </a:solidFill>
                <a:latin typeface="Times New Roman" panose="02020603050405020304" pitchFamily="18" charset="0"/>
                <a:cs typeface="Times New Roman" panose="02020603050405020304" pitchFamily="18" charset="0"/>
              </a:rPr>
              <a:t>See Appendix </a:t>
            </a:r>
            <a:r>
              <a:rPr lang="en-US" sz="2000" dirty="0" smtClean="0">
                <a:solidFill>
                  <a:srgbClr val="F26472"/>
                </a:solidFill>
                <a:latin typeface="Times New Roman" panose="02020603050405020304" pitchFamily="18" charset="0"/>
                <a:cs typeface="Times New Roman" panose="02020603050405020304" pitchFamily="18" charset="0"/>
              </a:rPr>
              <a:t>C</a:t>
            </a:r>
            <a:r>
              <a:rPr lang="en-US" sz="2000" dirty="0" smtClean="0">
                <a:solidFill>
                  <a:srgbClr val="00B050"/>
                </a:solidFill>
                <a:latin typeface="Times New Roman" panose="02020603050405020304" pitchFamily="18" charset="0"/>
                <a:cs typeface="Times New Roman" panose="02020603050405020304" pitchFamily="18" charset="0"/>
              </a:rPr>
              <a:t>). </a:t>
            </a:r>
          </a:p>
          <a:p>
            <a:pPr marL="342900" indent="-342900">
              <a:lnSpc>
                <a:spcPct val="150000"/>
              </a:lnSpc>
              <a:buFont typeface="Arial" panose="020B0604020202020204" pitchFamily="34" charset="0"/>
              <a:buChar char="•"/>
            </a:pPr>
            <a:r>
              <a:rPr lang="en-US" sz="2000" dirty="0" smtClean="0">
                <a:solidFill>
                  <a:srgbClr val="00B050"/>
                </a:solidFill>
                <a:latin typeface="Times New Roman" panose="02020603050405020304" pitchFamily="18" charset="0"/>
                <a:cs typeface="Times New Roman" panose="02020603050405020304" pitchFamily="18" charset="0"/>
              </a:rPr>
              <a:t>These letters served to collect professional opinions and ideas from experts on the topic of the impact of technical/foreign language/ESL training programs in higher education.</a:t>
            </a:r>
          </a:p>
          <a:p>
            <a:pPr marL="342900" indent="-342900">
              <a:lnSpc>
                <a:spcPct val="150000"/>
              </a:lnSpc>
              <a:buFont typeface="Arial" panose="020B0604020202020204" pitchFamily="34" charset="0"/>
              <a:buChar char="•"/>
            </a:pPr>
            <a:endParaRPr lang="en-US" sz="2000" dirty="0">
              <a:solidFill>
                <a:srgbClr val="00B050"/>
              </a:solidFill>
              <a:latin typeface="Times New Roman" panose="02020603050405020304" pitchFamily="18" charset="0"/>
              <a:cs typeface="Times New Roman" panose="02020603050405020304" pitchFamily="18" charset="0"/>
            </a:endParaRPr>
          </a:p>
        </p:txBody>
      </p:sp>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634953" y="239109"/>
            <a:ext cx="3308808" cy="2183286"/>
          </a:xfrm>
          <a:prstGeom prst="rect">
            <a:avLst/>
          </a:prstGeom>
        </p:spPr>
      </p:pic>
    </p:spTree>
    <p:extLst>
      <p:ext uri="{BB962C8B-B14F-4D97-AF65-F5344CB8AC3E}">
        <p14:creationId xmlns:p14="http://schemas.microsoft.com/office/powerpoint/2010/main" val="3442838975"/>
      </p:ext>
    </p:extLst>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883</TotalTime>
  <Words>2893</Words>
  <Application>Microsoft Office PowerPoint</Application>
  <PresentationFormat>宽屏</PresentationFormat>
  <Paragraphs>160</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幼圆</vt:lpstr>
      <vt:lpstr>Algerian</vt:lpstr>
      <vt:lpstr>Arial</vt:lpstr>
      <vt:lpstr>Bell MT</vt:lpstr>
      <vt:lpstr>Century Gothic</vt:lpstr>
      <vt:lpstr>Times New Roman</vt:lpstr>
      <vt:lpstr>Wingdings</vt:lpstr>
      <vt:lpstr>Wingdings 3</vt:lpstr>
      <vt:lpstr>丝状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LiMichelle</dc:creator>
  <cp:lastModifiedBy>stellawu</cp:lastModifiedBy>
  <cp:revision>162</cp:revision>
  <dcterms:created xsi:type="dcterms:W3CDTF">2019-03-07T11:49:23Z</dcterms:created>
  <dcterms:modified xsi:type="dcterms:W3CDTF">2019-03-14T04:05:47Z</dcterms:modified>
</cp:coreProperties>
</file>