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71" r:id="rId5"/>
    <p:sldId id="259" r:id="rId6"/>
    <p:sldId id="273" r:id="rId7"/>
    <p:sldId id="272" r:id="rId8"/>
    <p:sldId id="261" r:id="rId9"/>
    <p:sldId id="266" r:id="rId10"/>
    <p:sldId id="262" r:id="rId11"/>
    <p:sldId id="264" r:id="rId12"/>
    <p:sldId id="265" r:id="rId13"/>
    <p:sldId id="267" r:id="rId14"/>
    <p:sldId id="270" r:id="rId15"/>
    <p:sldId id="268" r:id="rId16"/>
    <p:sldId id="269" r:id="rId17"/>
    <p:sldId id="275" r:id="rId18"/>
    <p:sldId id="274" r:id="rId19"/>
    <p:sldId id="26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Demographics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Lit>
              <c:ptCount val="4"/>
              <c:pt idx="0">
                <c:v>Chamorro</c:v>
              </c:pt>
              <c:pt idx="1">
                <c:v>Filipino</c:v>
              </c:pt>
              <c:pt idx="2">
                <c:v>Palauan</c:v>
              </c:pt>
              <c:pt idx="3">
                <c:v>Caucasian</c:v>
              </c:pt>
            </c:strLit>
          </c:cat>
          <c:val>
            <c:numLit>
              <c:formatCode>General</c:formatCode>
              <c:ptCount val="4"/>
              <c:pt idx="0">
                <c:v>4</c:v>
              </c:pt>
              <c:pt idx="1">
                <c:v>3</c:v>
              </c:pt>
              <c:pt idx="2">
                <c:v>1</c:v>
              </c:pt>
              <c:pt idx="3">
                <c:v>1</c:v>
              </c:pt>
            </c:numLit>
          </c:val>
          <c:extLst>
            <c:ext xmlns:c16="http://schemas.microsoft.com/office/drawing/2014/chart" uri="{C3380CC4-5D6E-409C-BE32-E72D297353CC}">
              <c16:uniqueId val="{00000000-24EC-8F40-A323-70EF084950C0}"/>
            </c:ext>
          </c:extLst>
        </c:ser>
        <c:ser>
          <c:idx val="1"/>
          <c:order val="1"/>
          <c:spPr>
            <a:solidFill>
              <a:schemeClr val="accent2"/>
            </a:solidFill>
            <a:ln>
              <a:noFill/>
            </a:ln>
            <a:effectLst/>
            <a:sp3d/>
          </c:spPr>
          <c:invertIfNegative val="0"/>
          <c:cat>
            <c:strLit>
              <c:ptCount val="4"/>
              <c:pt idx="0">
                <c:v>Chamorro</c:v>
              </c:pt>
              <c:pt idx="1">
                <c:v>Filipino</c:v>
              </c:pt>
              <c:pt idx="2">
                <c:v>Palauan</c:v>
              </c:pt>
              <c:pt idx="3">
                <c:v>Caucasian</c:v>
              </c:pt>
            </c:strLit>
          </c:cat>
          <c:val>
            <c:numLit>
              <c:formatCode>General</c:formatCode>
              <c:ptCount val="5"/>
            </c:numLit>
          </c:val>
          <c:extLst>
            <c:ext xmlns:c16="http://schemas.microsoft.com/office/drawing/2014/chart" uri="{C3380CC4-5D6E-409C-BE32-E72D297353CC}">
              <c16:uniqueId val="{00000001-24EC-8F40-A323-70EF084950C0}"/>
            </c:ext>
          </c:extLst>
        </c:ser>
        <c:dLbls>
          <c:showLegendKey val="0"/>
          <c:showVal val="0"/>
          <c:showCatName val="0"/>
          <c:showSerName val="0"/>
          <c:showPercent val="0"/>
          <c:showBubbleSize val="0"/>
        </c:dLbls>
        <c:gapWidth val="150"/>
        <c:shape val="box"/>
        <c:axId val="1241920775"/>
        <c:axId val="1205618759"/>
        <c:axId val="0"/>
      </c:bar3DChart>
      <c:catAx>
        <c:axId val="12419207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618759"/>
        <c:crosses val="autoZero"/>
        <c:auto val="1"/>
        <c:lblAlgn val="ctr"/>
        <c:lblOffset val="100"/>
        <c:noMultiLvlLbl val="0"/>
      </c:catAx>
      <c:valAx>
        <c:axId val="1205618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1920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Lst>
    <c:ext xmlns:c16="http://schemas.microsoft.com/office/drawing/2014/chart" uri="{02939B4E-F6B6-470C-819A-426941589420}">
      <c16:literalDataChart val="1"/>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3650" y="2153764"/>
            <a:ext cx="7136700" cy="1022400"/>
          </a:xfrm>
          <a:prstGeom prst="rect">
            <a:avLst/>
          </a:prstGeom>
        </p:spPr>
        <p:txBody>
          <a:bodyPr lIns="91425" tIns="91425" rIns="91425" bIns="91425" anchor="b" anchorCtr="0">
            <a:noAutofit/>
          </a:bodyPr>
          <a:lstStyle/>
          <a:p>
            <a:pPr lvl="0" algn="ctr" rtl="0">
              <a:spcBef>
                <a:spcPts val="0"/>
              </a:spcBef>
              <a:buNone/>
            </a:pPr>
            <a:r>
              <a:rPr lang="en" sz="6000"/>
              <a:t>Final Research Presentation</a:t>
            </a:r>
          </a:p>
        </p:txBody>
      </p:sp>
      <p:sp>
        <p:nvSpPr>
          <p:cNvPr id="67" name="Shape 67"/>
          <p:cNvSpPr txBox="1">
            <a:spLocks noGrp="1"/>
          </p:cNvSpPr>
          <p:nvPr>
            <p:ph type="subTitle" idx="1"/>
          </p:nvPr>
        </p:nvSpPr>
        <p:spPr>
          <a:xfrm>
            <a:off x="2136750" y="3176164"/>
            <a:ext cx="4870500" cy="792600"/>
          </a:xfrm>
          <a:prstGeom prst="rect">
            <a:avLst/>
          </a:prstGeom>
        </p:spPr>
        <p:txBody>
          <a:bodyPr lIns="91425" tIns="91425" rIns="91425" bIns="91425" anchor="t" anchorCtr="0">
            <a:noAutofit/>
          </a:bodyPr>
          <a:lstStyle/>
          <a:p>
            <a:pPr lvl="0" rtl="0">
              <a:spcBef>
                <a:spcPts val="0"/>
              </a:spcBef>
              <a:buNone/>
            </a:pPr>
            <a:r>
              <a:rPr lang="en">
                <a:solidFill>
                  <a:srgbClr val="76A5AF"/>
                </a:solidFill>
              </a:rPr>
              <a:t>B</a:t>
            </a:r>
            <a:r>
              <a:rPr lang="en" sz="2400">
                <a:solidFill>
                  <a:srgbClr val="76A5AF"/>
                </a:solidFill>
              </a:rPr>
              <a:t>y</a:t>
            </a:r>
            <a:r>
              <a:rPr lang="en">
                <a:solidFill>
                  <a:srgbClr val="76A5AF"/>
                </a:solidFill>
              </a:rPr>
              <a:t> David Phan</a:t>
            </a:r>
          </a:p>
        </p:txBody>
      </p:sp>
      <p:sp>
        <p:nvSpPr>
          <p:cNvPr id="68" name="Shape 68"/>
          <p:cNvSpPr txBox="1">
            <a:spLocks noGrp="1"/>
          </p:cNvSpPr>
          <p:nvPr>
            <p:ph type="subTitle" idx="1"/>
          </p:nvPr>
        </p:nvSpPr>
        <p:spPr>
          <a:xfrm>
            <a:off x="510450" y="4370772"/>
            <a:ext cx="8123100" cy="503100"/>
          </a:xfrm>
          <a:prstGeom prst="rect">
            <a:avLst/>
          </a:prstGeom>
        </p:spPr>
        <p:txBody>
          <a:bodyPr lIns="91425" tIns="91425" rIns="91425" bIns="91425" anchor="t" anchorCtr="0">
            <a:noAutofit/>
          </a:bodyPr>
          <a:lstStyle/>
          <a:p>
            <a:pPr lvl="0" rtl="0">
              <a:spcBef>
                <a:spcPts val="0"/>
              </a:spcBef>
              <a:buNone/>
            </a:pPr>
            <a:r>
              <a:rPr lang="en" sz="1800"/>
              <a:t>EN202-01</a:t>
            </a:r>
          </a:p>
        </p:txBody>
      </p:sp>
      <p:cxnSp>
        <p:nvCxnSpPr>
          <p:cNvPr id="69" name="Shape 69"/>
          <p:cNvCxnSpPr/>
          <p:nvPr/>
        </p:nvCxnSpPr>
        <p:spPr>
          <a:xfrm>
            <a:off x="615150" y="2998025"/>
            <a:ext cx="500400" cy="0"/>
          </a:xfrm>
          <a:prstGeom prst="straightConnector1">
            <a:avLst/>
          </a:prstGeom>
          <a:noFill/>
          <a:ln w="19050" cap="flat" cmpd="sng">
            <a:solidFill>
              <a:schemeClr val="lt1"/>
            </a:solidFill>
            <a:prstDash val="solid"/>
            <a:round/>
            <a:headEnd type="none" w="lg" len="lg"/>
            <a:tailEnd type="none" w="lg" len="lg"/>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7" y="0"/>
            <a:ext cx="3074808" cy="1061357"/>
          </a:xfrm>
        </p:spPr>
        <p:txBody>
          <a:bodyPr/>
          <a:lstStyle/>
          <a:p>
            <a:r>
              <a:rPr lang="en-US"/>
              <a:t>Results</a:t>
            </a:r>
          </a:p>
        </p:txBody>
      </p:sp>
      <p:sp>
        <p:nvSpPr>
          <p:cNvPr id="3" name="Subtitle 2"/>
          <p:cNvSpPr>
            <a:spLocks noGrp="1"/>
          </p:cNvSpPr>
          <p:nvPr>
            <p:ph type="subTitle" idx="1"/>
          </p:nvPr>
        </p:nvSpPr>
        <p:spPr>
          <a:xfrm>
            <a:off x="128474" y="1061357"/>
            <a:ext cx="2693007" cy="3747167"/>
          </a:xfrm>
        </p:spPr>
        <p:txBody>
          <a:bodyPr/>
          <a:lstStyle/>
          <a:p>
            <a:r>
              <a:rPr lang="en-US"/>
              <a:t>Among the 5 factors that influence food choice (i.e cost, availability, etc.), “culture/tradition” was the answer chosen by 12 people, resulting in a 46% majority.</a:t>
            </a:r>
          </a:p>
        </p:txBody>
      </p:sp>
      <p:sp>
        <p:nvSpPr>
          <p:cNvPr id="5" name="Rectangle 4"/>
          <p:cNvSpPr/>
          <p:nvPr/>
        </p:nvSpPr>
        <p:spPr>
          <a:xfrm>
            <a:off x="4460421" y="0"/>
            <a:ext cx="4683580" cy="514350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6"/>
          <p:cNvPicPr>
            <a:picLocks noChangeAspect="1"/>
          </p:cNvPicPr>
          <p:nvPr/>
        </p:nvPicPr>
        <p:blipFill rotWithShape="1">
          <a:blip r:embed="rId2"/>
          <a:srcRect t="11599" r="547" b="7340"/>
          <a:stretch/>
        </p:blipFill>
        <p:spPr>
          <a:xfrm>
            <a:off x="2950434" y="621592"/>
            <a:ext cx="2691727" cy="3900316"/>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p:cNvPicPr>
          <p:nvPr/>
        </p:nvPicPr>
        <p:blipFill rotWithShape="1">
          <a:blip r:embed="rId3"/>
          <a:srcRect t="12080" b="6976"/>
          <a:stretch/>
        </p:blipFill>
        <p:spPr>
          <a:xfrm>
            <a:off x="5973085" y="621592"/>
            <a:ext cx="2710457" cy="390031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381897" y="146699"/>
            <a:ext cx="1828800" cy="369332"/>
          </a:xfrm>
          <a:prstGeom prst="rect">
            <a:avLst/>
          </a:prstGeom>
          <a:noFill/>
        </p:spPr>
        <p:txBody>
          <a:bodyPr wrap="square" rtlCol="0">
            <a:spAutoFit/>
          </a:bodyPr>
          <a:lstStyle/>
          <a:p>
            <a:pPr algn="ctr"/>
            <a:r>
              <a:rPr lang="en-US" sz="1800">
                <a:solidFill>
                  <a:schemeClr val="tx1">
                    <a:lumMod val="75000"/>
                  </a:schemeClr>
                </a:solidFill>
              </a:rPr>
              <a:t>Pilot</a:t>
            </a:r>
          </a:p>
        </p:txBody>
      </p:sp>
      <p:sp>
        <p:nvSpPr>
          <p:cNvPr id="11" name="TextBox 10"/>
          <p:cNvSpPr txBox="1"/>
          <p:nvPr/>
        </p:nvSpPr>
        <p:spPr>
          <a:xfrm>
            <a:off x="6413913" y="146699"/>
            <a:ext cx="1828800" cy="369332"/>
          </a:xfrm>
          <a:prstGeom prst="rect">
            <a:avLst/>
          </a:prstGeom>
          <a:noFill/>
        </p:spPr>
        <p:txBody>
          <a:bodyPr wrap="square" rtlCol="0">
            <a:spAutoFit/>
          </a:bodyPr>
          <a:lstStyle/>
          <a:p>
            <a:pPr algn="ctr"/>
            <a:r>
              <a:rPr lang="en-US" sz="1800">
                <a:solidFill>
                  <a:schemeClr val="tx1">
                    <a:lumMod val="75000"/>
                  </a:schemeClr>
                </a:solidFill>
              </a:rPr>
              <a:t>Final</a:t>
            </a:r>
          </a:p>
        </p:txBody>
      </p:sp>
    </p:spTree>
    <p:extLst>
      <p:ext uri="{BB962C8B-B14F-4D97-AF65-F5344CB8AC3E}">
        <p14:creationId xmlns:p14="http://schemas.microsoft.com/office/powerpoint/2010/main" val="105377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7" y="0"/>
            <a:ext cx="3074808" cy="1061357"/>
          </a:xfrm>
        </p:spPr>
        <p:txBody>
          <a:bodyPr/>
          <a:lstStyle/>
          <a:p>
            <a:r>
              <a:rPr lang="en-US"/>
              <a:t>Results</a:t>
            </a:r>
          </a:p>
        </p:txBody>
      </p:sp>
      <p:sp>
        <p:nvSpPr>
          <p:cNvPr id="3" name="Subtitle 2"/>
          <p:cNvSpPr>
            <a:spLocks noGrp="1"/>
          </p:cNvSpPr>
          <p:nvPr>
            <p:ph type="subTitle" idx="1"/>
          </p:nvPr>
        </p:nvSpPr>
        <p:spPr>
          <a:xfrm>
            <a:off x="128474" y="1061357"/>
            <a:ext cx="2693007" cy="3747167"/>
          </a:xfrm>
        </p:spPr>
        <p:txBody>
          <a:bodyPr/>
          <a:lstStyle/>
          <a:p>
            <a:r>
              <a:rPr lang="en-US"/>
              <a:t>people generally feed themselves at average frequencies (62% eat 3 times a day; 19% eat less and another 19% eat more than 3 times), and more than half of the survey participants eat fast food less than once a week</a:t>
            </a:r>
            <a:r>
              <a:rPr lang="en-US" b="0" i="0" u="none" strike="noStrike">
                <a:solidFill>
                  <a:srgbClr val="000000"/>
                </a:solidFill>
                <a:effectLst/>
                <a:latin typeface="Times New Roman" panose="02020603050405020304" pitchFamily="18" charset="0"/>
              </a:rPr>
              <a:t>.</a:t>
            </a:r>
            <a:endParaRPr lang="en-US"/>
          </a:p>
        </p:txBody>
      </p:sp>
      <p:sp>
        <p:nvSpPr>
          <p:cNvPr id="5" name="Rectangle 4"/>
          <p:cNvSpPr/>
          <p:nvPr/>
        </p:nvSpPr>
        <p:spPr>
          <a:xfrm>
            <a:off x="4460421" y="0"/>
            <a:ext cx="4683580" cy="514350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6"/>
          <p:cNvPicPr>
            <a:picLocks noChangeAspect="1"/>
          </p:cNvPicPr>
          <p:nvPr/>
        </p:nvPicPr>
        <p:blipFill rotWithShape="1">
          <a:blip r:embed="rId2"/>
          <a:srcRect t="11599" r="547" b="7340"/>
          <a:stretch/>
        </p:blipFill>
        <p:spPr>
          <a:xfrm>
            <a:off x="2952177" y="621592"/>
            <a:ext cx="2691727" cy="3900316"/>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p:cNvPicPr>
          <p:nvPr/>
        </p:nvPicPr>
        <p:blipFill rotWithShape="1">
          <a:blip r:embed="rId3"/>
          <a:srcRect t="12080" b="6976"/>
          <a:stretch/>
        </p:blipFill>
        <p:spPr>
          <a:xfrm>
            <a:off x="5973085" y="621592"/>
            <a:ext cx="2710457" cy="390031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381897" y="146699"/>
            <a:ext cx="1828800" cy="369332"/>
          </a:xfrm>
          <a:prstGeom prst="rect">
            <a:avLst/>
          </a:prstGeom>
          <a:noFill/>
        </p:spPr>
        <p:txBody>
          <a:bodyPr wrap="square" rtlCol="0">
            <a:spAutoFit/>
          </a:bodyPr>
          <a:lstStyle/>
          <a:p>
            <a:pPr algn="ctr"/>
            <a:r>
              <a:rPr lang="en-US" sz="1800">
                <a:solidFill>
                  <a:schemeClr val="tx1">
                    <a:lumMod val="75000"/>
                  </a:schemeClr>
                </a:solidFill>
              </a:rPr>
              <a:t>Pilot</a:t>
            </a:r>
          </a:p>
        </p:txBody>
      </p:sp>
      <p:sp>
        <p:nvSpPr>
          <p:cNvPr id="11" name="TextBox 10"/>
          <p:cNvSpPr txBox="1"/>
          <p:nvPr/>
        </p:nvSpPr>
        <p:spPr>
          <a:xfrm>
            <a:off x="6413913" y="146699"/>
            <a:ext cx="1828800" cy="369332"/>
          </a:xfrm>
          <a:prstGeom prst="rect">
            <a:avLst/>
          </a:prstGeom>
          <a:noFill/>
        </p:spPr>
        <p:txBody>
          <a:bodyPr wrap="square" rtlCol="0">
            <a:spAutoFit/>
          </a:bodyPr>
          <a:lstStyle/>
          <a:p>
            <a:pPr algn="ctr"/>
            <a:r>
              <a:rPr lang="en-US" sz="1800">
                <a:solidFill>
                  <a:schemeClr val="tx1">
                    <a:lumMod val="75000"/>
                  </a:schemeClr>
                </a:solidFill>
              </a:rPr>
              <a:t>Final</a:t>
            </a:r>
          </a:p>
        </p:txBody>
      </p:sp>
      <p:pic>
        <p:nvPicPr>
          <p:cNvPr id="4" name="Picture 6"/>
          <p:cNvPicPr>
            <a:picLocks noChangeAspect="1"/>
          </p:cNvPicPr>
          <p:nvPr/>
        </p:nvPicPr>
        <p:blipFill>
          <a:blip r:embed="rId4"/>
          <a:stretch>
            <a:fillRect/>
          </a:stretch>
        </p:blipFill>
        <p:spPr>
          <a:xfrm>
            <a:off x="2948804" y="621592"/>
            <a:ext cx="2695099" cy="3900316"/>
          </a:xfrm>
          <a:prstGeom prst="rect">
            <a:avLst/>
          </a:prstGeom>
        </p:spPr>
      </p:pic>
      <p:pic>
        <p:nvPicPr>
          <p:cNvPr id="13" name="Picture 13"/>
          <p:cNvPicPr>
            <a:picLocks noChangeAspect="1"/>
          </p:cNvPicPr>
          <p:nvPr/>
        </p:nvPicPr>
        <p:blipFill>
          <a:blip r:embed="rId5"/>
          <a:stretch>
            <a:fillRect/>
          </a:stretch>
        </p:blipFill>
        <p:spPr>
          <a:xfrm>
            <a:off x="5945230" y="621592"/>
            <a:ext cx="2738311" cy="3900316"/>
          </a:xfrm>
          <a:prstGeom prst="rect">
            <a:avLst/>
          </a:prstGeom>
        </p:spPr>
      </p:pic>
      <p:pic>
        <p:nvPicPr>
          <p:cNvPr id="7" name="Picture 8"/>
          <p:cNvPicPr>
            <a:picLocks noChangeAspect="1"/>
          </p:cNvPicPr>
          <p:nvPr/>
        </p:nvPicPr>
        <p:blipFill>
          <a:blip r:embed="rId6"/>
          <a:stretch>
            <a:fillRect/>
          </a:stretch>
        </p:blipFill>
        <p:spPr>
          <a:xfrm>
            <a:off x="5945228" y="621591"/>
            <a:ext cx="2738313" cy="3900317"/>
          </a:xfrm>
          <a:prstGeom prst="rect">
            <a:avLst/>
          </a:prstGeom>
        </p:spPr>
      </p:pic>
    </p:spTree>
    <p:extLst>
      <p:ext uri="{BB962C8B-B14F-4D97-AF65-F5344CB8AC3E}">
        <p14:creationId xmlns:p14="http://schemas.microsoft.com/office/powerpoint/2010/main" val="100334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20587" y="0"/>
            <a:ext cx="4653819" cy="5143500"/>
          </a:xfrm>
          <a:solidFill>
            <a:schemeClr val="accent3"/>
          </a:solidFill>
          <a:ln>
            <a:solidFill>
              <a:schemeClr val="accent3"/>
            </a:solidFill>
          </a:ln>
        </p:spPr>
        <p:txBody>
          <a:bodyPr/>
          <a:lstStyle/>
          <a:p>
            <a:endParaRPr lang="en-US"/>
          </a:p>
        </p:txBody>
      </p:sp>
      <p:sp>
        <p:nvSpPr>
          <p:cNvPr id="5" name="Rectangle 4"/>
          <p:cNvSpPr/>
          <p:nvPr/>
        </p:nvSpPr>
        <p:spPr>
          <a:xfrm>
            <a:off x="619581" y="1164638"/>
            <a:ext cx="8027302" cy="28142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a:t>The researcher’s hypothesis was rejected as he predicted that people would eat less or more than the ideal 3 times a day and that fast food consumption would be significantly higher; however, his prediction that social and traditional influences would be a dominant factor in most cases of health decisions was supported by the results of the first question and the information from the journal by Hill et. al (2013).</a:t>
            </a:r>
          </a:p>
        </p:txBody>
      </p:sp>
    </p:spTree>
    <p:extLst>
      <p:ext uri="{BB962C8B-B14F-4D97-AF65-F5344CB8AC3E}">
        <p14:creationId xmlns:p14="http://schemas.microsoft.com/office/powerpoint/2010/main" val="38655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p>
        </p:txBody>
      </p:sp>
      <p:sp>
        <p:nvSpPr>
          <p:cNvPr id="3" name="Subtitle 2"/>
          <p:cNvSpPr>
            <a:spLocks noGrp="1"/>
          </p:cNvSpPr>
          <p:nvPr>
            <p:ph type="body" idx="1"/>
          </p:nvPr>
        </p:nvSpPr>
        <p:spPr>
          <a:xfrm>
            <a:off x="311700" y="1266325"/>
            <a:ext cx="2491719" cy="3475764"/>
          </a:xfrm>
        </p:spPr>
        <p:txBody>
          <a:bodyPr/>
          <a:lstStyle/>
          <a:p>
            <a:r>
              <a:rPr lang="en-US" sz="1400"/>
              <a:t>To visualize the variety in people's diets, the survey asked its participants to select 2-3 items that mostly comprise their shopping practices (for example, they may select vegetables, fruits, and meat if they think their carts are mostly filled with those items whenever they shop for food). </a:t>
            </a:r>
            <a:endParaRPr lang="en-US"/>
          </a:p>
        </p:txBody>
      </p:sp>
      <p:pic>
        <p:nvPicPr>
          <p:cNvPr id="6" name="Picture 6"/>
          <p:cNvPicPr>
            <a:picLocks noChangeAspect="1"/>
          </p:cNvPicPr>
          <p:nvPr/>
        </p:nvPicPr>
        <p:blipFill rotWithShape="1">
          <a:blip r:embed="rId2"/>
          <a:srcRect t="11599" r="547" b="7340"/>
          <a:stretch/>
        </p:blipFill>
        <p:spPr>
          <a:xfrm>
            <a:off x="2952177" y="621592"/>
            <a:ext cx="2691727" cy="3900316"/>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p:cNvPicPr>
          <p:nvPr/>
        </p:nvPicPr>
        <p:blipFill rotWithShape="1">
          <a:blip r:embed="rId3"/>
          <a:srcRect t="12080" b="6976"/>
          <a:stretch/>
        </p:blipFill>
        <p:spPr>
          <a:xfrm>
            <a:off x="5973085" y="621592"/>
            <a:ext cx="2710457" cy="390031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381897" y="146699"/>
            <a:ext cx="1828800" cy="369332"/>
          </a:xfrm>
          <a:prstGeom prst="rect">
            <a:avLst/>
          </a:prstGeom>
          <a:noFill/>
        </p:spPr>
        <p:txBody>
          <a:bodyPr wrap="square" rtlCol="0">
            <a:spAutoFit/>
          </a:bodyPr>
          <a:lstStyle/>
          <a:p>
            <a:pPr algn="ctr"/>
            <a:r>
              <a:rPr lang="en-US" sz="1800">
                <a:solidFill>
                  <a:schemeClr val="tx1">
                    <a:lumMod val="75000"/>
                  </a:schemeClr>
                </a:solidFill>
              </a:rPr>
              <a:t>Pilot</a:t>
            </a:r>
          </a:p>
        </p:txBody>
      </p:sp>
      <p:sp>
        <p:nvSpPr>
          <p:cNvPr id="11" name="TextBox 10"/>
          <p:cNvSpPr txBox="1"/>
          <p:nvPr/>
        </p:nvSpPr>
        <p:spPr>
          <a:xfrm>
            <a:off x="6413913" y="146699"/>
            <a:ext cx="1828800" cy="369332"/>
          </a:xfrm>
          <a:prstGeom prst="rect">
            <a:avLst/>
          </a:prstGeom>
          <a:noFill/>
        </p:spPr>
        <p:txBody>
          <a:bodyPr wrap="square" rtlCol="0">
            <a:spAutoFit/>
          </a:bodyPr>
          <a:lstStyle/>
          <a:p>
            <a:pPr algn="ctr"/>
            <a:r>
              <a:rPr lang="en-US" sz="1800">
                <a:solidFill>
                  <a:schemeClr val="tx1">
                    <a:lumMod val="75000"/>
                  </a:schemeClr>
                </a:solidFill>
              </a:rPr>
              <a:t>Final</a:t>
            </a:r>
          </a:p>
        </p:txBody>
      </p:sp>
      <p:pic>
        <p:nvPicPr>
          <p:cNvPr id="7" name="Picture 8"/>
          <p:cNvPicPr>
            <a:picLocks noChangeAspect="1"/>
          </p:cNvPicPr>
          <p:nvPr/>
        </p:nvPicPr>
        <p:blipFill>
          <a:blip r:embed="rId4"/>
          <a:stretch>
            <a:fillRect/>
          </a:stretch>
        </p:blipFill>
        <p:spPr>
          <a:xfrm>
            <a:off x="2952176" y="621592"/>
            <a:ext cx="2691727" cy="3900316"/>
          </a:xfrm>
          <a:prstGeom prst="rect">
            <a:avLst/>
          </a:prstGeom>
        </p:spPr>
      </p:pic>
      <p:pic>
        <p:nvPicPr>
          <p:cNvPr id="12" name="Picture 13"/>
          <p:cNvPicPr>
            <a:picLocks noChangeAspect="1"/>
          </p:cNvPicPr>
          <p:nvPr/>
        </p:nvPicPr>
        <p:blipFill>
          <a:blip r:embed="rId5"/>
          <a:stretch>
            <a:fillRect/>
          </a:stretch>
        </p:blipFill>
        <p:spPr>
          <a:xfrm>
            <a:off x="5973084" y="621592"/>
            <a:ext cx="2710458" cy="3900316"/>
          </a:xfrm>
          <a:prstGeom prst="rect">
            <a:avLst/>
          </a:prstGeom>
        </p:spPr>
      </p:pic>
    </p:spTree>
    <p:extLst>
      <p:ext uri="{BB962C8B-B14F-4D97-AF65-F5344CB8AC3E}">
        <p14:creationId xmlns:p14="http://schemas.microsoft.com/office/powerpoint/2010/main" val="114136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43" y="505939"/>
            <a:ext cx="8436928" cy="4058210"/>
          </a:xfrm>
        </p:spPr>
        <p:txBody>
          <a:bodyPr/>
          <a:lstStyle/>
          <a:p>
            <a:r>
              <a:rPr lang="en-US" sz="2000"/>
              <a:t>While people have variety in their diets, as found in the survey, diabetes is still considered a widely-occurring disease; although, a larger, more diverse sample size could have returned different results. The literature by Mai and Hoffman (2015) that describes the effect of UTI (Unhealthy = Tasty Intuition) supports the findings of this unusual relationship between apparently healthy diets (displayed by the sample group) and high rates of diabetes on the island.</a:t>
            </a:r>
            <a:br>
              <a:rPr lang="en-US" sz="2000"/>
            </a:br>
            <a:br>
              <a:rPr lang="en-US" sz="2000"/>
            </a:br>
            <a:r>
              <a:rPr lang="en-US" sz="2000"/>
              <a:t>While people are able to control several external factors, such as picking their food when shopping, they are still susceptible to unconsciously subscribing to sensory experiences when consuming food which is enabled by implicit processes.</a:t>
            </a:r>
          </a:p>
        </p:txBody>
      </p:sp>
    </p:spTree>
    <p:extLst>
      <p:ext uri="{BB962C8B-B14F-4D97-AF65-F5344CB8AC3E}">
        <p14:creationId xmlns:p14="http://schemas.microsoft.com/office/powerpoint/2010/main" val="189938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p>
        </p:txBody>
      </p:sp>
      <p:sp>
        <p:nvSpPr>
          <p:cNvPr id="3" name="Subtitle 2"/>
          <p:cNvSpPr>
            <a:spLocks noGrp="1"/>
          </p:cNvSpPr>
          <p:nvPr>
            <p:ph type="body" idx="1"/>
          </p:nvPr>
        </p:nvSpPr>
        <p:spPr>
          <a:xfrm>
            <a:off x="311700" y="1266325"/>
            <a:ext cx="2491719" cy="3475764"/>
          </a:xfrm>
        </p:spPr>
        <p:txBody>
          <a:bodyPr/>
          <a:lstStyle/>
          <a:p>
            <a:r>
              <a:rPr lang="en-US" sz="1400"/>
              <a:t>To gauge health perception, the survey participants were presented different portion sizes of “spam” and were asked to determine which portion size most accurately represents one serving of the canned meat.</a:t>
            </a:r>
          </a:p>
        </p:txBody>
      </p:sp>
      <p:pic>
        <p:nvPicPr>
          <p:cNvPr id="6" name="Picture 6"/>
          <p:cNvPicPr>
            <a:picLocks noChangeAspect="1"/>
          </p:cNvPicPr>
          <p:nvPr/>
        </p:nvPicPr>
        <p:blipFill rotWithShape="1">
          <a:blip r:embed="rId2"/>
          <a:srcRect t="11599" r="547" b="7340"/>
          <a:stretch/>
        </p:blipFill>
        <p:spPr>
          <a:xfrm>
            <a:off x="2952177" y="621592"/>
            <a:ext cx="2691727" cy="3900316"/>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p:cNvPicPr>
          <p:nvPr/>
        </p:nvPicPr>
        <p:blipFill rotWithShape="1">
          <a:blip r:embed="rId3"/>
          <a:srcRect t="12080" b="6976"/>
          <a:stretch/>
        </p:blipFill>
        <p:spPr>
          <a:xfrm>
            <a:off x="5973085" y="621592"/>
            <a:ext cx="2710457" cy="390031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381897" y="146699"/>
            <a:ext cx="1828800" cy="369332"/>
          </a:xfrm>
          <a:prstGeom prst="rect">
            <a:avLst/>
          </a:prstGeom>
          <a:noFill/>
        </p:spPr>
        <p:txBody>
          <a:bodyPr wrap="square" rtlCol="0">
            <a:spAutoFit/>
          </a:bodyPr>
          <a:lstStyle/>
          <a:p>
            <a:pPr algn="ctr"/>
            <a:r>
              <a:rPr lang="en-US" sz="1800">
                <a:solidFill>
                  <a:schemeClr val="tx1">
                    <a:lumMod val="75000"/>
                  </a:schemeClr>
                </a:solidFill>
              </a:rPr>
              <a:t>Pilot</a:t>
            </a:r>
          </a:p>
        </p:txBody>
      </p:sp>
      <p:sp>
        <p:nvSpPr>
          <p:cNvPr id="11" name="TextBox 10"/>
          <p:cNvSpPr txBox="1"/>
          <p:nvPr/>
        </p:nvSpPr>
        <p:spPr>
          <a:xfrm>
            <a:off x="6413913" y="146699"/>
            <a:ext cx="1828800" cy="369332"/>
          </a:xfrm>
          <a:prstGeom prst="rect">
            <a:avLst/>
          </a:prstGeom>
          <a:noFill/>
        </p:spPr>
        <p:txBody>
          <a:bodyPr wrap="square" rtlCol="0">
            <a:spAutoFit/>
          </a:bodyPr>
          <a:lstStyle/>
          <a:p>
            <a:pPr algn="ctr"/>
            <a:r>
              <a:rPr lang="en-US" sz="1800">
                <a:solidFill>
                  <a:schemeClr val="tx1">
                    <a:lumMod val="75000"/>
                  </a:schemeClr>
                </a:solidFill>
              </a:rPr>
              <a:t>Final</a:t>
            </a:r>
          </a:p>
        </p:txBody>
      </p:sp>
      <p:pic>
        <p:nvPicPr>
          <p:cNvPr id="4" name="Picture 4"/>
          <p:cNvPicPr>
            <a:picLocks noChangeAspect="1"/>
          </p:cNvPicPr>
          <p:nvPr/>
        </p:nvPicPr>
        <p:blipFill>
          <a:blip r:embed="rId4"/>
          <a:stretch>
            <a:fillRect/>
          </a:stretch>
        </p:blipFill>
        <p:spPr>
          <a:xfrm>
            <a:off x="2924696" y="621591"/>
            <a:ext cx="2719207" cy="3900317"/>
          </a:xfrm>
          <a:prstGeom prst="rect">
            <a:avLst/>
          </a:prstGeom>
        </p:spPr>
      </p:pic>
      <p:pic>
        <p:nvPicPr>
          <p:cNvPr id="9" name="Picture 12"/>
          <p:cNvPicPr>
            <a:picLocks noChangeAspect="1"/>
          </p:cNvPicPr>
          <p:nvPr/>
        </p:nvPicPr>
        <p:blipFill>
          <a:blip r:embed="rId5"/>
          <a:stretch>
            <a:fillRect/>
          </a:stretch>
        </p:blipFill>
        <p:spPr>
          <a:xfrm>
            <a:off x="5973084" y="621591"/>
            <a:ext cx="2710458" cy="3900317"/>
          </a:xfrm>
          <a:prstGeom prst="rect">
            <a:avLst/>
          </a:prstGeom>
        </p:spPr>
      </p:pic>
    </p:spTree>
    <p:extLst>
      <p:ext uri="{BB962C8B-B14F-4D97-AF65-F5344CB8AC3E}">
        <p14:creationId xmlns:p14="http://schemas.microsoft.com/office/powerpoint/2010/main" val="33664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25" y="-145009"/>
            <a:ext cx="3830250" cy="940164"/>
          </a:xfrm>
        </p:spPr>
        <p:txBody>
          <a:bodyPr/>
          <a:lstStyle/>
          <a:p>
            <a:r>
              <a:rPr lang="en-US"/>
              <a:t>Results</a:t>
            </a:r>
          </a:p>
        </p:txBody>
      </p:sp>
      <p:sp>
        <p:nvSpPr>
          <p:cNvPr id="7" name="Text Placeholder 6"/>
          <p:cNvSpPr>
            <a:spLocks noGrp="1"/>
          </p:cNvSpPr>
          <p:nvPr>
            <p:ph type="body" idx="2"/>
          </p:nvPr>
        </p:nvSpPr>
        <p:spPr/>
        <p:txBody>
          <a:bodyPr/>
          <a:lstStyle/>
          <a:p>
            <a:r>
              <a:rPr lang="en-US"/>
              <a:t>The survey participants were then asked if whether or not they read food labels to assist in deciding what they want to eat next. Results show that 65% only read labels sometimes and 31% never read labels; a single person said that they always utilize labels when making food choices.</a:t>
            </a:r>
          </a:p>
          <a:p>
            <a:r>
              <a:rPr lang="en-US"/>
              <a:t>For those that read “sometimes,” there is no indication of how frequently they read labels.</a:t>
            </a:r>
          </a:p>
        </p:txBody>
      </p:sp>
      <p:pic>
        <p:nvPicPr>
          <p:cNvPr id="8" name="Picture 8"/>
          <p:cNvPicPr>
            <a:picLocks noChangeAspect="1"/>
          </p:cNvPicPr>
          <p:nvPr/>
        </p:nvPicPr>
        <p:blipFill>
          <a:blip r:embed="rId2"/>
          <a:stretch>
            <a:fillRect/>
          </a:stretch>
        </p:blipFill>
        <p:spPr>
          <a:xfrm>
            <a:off x="159624" y="1216588"/>
            <a:ext cx="2062672" cy="3666972"/>
          </a:xfrm>
          <a:prstGeom prst="rect">
            <a:avLst/>
          </a:prstGeom>
        </p:spPr>
      </p:pic>
      <p:pic>
        <p:nvPicPr>
          <p:cNvPr id="10" name="Picture 10"/>
          <p:cNvPicPr>
            <a:picLocks noChangeAspect="1"/>
          </p:cNvPicPr>
          <p:nvPr/>
        </p:nvPicPr>
        <p:blipFill>
          <a:blip r:embed="rId3"/>
          <a:stretch>
            <a:fillRect/>
          </a:stretch>
        </p:blipFill>
        <p:spPr>
          <a:xfrm>
            <a:off x="2319682" y="1246346"/>
            <a:ext cx="2045933" cy="3637214"/>
          </a:xfrm>
          <a:prstGeom prst="rect">
            <a:avLst/>
          </a:prstGeom>
        </p:spPr>
      </p:pic>
      <p:sp>
        <p:nvSpPr>
          <p:cNvPr id="13" name="TextBox 12"/>
          <p:cNvSpPr txBox="1"/>
          <p:nvPr/>
        </p:nvSpPr>
        <p:spPr>
          <a:xfrm>
            <a:off x="844174" y="821205"/>
            <a:ext cx="693571" cy="369332"/>
          </a:xfrm>
          <a:prstGeom prst="rect">
            <a:avLst/>
          </a:prstGeom>
          <a:noFill/>
        </p:spPr>
        <p:txBody>
          <a:bodyPr wrap="square" rtlCol="0">
            <a:spAutoFit/>
          </a:bodyPr>
          <a:lstStyle/>
          <a:p>
            <a:pPr algn="ctr"/>
            <a:r>
              <a:rPr lang="en-US" sz="1800">
                <a:solidFill>
                  <a:schemeClr val="tx1">
                    <a:lumMod val="75000"/>
                  </a:schemeClr>
                </a:solidFill>
              </a:rPr>
              <a:t>Pilot</a:t>
            </a:r>
          </a:p>
        </p:txBody>
      </p:sp>
      <p:sp>
        <p:nvSpPr>
          <p:cNvPr id="14" name="TextBox 13"/>
          <p:cNvSpPr txBox="1"/>
          <p:nvPr/>
        </p:nvSpPr>
        <p:spPr>
          <a:xfrm>
            <a:off x="2887327" y="795155"/>
            <a:ext cx="693571" cy="369332"/>
          </a:xfrm>
          <a:prstGeom prst="rect">
            <a:avLst/>
          </a:prstGeom>
          <a:noFill/>
        </p:spPr>
        <p:txBody>
          <a:bodyPr wrap="square" rtlCol="0">
            <a:spAutoFit/>
          </a:bodyPr>
          <a:lstStyle/>
          <a:p>
            <a:pPr algn="ctr"/>
            <a:r>
              <a:rPr lang="en-US" sz="1800">
                <a:solidFill>
                  <a:schemeClr val="tx1">
                    <a:lumMod val="75000"/>
                  </a:schemeClr>
                </a:solidFill>
              </a:rPr>
              <a:t>Final</a:t>
            </a:r>
          </a:p>
        </p:txBody>
      </p:sp>
    </p:spTree>
    <p:extLst>
      <p:ext uri="{BB962C8B-B14F-4D97-AF65-F5344CB8AC3E}">
        <p14:creationId xmlns:p14="http://schemas.microsoft.com/office/powerpoint/2010/main" val="65066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p:txBody>
          <a:bodyPr/>
          <a:lstStyle/>
          <a:p>
            <a:endParaRPr lang="en-US"/>
          </a:p>
        </p:txBody>
      </p:sp>
      <p:sp>
        <p:nvSpPr>
          <p:cNvPr id="5" name="Rectangle 4"/>
          <p:cNvSpPr/>
          <p:nvPr/>
        </p:nvSpPr>
        <p:spPr>
          <a:xfrm>
            <a:off x="0" y="0"/>
            <a:ext cx="9144000" cy="51435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7161" y="724200"/>
            <a:ext cx="7769678" cy="3785652"/>
          </a:xfrm>
          <a:prstGeom prst="rect">
            <a:avLst/>
          </a:prstGeom>
          <a:noFill/>
        </p:spPr>
        <p:txBody>
          <a:bodyPr wrap="square" rtlCol="0">
            <a:spAutoFit/>
          </a:bodyPr>
          <a:lstStyle/>
          <a:p>
            <a:pPr algn="l"/>
            <a:r>
              <a:rPr lang="en-US" sz="2000">
                <a:solidFill>
                  <a:schemeClr val="bg1"/>
                </a:solidFill>
              </a:rPr>
              <a:t>These findings support the points made by UTI journal report as the survey takers demonstrate health consciousness and demote the healthiness of a product such as spam.</a:t>
            </a:r>
          </a:p>
          <a:p>
            <a:pPr algn="l"/>
            <a:endParaRPr lang="en-US" sz="2000">
              <a:solidFill>
                <a:schemeClr val="bg1"/>
              </a:solidFill>
            </a:endParaRPr>
          </a:p>
          <a:p>
            <a:pPr algn="l"/>
            <a:r>
              <a:rPr lang="en-US" sz="2000">
                <a:solidFill>
                  <a:schemeClr val="bg1"/>
                </a:solidFill>
              </a:rPr>
              <a:t>Furthermore, the group that never read labels can be described as consumers who are, “confronted with numbers in variety of different unit sizes,” (Wilcox, Prokopec; 2013) as well as those who are part of the group that only read labels sometimes</a:t>
            </a:r>
          </a:p>
          <a:p>
            <a:pPr algn="l"/>
            <a:endParaRPr lang="en-US" sz="2000">
              <a:solidFill>
                <a:schemeClr val="bg1"/>
              </a:solidFill>
            </a:endParaRPr>
          </a:p>
          <a:p>
            <a:pPr algn="l"/>
            <a:r>
              <a:rPr lang="en-US" sz="2000">
                <a:solidFill>
                  <a:schemeClr val="bg1"/>
                </a:solidFill>
              </a:rPr>
              <a:t>The findings suggest that the population of Saipan do not generally read labels, most likely because of the issue of the numerosity of nutritional information</a:t>
            </a:r>
          </a:p>
        </p:txBody>
      </p:sp>
    </p:spTree>
    <p:extLst>
      <p:ext uri="{BB962C8B-B14F-4D97-AF65-F5344CB8AC3E}">
        <p14:creationId xmlns:p14="http://schemas.microsoft.com/office/powerpoint/2010/main" val="381346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824310"/>
            <a:ext cx="8520600" cy="1538400"/>
          </a:xfrm>
        </p:spPr>
        <p:txBody>
          <a:bodyPr/>
          <a:lstStyle/>
          <a:p>
            <a:r>
              <a:rPr lang="en-US"/>
              <a:t>81%</a:t>
            </a:r>
          </a:p>
        </p:txBody>
      </p:sp>
      <p:sp>
        <p:nvSpPr>
          <p:cNvPr id="4" name="Text Placeholder 3"/>
          <p:cNvSpPr>
            <a:spLocks noGrp="1"/>
          </p:cNvSpPr>
          <p:nvPr>
            <p:ph type="body" idx="1"/>
          </p:nvPr>
        </p:nvSpPr>
        <p:spPr>
          <a:xfrm>
            <a:off x="1173892" y="2362710"/>
            <a:ext cx="6796216" cy="2374047"/>
          </a:xfrm>
        </p:spPr>
        <p:txBody>
          <a:bodyPr/>
          <a:lstStyle/>
          <a:p>
            <a:r>
              <a:rPr lang="en-US" sz="2400"/>
              <a:t>Of the survey participants know at least one person affected/has been affected by diabetes </a:t>
            </a:r>
          </a:p>
          <a:p>
            <a:r>
              <a:rPr lang="en-US" sz="2400" b="0" i="0" u="none" strike="noStrike">
                <a:solidFill>
                  <a:srgbClr val="000000"/>
                </a:solidFill>
                <a:effectLst/>
                <a:latin typeface="Times New Roman" panose="02020603050405020304" pitchFamily="18" charset="0"/>
              </a:rPr>
              <a:t>33% know only one person, 48% know more than one but less than five, and 19% know more than five people. </a:t>
            </a:r>
            <a:endParaRPr lang="en-US" sz="2400"/>
          </a:p>
        </p:txBody>
      </p:sp>
    </p:spTree>
    <p:extLst>
      <p:ext uri="{BB962C8B-B14F-4D97-AF65-F5344CB8AC3E}">
        <p14:creationId xmlns:p14="http://schemas.microsoft.com/office/powerpoint/2010/main" val="136964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p:nvPr/>
        </p:nvSpPr>
        <p:spPr>
          <a:xfrm>
            <a:off x="340933" y="2199000"/>
            <a:ext cx="1872300" cy="745500"/>
          </a:xfrm>
          <a:prstGeom prst="homePlate">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94" name="Shape 94"/>
          <p:cNvSpPr txBox="1">
            <a:spLocks noGrp="1"/>
          </p:cNvSpPr>
          <p:nvPr>
            <p:ph type="body" idx="4294967295"/>
          </p:nvPr>
        </p:nvSpPr>
        <p:spPr>
          <a:xfrm>
            <a:off x="340923" y="2336550"/>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Week 1</a:t>
            </a:r>
          </a:p>
        </p:txBody>
      </p:sp>
      <p:grpSp>
        <p:nvGrpSpPr>
          <p:cNvPr id="95" name="Shape 95"/>
          <p:cNvGrpSpPr/>
          <p:nvPr/>
        </p:nvGrpSpPr>
        <p:grpSpPr>
          <a:xfrm>
            <a:off x="912819" y="1610215"/>
            <a:ext cx="198900" cy="593656"/>
            <a:chOff x="777446" y="1610215"/>
            <a:chExt cx="198900" cy="593656"/>
          </a:xfrm>
        </p:grpSpPr>
        <p:cxnSp>
          <p:nvCxnSpPr>
            <p:cNvPr id="96" name="Shape 96"/>
            <p:cNvCxnSpPr/>
            <p:nvPr/>
          </p:nvCxnSpPr>
          <p:spPr>
            <a:xfrm>
              <a:off x="876909" y="1649171"/>
              <a:ext cx="0" cy="554700"/>
            </a:xfrm>
            <a:prstGeom prst="straightConnector1">
              <a:avLst/>
            </a:prstGeom>
            <a:noFill/>
            <a:ln w="9525" cap="flat" cmpd="sng">
              <a:solidFill>
                <a:schemeClr val="dk2"/>
              </a:solidFill>
              <a:prstDash val="solid"/>
              <a:round/>
              <a:headEnd type="none" w="med" len="med"/>
              <a:tailEnd type="none" w="med" len="med"/>
            </a:ln>
          </p:spPr>
        </p:cxnSp>
        <p:sp>
          <p:nvSpPr>
            <p:cNvPr id="97" name="Shape 97"/>
            <p:cNvSpPr/>
            <p:nvPr/>
          </p:nvSpPr>
          <p:spPr>
            <a:xfrm>
              <a:off x="777446" y="1610215"/>
              <a:ext cx="198900" cy="198900"/>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98" name="Shape 98"/>
          <p:cNvSpPr txBox="1">
            <a:spLocks noGrp="1"/>
          </p:cNvSpPr>
          <p:nvPr>
            <p:ph type="body" idx="4294967295"/>
          </p:nvPr>
        </p:nvSpPr>
        <p:spPr>
          <a:xfrm>
            <a:off x="318375" y="374700"/>
            <a:ext cx="2242800" cy="906300"/>
          </a:xfrm>
          <a:prstGeom prst="rect">
            <a:avLst/>
          </a:prstGeom>
        </p:spPr>
        <p:txBody>
          <a:bodyPr lIns="91425" tIns="91425" rIns="91425" bIns="91425" anchor="t" anchorCtr="0">
            <a:noAutofit/>
          </a:bodyPr>
          <a:lstStyle/>
          <a:p>
            <a:pPr lvl="0" rtl="0">
              <a:spcBef>
                <a:spcPts val="0"/>
              </a:spcBef>
              <a:buNone/>
            </a:pPr>
            <a:r>
              <a:rPr lang="en" sz="1600"/>
              <a:t>Gather sources, first write up</a:t>
            </a:r>
          </a:p>
        </p:txBody>
      </p:sp>
      <p:sp>
        <p:nvSpPr>
          <p:cNvPr id="99" name="Shape 99"/>
          <p:cNvSpPr/>
          <p:nvPr/>
        </p:nvSpPr>
        <p:spPr>
          <a:xfrm>
            <a:off x="181705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00" name="Shape 100"/>
          <p:cNvSpPr txBox="1">
            <a:spLocks noGrp="1"/>
          </p:cNvSpPr>
          <p:nvPr>
            <p:ph type="body" idx="4294967295"/>
          </p:nvPr>
        </p:nvSpPr>
        <p:spPr>
          <a:xfrm>
            <a:off x="2126316" y="2336550"/>
            <a:ext cx="13155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Week 2</a:t>
            </a:r>
          </a:p>
        </p:txBody>
      </p:sp>
      <p:grpSp>
        <p:nvGrpSpPr>
          <p:cNvPr id="101" name="Shape 101"/>
          <p:cNvGrpSpPr/>
          <p:nvPr/>
        </p:nvGrpSpPr>
        <p:grpSpPr>
          <a:xfrm>
            <a:off x="2266282" y="2938957"/>
            <a:ext cx="198900" cy="593655"/>
            <a:chOff x="2223534" y="2938957"/>
            <a:chExt cx="198900" cy="593655"/>
          </a:xfrm>
        </p:grpSpPr>
        <p:cxnSp>
          <p:nvCxnSpPr>
            <p:cNvPr id="102" name="Shape 102"/>
            <p:cNvCxnSpPr/>
            <p:nvPr/>
          </p:nvCxnSpPr>
          <p:spPr>
            <a:xfrm rot="10800000">
              <a:off x="2322996" y="2938957"/>
              <a:ext cx="0" cy="554700"/>
            </a:xfrm>
            <a:prstGeom prst="straightConnector1">
              <a:avLst/>
            </a:prstGeom>
            <a:noFill/>
            <a:ln w="9525" cap="flat" cmpd="sng">
              <a:solidFill>
                <a:schemeClr val="dk2"/>
              </a:solidFill>
              <a:prstDash val="solid"/>
              <a:round/>
              <a:headEnd type="none" w="med" len="med"/>
              <a:tailEnd type="none" w="med" len="med"/>
            </a:ln>
          </p:spPr>
        </p:cxnSp>
        <p:sp>
          <p:nvSpPr>
            <p:cNvPr id="103" name="Shape 103"/>
            <p:cNvSpPr/>
            <p:nvPr/>
          </p:nvSpPr>
          <p:spPr>
            <a:xfrm rot="10800000" flipH="1">
              <a:off x="2223534" y="3333713"/>
              <a:ext cx="198900" cy="198900"/>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04" name="Shape 104"/>
          <p:cNvSpPr txBox="1">
            <a:spLocks noGrp="1"/>
          </p:cNvSpPr>
          <p:nvPr>
            <p:ph type="body" idx="4294967295"/>
          </p:nvPr>
        </p:nvSpPr>
        <p:spPr>
          <a:xfrm>
            <a:off x="1244337" y="3757725"/>
            <a:ext cx="2242800" cy="906300"/>
          </a:xfrm>
          <a:prstGeom prst="rect">
            <a:avLst/>
          </a:prstGeom>
        </p:spPr>
        <p:txBody>
          <a:bodyPr lIns="91425" tIns="91425" rIns="91425" bIns="91425" anchor="t" anchorCtr="0">
            <a:noAutofit/>
          </a:bodyPr>
          <a:lstStyle/>
          <a:p>
            <a:pPr lvl="0" rtl="0">
              <a:spcBef>
                <a:spcPts val="0"/>
              </a:spcBef>
              <a:buNone/>
            </a:pPr>
            <a:r>
              <a:rPr lang="en" sz="1600"/>
              <a:t>Interviews, observations, data collecting</a:t>
            </a:r>
          </a:p>
        </p:txBody>
      </p:sp>
      <p:sp>
        <p:nvSpPr>
          <p:cNvPr id="105" name="Shape 105"/>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06" name="Shape 106"/>
          <p:cNvSpPr txBox="1">
            <a:spLocks noGrp="1"/>
          </p:cNvSpPr>
          <p:nvPr>
            <p:ph type="body" idx="4294967295"/>
          </p:nvPr>
        </p:nvSpPr>
        <p:spPr>
          <a:xfrm>
            <a:off x="3767754" y="2336550"/>
            <a:ext cx="13155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Week 3</a:t>
            </a:r>
          </a:p>
        </p:txBody>
      </p:sp>
      <p:grpSp>
        <p:nvGrpSpPr>
          <p:cNvPr id="107" name="Shape 107"/>
          <p:cNvGrpSpPr/>
          <p:nvPr/>
        </p:nvGrpSpPr>
        <p:grpSpPr>
          <a:xfrm>
            <a:off x="4058732" y="1610215"/>
            <a:ext cx="198900" cy="593656"/>
            <a:chOff x="3918083" y="1610215"/>
            <a:chExt cx="198900" cy="593656"/>
          </a:xfrm>
        </p:grpSpPr>
        <p:cxnSp>
          <p:nvCxnSpPr>
            <p:cNvPr id="108" name="Shape 108"/>
            <p:cNvCxnSpPr/>
            <p:nvPr/>
          </p:nvCxnSpPr>
          <p:spPr>
            <a:xfrm>
              <a:off x="4017546" y="1649171"/>
              <a:ext cx="0" cy="554700"/>
            </a:xfrm>
            <a:prstGeom prst="straightConnector1">
              <a:avLst/>
            </a:prstGeom>
            <a:noFill/>
            <a:ln w="9525" cap="flat" cmpd="sng">
              <a:solidFill>
                <a:schemeClr val="dk2"/>
              </a:solidFill>
              <a:prstDash val="solid"/>
              <a:round/>
              <a:headEnd type="none" w="med" len="med"/>
              <a:tailEnd type="none" w="med" len="med"/>
            </a:ln>
          </p:spPr>
        </p:cxnSp>
        <p:sp>
          <p:nvSpPr>
            <p:cNvPr id="109" name="Shape 109"/>
            <p:cNvSpPr/>
            <p:nvPr/>
          </p:nvSpPr>
          <p:spPr>
            <a:xfrm>
              <a:off x="3918083" y="1610215"/>
              <a:ext cx="198900" cy="198900"/>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10" name="Shape 110"/>
          <p:cNvSpPr txBox="1">
            <a:spLocks noGrp="1"/>
          </p:cNvSpPr>
          <p:nvPr>
            <p:ph type="body" idx="4294967295"/>
          </p:nvPr>
        </p:nvSpPr>
        <p:spPr>
          <a:xfrm>
            <a:off x="3304094" y="374700"/>
            <a:ext cx="2242800" cy="906300"/>
          </a:xfrm>
          <a:prstGeom prst="rect">
            <a:avLst/>
          </a:prstGeom>
        </p:spPr>
        <p:txBody>
          <a:bodyPr lIns="91425" tIns="91425" rIns="91425" bIns="91425" anchor="t" anchorCtr="0">
            <a:noAutofit/>
          </a:bodyPr>
          <a:lstStyle/>
          <a:p>
            <a:pPr lvl="0" rtl="0">
              <a:spcBef>
                <a:spcPts val="0"/>
              </a:spcBef>
              <a:buNone/>
            </a:pPr>
            <a:r>
              <a:rPr lang="en" sz="1600"/>
              <a:t>More drafting, informal interviews</a:t>
            </a:r>
          </a:p>
        </p:txBody>
      </p:sp>
      <p:sp>
        <p:nvSpPr>
          <p:cNvPr id="111" name="Shape 111"/>
          <p:cNvSpPr/>
          <p:nvPr/>
        </p:nvSpPr>
        <p:spPr>
          <a:xfrm>
            <a:off x="5126893" y="2199000"/>
            <a:ext cx="2051099"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12" name="Shape 112"/>
          <p:cNvSpPr txBox="1">
            <a:spLocks noGrp="1"/>
          </p:cNvSpPr>
          <p:nvPr>
            <p:ph type="body" idx="4294967295"/>
          </p:nvPr>
        </p:nvSpPr>
        <p:spPr>
          <a:xfrm>
            <a:off x="5416699" y="2336550"/>
            <a:ext cx="13155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Week 4</a:t>
            </a:r>
          </a:p>
        </p:txBody>
      </p:sp>
      <p:grpSp>
        <p:nvGrpSpPr>
          <p:cNvPr id="113" name="Shape 113"/>
          <p:cNvGrpSpPr/>
          <p:nvPr/>
        </p:nvGrpSpPr>
        <p:grpSpPr>
          <a:xfrm>
            <a:off x="5973069" y="2938957"/>
            <a:ext cx="198900" cy="593655"/>
            <a:chOff x="5958946" y="2938957"/>
            <a:chExt cx="198900" cy="593655"/>
          </a:xfrm>
        </p:grpSpPr>
        <p:cxnSp>
          <p:nvCxnSpPr>
            <p:cNvPr id="114" name="Shape 114"/>
            <p:cNvCxnSpPr/>
            <p:nvPr/>
          </p:nvCxnSpPr>
          <p:spPr>
            <a:xfrm rot="10800000">
              <a:off x="6058408" y="2938957"/>
              <a:ext cx="0" cy="554700"/>
            </a:xfrm>
            <a:prstGeom prst="straightConnector1">
              <a:avLst/>
            </a:prstGeom>
            <a:noFill/>
            <a:ln w="9525" cap="flat" cmpd="sng">
              <a:solidFill>
                <a:schemeClr val="dk2"/>
              </a:solidFill>
              <a:prstDash val="solid"/>
              <a:round/>
              <a:headEnd type="none" w="med" len="med"/>
              <a:tailEnd type="none" w="med" len="med"/>
            </a:ln>
          </p:spPr>
        </p:cxnSp>
        <p:sp>
          <p:nvSpPr>
            <p:cNvPr id="115" name="Shape 115"/>
            <p:cNvSpPr/>
            <p:nvPr/>
          </p:nvSpPr>
          <p:spPr>
            <a:xfrm rot="10800000" flipH="1">
              <a:off x="5958946" y="3333713"/>
              <a:ext cx="198900" cy="198900"/>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16" name="Shape 116"/>
          <p:cNvSpPr txBox="1">
            <a:spLocks noGrp="1"/>
          </p:cNvSpPr>
          <p:nvPr>
            <p:ph type="body" idx="4294967295"/>
          </p:nvPr>
        </p:nvSpPr>
        <p:spPr>
          <a:xfrm>
            <a:off x="5126902" y="3757725"/>
            <a:ext cx="2242800" cy="906300"/>
          </a:xfrm>
          <a:prstGeom prst="rect">
            <a:avLst/>
          </a:prstGeom>
        </p:spPr>
        <p:txBody>
          <a:bodyPr lIns="91425" tIns="91425" rIns="91425" bIns="91425" anchor="t" anchorCtr="0">
            <a:noAutofit/>
          </a:bodyPr>
          <a:lstStyle/>
          <a:p>
            <a:pPr lvl="0" rtl="0">
              <a:spcBef>
                <a:spcPts val="0"/>
              </a:spcBef>
              <a:buNone/>
            </a:pPr>
            <a:r>
              <a:rPr lang="en" sz="1600"/>
              <a:t>Repeat observation research, third draft. Refine, refine, refine</a:t>
            </a:r>
          </a:p>
        </p:txBody>
      </p:sp>
      <p:sp>
        <p:nvSpPr>
          <p:cNvPr id="117" name="Shape 117"/>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18" name="Shape 118"/>
          <p:cNvSpPr txBox="1">
            <a:spLocks noGrp="1"/>
          </p:cNvSpPr>
          <p:nvPr>
            <p:ph type="body" idx="4294967295"/>
          </p:nvPr>
        </p:nvSpPr>
        <p:spPr>
          <a:xfrm>
            <a:off x="7111511" y="2336550"/>
            <a:ext cx="13155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So on</a:t>
            </a:r>
          </a:p>
        </p:txBody>
      </p:sp>
      <p:grpSp>
        <p:nvGrpSpPr>
          <p:cNvPr id="119" name="Shape 119"/>
          <p:cNvGrpSpPr/>
          <p:nvPr/>
        </p:nvGrpSpPr>
        <p:grpSpPr>
          <a:xfrm>
            <a:off x="7669807" y="1610215"/>
            <a:ext cx="198900" cy="593656"/>
            <a:chOff x="3918083" y="1610215"/>
            <a:chExt cx="198900" cy="593656"/>
          </a:xfrm>
        </p:grpSpPr>
        <p:cxnSp>
          <p:nvCxnSpPr>
            <p:cNvPr id="120" name="Shape 120"/>
            <p:cNvCxnSpPr/>
            <p:nvPr/>
          </p:nvCxnSpPr>
          <p:spPr>
            <a:xfrm>
              <a:off x="4017546" y="1649171"/>
              <a:ext cx="0" cy="554700"/>
            </a:xfrm>
            <a:prstGeom prst="straightConnector1">
              <a:avLst/>
            </a:prstGeom>
            <a:noFill/>
            <a:ln w="9525" cap="flat" cmpd="sng">
              <a:solidFill>
                <a:schemeClr val="dk2"/>
              </a:solidFill>
              <a:prstDash val="solid"/>
              <a:round/>
              <a:headEnd type="none" w="med" len="med"/>
              <a:tailEnd type="none" w="med" len="med"/>
            </a:ln>
          </p:spPr>
        </p:cxnSp>
        <p:sp>
          <p:nvSpPr>
            <p:cNvPr id="121" name="Shape 121"/>
            <p:cNvSpPr/>
            <p:nvPr/>
          </p:nvSpPr>
          <p:spPr>
            <a:xfrm>
              <a:off x="3918083" y="1610215"/>
              <a:ext cx="198900" cy="198900"/>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22" name="Shape 122"/>
          <p:cNvSpPr txBox="1">
            <a:spLocks noGrp="1"/>
          </p:cNvSpPr>
          <p:nvPr>
            <p:ph type="body" idx="4294967295"/>
          </p:nvPr>
        </p:nvSpPr>
        <p:spPr>
          <a:xfrm>
            <a:off x="6685978" y="374700"/>
            <a:ext cx="2242800" cy="906300"/>
          </a:xfrm>
          <a:prstGeom prst="rect">
            <a:avLst/>
          </a:prstGeom>
        </p:spPr>
        <p:txBody>
          <a:bodyPr lIns="91425" tIns="91425" rIns="91425" bIns="91425" anchor="t" anchorCtr="0">
            <a:noAutofit/>
          </a:bodyPr>
          <a:lstStyle/>
          <a:p>
            <a:pPr lvl="0" rtl="0">
              <a:spcBef>
                <a:spcPts val="0"/>
              </a:spcBef>
              <a:buNone/>
            </a:pPr>
            <a:r>
              <a:rPr lang="en" sz="1600"/>
              <a:t>Peer review/edit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70077" y="1816946"/>
            <a:ext cx="4045200" cy="1509600"/>
          </a:xfrm>
          <a:prstGeom prst="rect">
            <a:avLst/>
          </a:prstGeom>
        </p:spPr>
        <p:txBody>
          <a:bodyPr lIns="91425" tIns="91425" rIns="91425" bIns="91425" anchor="b" anchorCtr="0">
            <a:noAutofit/>
          </a:bodyPr>
          <a:lstStyle/>
          <a:p>
            <a:pPr lvl="0">
              <a:spcBef>
                <a:spcPts val="0"/>
              </a:spcBef>
              <a:buNone/>
            </a:pPr>
            <a:r>
              <a:rPr lang="en" sz="5800"/>
              <a:t>Research Questions</a:t>
            </a:r>
          </a:p>
        </p:txBody>
      </p:sp>
      <p:sp>
        <p:nvSpPr>
          <p:cNvPr id="75" name="Shape 75"/>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457200" lvl="0" indent="-361950" rtl="0">
              <a:spcBef>
                <a:spcPts val="0"/>
              </a:spcBef>
              <a:buSzPct val="100000"/>
              <a:buFont typeface="Arial" panose="020B0604020202020204" pitchFamily="34" charset="0"/>
              <a:buChar char="•"/>
            </a:pPr>
            <a:r>
              <a:rPr lang="en" sz="2100"/>
              <a:t>Why is Saipan ranked 3rd in the world for type 2 diabetes (in relation to population)? </a:t>
            </a:r>
          </a:p>
          <a:p>
            <a:pPr marL="914400" lvl="1" indent="-361950" rtl="0">
              <a:spcBef>
                <a:spcPts val="0"/>
              </a:spcBef>
              <a:buSzPct val="100000"/>
              <a:buFont typeface="Arial" panose="020B0604020202020204" pitchFamily="34" charset="0"/>
              <a:buChar char="•"/>
            </a:pPr>
            <a:r>
              <a:rPr lang="en" sz="2100"/>
              <a:t>Why do people have such a blasé attitude towards diabetes?</a:t>
            </a:r>
          </a:p>
          <a:p>
            <a:pPr marL="914400" lvl="1" indent="-361950" rtl="0">
              <a:spcBef>
                <a:spcPts val="0"/>
              </a:spcBef>
              <a:buSzPct val="100000"/>
              <a:buFont typeface="Arial" panose="020B0604020202020204" pitchFamily="34" charset="0"/>
              <a:buChar char="•"/>
            </a:pPr>
            <a:r>
              <a:rPr lang="en" sz="2100"/>
              <a:t>What factors should be considered when concerning public health issues?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311700" y="709050"/>
            <a:ext cx="3890100" cy="3725399"/>
          </a:xfrm>
          <a:prstGeom prst="rect">
            <a:avLst/>
          </a:prstGeom>
        </p:spPr>
        <p:txBody>
          <a:bodyPr lIns="91425" tIns="91425" rIns="91425" bIns="91425" anchor="ctr" anchorCtr="0">
            <a:noAutofit/>
          </a:bodyPr>
          <a:lstStyle/>
          <a:p>
            <a:pPr lvl="0" rtl="0">
              <a:spcBef>
                <a:spcPts val="0"/>
              </a:spcBef>
              <a:spcAft>
                <a:spcPts val="1600"/>
              </a:spcAft>
              <a:buNone/>
            </a:pPr>
            <a:r>
              <a:rPr lang="en" sz="3200"/>
              <a:t>Literature</a:t>
            </a:r>
          </a:p>
          <a:p>
            <a:pPr lvl="0" rtl="0">
              <a:lnSpc>
                <a:spcPct val="115000"/>
              </a:lnSpc>
              <a:spcBef>
                <a:spcPts val="0"/>
              </a:spcBef>
              <a:spcAft>
                <a:spcPts val="1600"/>
              </a:spcAft>
              <a:buNone/>
            </a:pPr>
            <a:r>
              <a:rPr lang="en-US" sz="1400">
                <a:solidFill>
                  <a:schemeClr val="accent3"/>
                </a:solidFill>
                <a:latin typeface="Open Sans"/>
                <a:sym typeface="Open Sans"/>
              </a:rPr>
              <a:t>Hill, J., Nielsen, M., &amp; Fox, M. H. (2013). </a:t>
            </a:r>
            <a:r>
              <a:rPr lang="en-US" sz="1400" b="0">
                <a:solidFill>
                  <a:schemeClr val="accent3"/>
                </a:solidFill>
                <a:latin typeface="Open Sans"/>
                <a:sym typeface="Open Sans"/>
              </a:rPr>
              <a:t>“Understanding the Social Factors That Contribute to Diabetes: A Means to Informing Health Care and Social Policies for the Chronically Ill.” </a:t>
            </a:r>
            <a:r>
              <a:rPr lang="en-US" sz="1400" b="0" i="1">
                <a:solidFill>
                  <a:schemeClr val="accent3"/>
                </a:solidFill>
                <a:latin typeface="Open Sans"/>
                <a:sym typeface="Open Sans"/>
              </a:rPr>
              <a:t>The Permanente Journal</a:t>
            </a:r>
            <a:endParaRPr lang="en" sz="1400" b="0">
              <a:solidFill>
                <a:schemeClr val="accent3"/>
              </a:solidFill>
              <a:latin typeface="Open Sans"/>
              <a:sym typeface="Open Sans"/>
            </a:endParaRPr>
          </a:p>
          <a:p>
            <a:pPr lvl="0" rtl="0">
              <a:lnSpc>
                <a:spcPct val="115000"/>
              </a:lnSpc>
              <a:spcBef>
                <a:spcPts val="0"/>
              </a:spcBef>
              <a:spcAft>
                <a:spcPts val="1600"/>
              </a:spcAft>
              <a:buNone/>
            </a:pPr>
            <a:r>
              <a:rPr lang="en-US" sz="1400">
                <a:solidFill>
                  <a:schemeClr val="accent3"/>
                </a:solidFill>
                <a:latin typeface="Open Sans"/>
                <a:sym typeface="Open Sans"/>
              </a:rPr>
              <a:t>Mai, R., &amp; Hoffmann, S. (2015).</a:t>
            </a:r>
            <a:r>
              <a:rPr lang="en-US" sz="1400" b="0">
                <a:solidFill>
                  <a:schemeClr val="accent3"/>
                </a:solidFill>
                <a:latin typeface="Open Sans"/>
                <a:sym typeface="Open Sans"/>
              </a:rPr>
              <a:t> How to Combat the Unhealthy = Tasty Intuition: The Influencing Role of Health Consciousness. </a:t>
            </a:r>
            <a:r>
              <a:rPr lang="en-US" sz="1400" b="0" i="1">
                <a:solidFill>
                  <a:schemeClr val="accent3"/>
                </a:solidFill>
                <a:latin typeface="Open Sans"/>
                <a:sym typeface="Open Sans"/>
              </a:rPr>
              <a:t>Journal Of Public Policy &amp; Marketing</a:t>
            </a:r>
            <a:endParaRPr lang="en" sz="1800" i="1">
              <a:solidFill>
                <a:schemeClr val="accent3"/>
              </a:solidFill>
            </a:endParaRPr>
          </a:p>
          <a:p>
            <a:pPr lvl="0" rtl="0">
              <a:lnSpc>
                <a:spcPct val="115000"/>
              </a:lnSpc>
              <a:spcBef>
                <a:spcPts val="0"/>
              </a:spcBef>
              <a:spcAft>
                <a:spcPts val="1600"/>
              </a:spcAft>
              <a:buNone/>
            </a:pPr>
            <a:r>
              <a:rPr lang="en-US" sz="1400">
                <a:solidFill>
                  <a:schemeClr val="accent3"/>
                </a:solidFill>
                <a:latin typeface="Open Sans"/>
                <a:sym typeface="Open Sans"/>
              </a:rPr>
              <a:t>Wilcox, K., &amp; Prokopec, S. (2013)</a:t>
            </a:r>
            <a:r>
              <a:rPr lang="en-US" sz="1400" b="0">
                <a:solidFill>
                  <a:schemeClr val="accent3"/>
                </a:solidFill>
                <a:latin typeface="Open Sans"/>
                <a:sym typeface="Open Sans"/>
              </a:rPr>
              <a:t>. Tens, Hundreds or Thousands? How Nutritional Information Numerosity Nonconsciously Affects Unhealthy Food Choices. </a:t>
            </a:r>
            <a:r>
              <a:rPr lang="en-US" sz="1400" b="0" i="1">
                <a:solidFill>
                  <a:schemeClr val="accent3"/>
                </a:solidFill>
                <a:latin typeface="Open Sans"/>
                <a:sym typeface="Open Sans"/>
              </a:rPr>
              <a:t>Advances In Consumer Research</a:t>
            </a:r>
            <a:endParaRPr lang="en" sz="1400" b="0" i="1">
              <a:solidFill>
                <a:schemeClr val="accent3"/>
              </a:solidFill>
              <a:latin typeface="Open Sans"/>
              <a:sym typeface="Open Sans"/>
            </a:endParaRPr>
          </a:p>
          <a:p>
            <a:pPr lvl="0" rtl="0">
              <a:lnSpc>
                <a:spcPct val="115000"/>
              </a:lnSpc>
              <a:spcBef>
                <a:spcPts val="0"/>
              </a:spcBef>
              <a:spcAft>
                <a:spcPts val="1600"/>
              </a:spcAft>
              <a:buNone/>
            </a:pPr>
            <a:endParaRPr sz="1800">
              <a:solidFill>
                <a:schemeClr val="accent3"/>
              </a:solidFill>
            </a:endParaRPr>
          </a:p>
        </p:txBody>
      </p:sp>
      <p:pic>
        <p:nvPicPr>
          <p:cNvPr id="81" name="Shape 81"/>
          <p:cNvPicPr preferRelativeResize="0"/>
          <p:nvPr/>
        </p:nvPicPr>
        <p:blipFill rotWithShape="1">
          <a:blip r:embed="rId3">
            <a:alphaModFix/>
          </a:blip>
          <a:srcRect r="37826"/>
          <a:stretch/>
        </p:blipFill>
        <p:spPr>
          <a:xfrm>
            <a:off x="4548455" y="0"/>
            <a:ext cx="459554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00" y="337833"/>
            <a:ext cx="2808000" cy="973467"/>
          </a:xfrm>
        </p:spPr>
        <p:txBody>
          <a:bodyPr/>
          <a:lstStyle/>
          <a:p>
            <a:pPr algn="ctr"/>
            <a:r>
              <a:rPr lang="en-US" sz="1800"/>
              <a:t>Understanding Social Factors… (Hill et. al, 2013)</a:t>
            </a:r>
          </a:p>
        </p:txBody>
      </p:sp>
      <p:sp>
        <p:nvSpPr>
          <p:cNvPr id="5" name="Text Placeholder 4"/>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panose="020B0604020202020204" pitchFamily="34" charset="0"/>
              <a:buChar char="•"/>
            </a:pPr>
            <a:r>
              <a:rPr lang="en-US" sz="1100"/>
              <a:t>Contributors to noncommunicable disease: low income, employment insecurity, low educational attainment, and poor living conditions. </a:t>
            </a:r>
          </a:p>
          <a:p>
            <a:pPr marL="171450" indent="-171450">
              <a:buFont typeface="Arial" panose="020B0604020202020204" pitchFamily="34" charset="0"/>
              <a:buChar char="•"/>
            </a:pPr>
            <a:r>
              <a:rPr lang="en-US" sz="1100"/>
              <a:t>patients that have difficulty meeting the prerequisites for healthy living due to lack of resources, such as affordable healthcare or nutritious foods, are more susceptible to diabetes than those who possess greater financial resources.</a:t>
            </a:r>
          </a:p>
          <a:p>
            <a:pPr marL="171450" indent="-171450">
              <a:buFont typeface="Arial" panose="020B0604020202020204" pitchFamily="34" charset="0"/>
              <a:buChar char="•"/>
            </a:pPr>
            <a:r>
              <a:rPr lang="en-US" sz="1100"/>
              <a:t>Basing policies on these nonmedical factors may lead to improved prevention and/or management of diabetes.</a:t>
            </a:r>
          </a:p>
          <a:p>
            <a:pPr marL="171450" indent="-171450">
              <a:buFont typeface="Arial" panose="020B0604020202020204" pitchFamily="34" charset="0"/>
              <a:buChar char="•"/>
            </a:pPr>
            <a:endParaRPr lang="en-US"/>
          </a:p>
        </p:txBody>
      </p:sp>
      <p:sp>
        <p:nvSpPr>
          <p:cNvPr id="6" name="Text Placeholder 4"/>
          <p:cNvSpPr>
            <a:spLocks noGrp="1"/>
          </p:cNvSpPr>
          <p:nvPr>
            <p:ph type="body" idx="1"/>
          </p:nvPr>
        </p:nvSpPr>
        <p:spPr>
          <a:xfrm>
            <a:off x="3119700" y="1389600"/>
            <a:ext cx="2808000" cy="3179400"/>
          </a:xfrm>
        </p:spPr>
        <p:style>
          <a:lnRef idx="2">
            <a:schemeClr val="dk1"/>
          </a:lnRef>
          <a:fillRef idx="1">
            <a:schemeClr val="lt1"/>
          </a:fillRef>
          <a:effectRef idx="0">
            <a:schemeClr val="dk1"/>
          </a:effectRef>
          <a:fontRef idx="minor">
            <a:schemeClr val="dk1"/>
          </a:fontRef>
        </p:style>
        <p:txBody>
          <a:bodyPr/>
          <a:lstStyle/>
          <a:p>
            <a:pPr marL="171450" indent="-171450">
              <a:buFont typeface="Arial" panose="020B0604020202020204" pitchFamily="34" charset="0"/>
              <a:buChar char="•"/>
            </a:pPr>
            <a:r>
              <a:rPr lang="en-US" sz="1100"/>
              <a:t>“Unhealthy= Tasty Intuition” (UTI). UTI refers to the idea that the healthiness of food is determined by its tastiness, implicating that healthier foods are inherently less enjoyable than unhealthy foods. This is a misconception that affects many at a subconscious level.</a:t>
            </a:r>
          </a:p>
          <a:p>
            <a:pPr marL="171450" indent="-171450">
              <a:buFont typeface="Arial" panose="020B0604020202020204" pitchFamily="34" charset="0"/>
              <a:buChar char="•"/>
            </a:pPr>
            <a:r>
              <a:rPr lang="en-US" sz="1100"/>
              <a:t>health consciousness diminishes belief in the UTI, and health-conscious consumers are less likely to subscribe to it.</a:t>
            </a:r>
          </a:p>
          <a:p>
            <a:pPr marL="171450" indent="-171450">
              <a:buFont typeface="Arial" panose="020B0604020202020204" pitchFamily="34" charset="0"/>
              <a:buChar char="•"/>
            </a:pPr>
            <a:r>
              <a:rPr lang="en-US" sz="1100"/>
              <a:t>health consciousness positively affects “cognitively shaped and inference-based evaluations (healthiness),” but the implicit evaluations (taste) cannot be nullified.</a:t>
            </a:r>
          </a:p>
        </p:txBody>
      </p:sp>
      <p:sp>
        <p:nvSpPr>
          <p:cNvPr id="7" name="Text Placeholder 4"/>
          <p:cNvSpPr>
            <a:spLocks noGrp="1"/>
          </p:cNvSpPr>
          <p:nvPr>
            <p:ph type="body" idx="1"/>
          </p:nvPr>
        </p:nvSpPr>
        <p:spPr>
          <a:xfrm>
            <a:off x="5927700" y="1389600"/>
            <a:ext cx="2808000" cy="3179400"/>
          </a:xfrm>
        </p:spPr>
        <p:style>
          <a:lnRef idx="2">
            <a:schemeClr val="dk1"/>
          </a:lnRef>
          <a:fillRef idx="1">
            <a:schemeClr val="lt1"/>
          </a:fillRef>
          <a:effectRef idx="0">
            <a:schemeClr val="dk1"/>
          </a:effectRef>
          <a:fontRef idx="minor">
            <a:schemeClr val="dk1"/>
          </a:fontRef>
        </p:style>
        <p:txBody>
          <a:bodyPr/>
          <a:lstStyle/>
          <a:p>
            <a:pPr marL="171450" indent="-171450">
              <a:buFont typeface="Arial" panose="020B0604020202020204" pitchFamily="34" charset="0"/>
              <a:buChar char="•"/>
            </a:pPr>
            <a:r>
              <a:rPr lang="en-US"/>
              <a:t>nutritional information found on canned products are ironically marked as a factor to adiposity (obesity) issues.</a:t>
            </a:r>
          </a:p>
          <a:p>
            <a:pPr marL="171450" indent="-171450">
              <a:buFont typeface="Arial" panose="020B0604020202020204" pitchFamily="34" charset="0"/>
              <a:buChar char="•"/>
            </a:pPr>
            <a:r>
              <a:rPr lang="en-US"/>
              <a:t>The numerosity (unit size) of an unhealthy food’s content can affect individual health perceptions.</a:t>
            </a:r>
          </a:p>
          <a:p>
            <a:pPr marL="171450" indent="-171450">
              <a:buFont typeface="Arial" panose="020B0604020202020204" pitchFamily="34" charset="0"/>
              <a:buChar char="•"/>
            </a:pPr>
            <a:r>
              <a:rPr lang="en-US"/>
              <a:t>False: Higher access to nutritional information equates to healthier living</a:t>
            </a:r>
          </a:p>
          <a:p>
            <a:pPr marL="171450" indent="-171450">
              <a:buFont typeface="Arial" panose="020B0604020202020204" pitchFamily="34" charset="0"/>
              <a:buChar char="•"/>
            </a:pPr>
            <a:endParaRPr lang="en-US"/>
          </a:p>
          <a:p>
            <a:endParaRPr lang="en-US"/>
          </a:p>
        </p:txBody>
      </p:sp>
      <p:sp>
        <p:nvSpPr>
          <p:cNvPr id="8" name="Title 2"/>
          <p:cNvSpPr>
            <a:spLocks noGrp="1"/>
          </p:cNvSpPr>
          <p:nvPr>
            <p:ph type="title"/>
          </p:nvPr>
        </p:nvSpPr>
        <p:spPr>
          <a:xfrm>
            <a:off x="3119700" y="337832"/>
            <a:ext cx="2808000" cy="973467"/>
          </a:xfrm>
        </p:spPr>
        <p:txBody>
          <a:bodyPr/>
          <a:lstStyle/>
          <a:p>
            <a:pPr algn="ctr"/>
            <a:r>
              <a:rPr lang="en-US" sz="1800"/>
              <a:t>How to Combat the UTI… (Mai, Hoffmann; 2015)</a:t>
            </a:r>
          </a:p>
        </p:txBody>
      </p:sp>
      <p:sp>
        <p:nvSpPr>
          <p:cNvPr id="9" name="Title 2"/>
          <p:cNvSpPr>
            <a:spLocks noGrp="1"/>
          </p:cNvSpPr>
          <p:nvPr>
            <p:ph type="title"/>
          </p:nvPr>
        </p:nvSpPr>
        <p:spPr>
          <a:xfrm>
            <a:off x="5927700" y="337831"/>
            <a:ext cx="2808000" cy="973467"/>
          </a:xfrm>
        </p:spPr>
        <p:txBody>
          <a:bodyPr/>
          <a:lstStyle/>
          <a:p>
            <a:pPr algn="ctr"/>
            <a:r>
              <a:rPr lang="en-US" sz="1800"/>
              <a:t>Nutritional Information Numerosity (Wilcox, Prokopec; 2013)</a:t>
            </a:r>
          </a:p>
        </p:txBody>
      </p:sp>
    </p:spTree>
    <p:extLst>
      <p:ext uri="{BB962C8B-B14F-4D97-AF65-F5344CB8AC3E}">
        <p14:creationId xmlns:p14="http://schemas.microsoft.com/office/powerpoint/2010/main" val="147885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rtl="0">
              <a:spcBef>
                <a:spcPts val="0"/>
              </a:spcBef>
              <a:buNone/>
            </a:pPr>
            <a:r>
              <a:rPr lang="en-US"/>
              <a:t>Methods</a:t>
            </a:r>
            <a:endParaRPr lang="en"/>
          </a:p>
        </p:txBody>
      </p:sp>
      <p:sp>
        <p:nvSpPr>
          <p:cNvPr id="87" name="Shape 87"/>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rtl="0">
              <a:spcBef>
                <a:spcPts val="0"/>
              </a:spcBef>
              <a:buNone/>
            </a:pPr>
            <a:r>
              <a:rPr lang="en-US"/>
              <a:t>Survey, Interviews, Letters to Experts</a:t>
            </a:r>
            <a:endParaRPr lang="en"/>
          </a:p>
        </p:txBody>
      </p:sp>
      <p:sp>
        <p:nvSpPr>
          <p:cNvPr id="88" name="Shape 88"/>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285750" lvl="0" indent="-285750" rtl="0">
              <a:spcBef>
                <a:spcPts val="0"/>
              </a:spcBef>
              <a:spcAft>
                <a:spcPts val="1600"/>
              </a:spcAft>
              <a:buFont typeface="Arial" panose="020B0604020202020204" pitchFamily="34" charset="0"/>
              <a:buChar char="•"/>
            </a:pPr>
            <a:r>
              <a:rPr lang="en-US"/>
              <a:t>Survey: 26 people</a:t>
            </a:r>
          </a:p>
          <a:p>
            <a:pPr marL="285750" lvl="0" indent="-285750" rtl="0">
              <a:spcBef>
                <a:spcPts val="0"/>
              </a:spcBef>
              <a:spcAft>
                <a:spcPts val="1600"/>
              </a:spcAft>
              <a:buFont typeface="Arial" panose="020B0604020202020204" pitchFamily="34" charset="0"/>
              <a:buChar char="•"/>
            </a:pPr>
            <a:r>
              <a:rPr lang="en-US"/>
              <a:t>Interviews: 2 people (Ms. Lisa Lunde and NMC Nursing Department)</a:t>
            </a:r>
          </a:p>
          <a:p>
            <a:pPr marL="285750" lvl="0" indent="-285750" rtl="0">
              <a:spcBef>
                <a:spcPts val="0"/>
              </a:spcBef>
              <a:spcAft>
                <a:spcPts val="1600"/>
              </a:spcAft>
              <a:buFont typeface="Arial" panose="020B0604020202020204" pitchFamily="34" charset="0"/>
              <a:buChar char="•"/>
            </a:pPr>
            <a:r>
              <a:rPr lang="en-US"/>
              <a:t>Letter to Expert: sent to six people; 1 response received from Dr. Khosrow Adeli</a:t>
            </a:r>
          </a:p>
          <a:p>
            <a:pPr lvl="0" rtl="0">
              <a:spcBef>
                <a:spcPts val="0"/>
              </a:spcBef>
              <a:spcAft>
                <a:spcPts val="1600"/>
              </a:spcAft>
            </a:pPr>
            <a:endParaRPr lang="en-US"/>
          </a:p>
          <a:p>
            <a:pPr marL="285750" lvl="3" indent="-285750">
              <a:buFont typeface="Arial" panose="020B0604020202020204" pitchFamily="34" charset="0"/>
              <a:buChar char="•"/>
            </a:pPr>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775" y="-16714"/>
            <a:ext cx="2808000" cy="755700"/>
          </a:xfrm>
        </p:spPr>
        <p:txBody>
          <a:bodyPr/>
          <a:lstStyle/>
          <a:p>
            <a:r>
              <a:rPr lang="en-US"/>
              <a:t>Letter to Expert</a:t>
            </a:r>
          </a:p>
        </p:txBody>
      </p:sp>
      <p:sp>
        <p:nvSpPr>
          <p:cNvPr id="4" name="Text Placeholder 3"/>
          <p:cNvSpPr>
            <a:spLocks noGrp="1"/>
          </p:cNvSpPr>
          <p:nvPr>
            <p:ph type="body" idx="1"/>
          </p:nvPr>
        </p:nvSpPr>
        <p:spPr/>
        <p:style>
          <a:lnRef idx="2">
            <a:schemeClr val="accent3"/>
          </a:lnRef>
          <a:fillRef idx="1">
            <a:schemeClr val="lt1"/>
          </a:fillRef>
          <a:effectRef idx="0">
            <a:schemeClr val="accent3"/>
          </a:effectRef>
          <a:fontRef idx="minor">
            <a:schemeClr val="dk1"/>
          </a:fontRef>
        </p:style>
        <p:txBody>
          <a:bodyPr/>
          <a:lstStyle/>
          <a:p>
            <a:r>
              <a:rPr lang="en-US" sz="1200"/>
              <a:t>1. Why do people continue to eat the way they do despite the risks of getting diabetes?</a:t>
            </a:r>
          </a:p>
          <a:p>
            <a:r>
              <a:rPr lang="en-US" sz="1200"/>
              <a:t>I think it is very difficult to change people’s dietary habits. Families tend to eat food based on many factors including tradition, heritage, culture, community, and food access/availability.</a:t>
            </a:r>
          </a:p>
        </p:txBody>
      </p:sp>
      <p:sp>
        <p:nvSpPr>
          <p:cNvPr id="3" name="Subtitle 2"/>
          <p:cNvSpPr>
            <a:spLocks noGrp="1"/>
          </p:cNvSpPr>
          <p:nvPr>
            <p:ph type="subTitle" idx="4294967295"/>
          </p:nvPr>
        </p:nvSpPr>
        <p:spPr>
          <a:xfrm flipH="1">
            <a:off x="3617256" y="738986"/>
            <a:ext cx="2017037" cy="444835"/>
          </a:xfrm>
        </p:spPr>
        <p:txBody>
          <a:bodyPr/>
          <a:lstStyle/>
          <a:p>
            <a:r>
              <a:rPr lang="en-US"/>
              <a:t>Dr. Khosrow Adeli</a:t>
            </a:r>
          </a:p>
        </p:txBody>
      </p:sp>
      <p:sp>
        <p:nvSpPr>
          <p:cNvPr id="5" name="Text Placeholder 3"/>
          <p:cNvSpPr>
            <a:spLocks noGrp="1"/>
          </p:cNvSpPr>
          <p:nvPr>
            <p:ph type="body" idx="1"/>
          </p:nvPr>
        </p:nvSpPr>
        <p:spPr>
          <a:xfrm>
            <a:off x="3221775" y="1389600"/>
            <a:ext cx="2808000" cy="3179400"/>
          </a:xfrm>
        </p:spPr>
        <p:style>
          <a:lnRef idx="2">
            <a:schemeClr val="accent5"/>
          </a:lnRef>
          <a:fillRef idx="1">
            <a:schemeClr val="lt1"/>
          </a:fillRef>
          <a:effectRef idx="0">
            <a:schemeClr val="accent5"/>
          </a:effectRef>
          <a:fontRef idx="minor">
            <a:schemeClr val="dk1"/>
          </a:fontRef>
        </p:style>
        <p:txBody>
          <a:bodyPr/>
          <a:lstStyle/>
          <a:p>
            <a:r>
              <a:rPr lang="en-US" sz="1200"/>
              <a:t>2. What has lead people to care less about their health?</a:t>
            </a:r>
          </a:p>
          <a:p>
            <a:r>
              <a:rPr lang="en-US" sz="1200"/>
              <a:t>Most people do care about their health but many develop a unhealthy lifestyle beginning in childhood likely arising from their family/home environment and the community they live in. Living healthy takes effort and significant time investment. Most people have very busy lives these days which leads to an unhealthy diet, lack of exercise, and other undesirable habits.</a:t>
            </a:r>
          </a:p>
          <a:p>
            <a:endParaRPr lang="en-US" i="0">
              <a:solidFill>
                <a:srgbClr val="000000"/>
              </a:solidFill>
              <a:effectLst/>
              <a:latin typeface="Calibri" panose="020F0502020204030204" pitchFamily="34" charset="0"/>
            </a:endParaRPr>
          </a:p>
          <a:p>
            <a:br>
              <a:rPr lang="en-US"/>
            </a:br>
            <a:endParaRPr lang="en-US"/>
          </a:p>
        </p:txBody>
      </p:sp>
      <p:sp>
        <p:nvSpPr>
          <p:cNvPr id="6" name="Text Placeholder 3"/>
          <p:cNvSpPr>
            <a:spLocks noGrp="1"/>
          </p:cNvSpPr>
          <p:nvPr>
            <p:ph type="body" idx="1"/>
          </p:nvPr>
        </p:nvSpPr>
        <p:spPr>
          <a:xfrm>
            <a:off x="6131850" y="1389600"/>
            <a:ext cx="2808000" cy="3179400"/>
          </a:xfrm>
        </p:spPr>
        <p:style>
          <a:lnRef idx="2">
            <a:schemeClr val="accent6"/>
          </a:lnRef>
          <a:fillRef idx="1">
            <a:schemeClr val="lt1"/>
          </a:fillRef>
          <a:effectRef idx="0">
            <a:schemeClr val="accent6"/>
          </a:effectRef>
          <a:fontRef idx="minor">
            <a:schemeClr val="dk1"/>
          </a:fontRef>
        </p:style>
        <p:txBody>
          <a:bodyPr/>
          <a:lstStyle/>
          <a:p>
            <a:r>
              <a:rPr lang="en-US" sz="1200"/>
              <a:t>3. What can be done to foster population dietary change?</a:t>
            </a:r>
          </a:p>
          <a:p>
            <a:r>
              <a:rPr lang="en-US" sz="1200"/>
              <a:t>Best approach is to start teaching healthy habits to children beginning in early childhood (before age 5); by providing a health home environment, a healthy diet, and regular physical activity</a:t>
            </a:r>
            <a:r>
              <a:rPr lang="en-US" i="0">
                <a:solidFill>
                  <a:srgbClr val="000000"/>
                </a:solidFill>
                <a:effectLst/>
                <a:latin typeface="Calibri" panose="020F0502020204030204" pitchFamily="34" charset="0"/>
              </a:rPr>
              <a:t>. </a:t>
            </a:r>
          </a:p>
          <a:p>
            <a:br>
              <a:rPr lang="en-US"/>
            </a:br>
            <a:endParaRPr lang="en-US"/>
          </a:p>
        </p:txBody>
      </p:sp>
    </p:spTree>
    <p:extLst>
      <p:ext uri="{BB962C8B-B14F-4D97-AF65-F5344CB8AC3E}">
        <p14:creationId xmlns:p14="http://schemas.microsoft.com/office/powerpoint/2010/main" val="266227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700" y="0"/>
            <a:ext cx="8520600" cy="776299"/>
          </a:xfrm>
        </p:spPr>
        <p:txBody>
          <a:bodyPr/>
          <a:lstStyle/>
          <a:p>
            <a:pPr algn="ctr"/>
            <a:r>
              <a:rPr lang="en-US"/>
              <a:t>Interviews</a:t>
            </a:r>
          </a:p>
        </p:txBody>
      </p:sp>
      <p:sp>
        <p:nvSpPr>
          <p:cNvPr id="8" name="Text Placeholder 7"/>
          <p:cNvSpPr>
            <a:spLocks noGrp="1"/>
          </p:cNvSpPr>
          <p:nvPr>
            <p:ph type="body" idx="1"/>
          </p:nvPr>
        </p:nvSpPr>
        <p:spPr>
          <a:xfrm>
            <a:off x="311700" y="680357"/>
            <a:ext cx="3999900" cy="4237463"/>
          </a:xfrm>
        </p:spPr>
        <p:txBody>
          <a:bodyPr/>
          <a:lstStyle/>
          <a:p>
            <a:pPr algn="l"/>
            <a:r>
              <a:rPr lang="en-US" b="1">
                <a:solidFill>
                  <a:schemeClr val="accent3"/>
                </a:solidFill>
              </a:rPr>
              <a:t>Lisa Lunde, NMC Health Instructor (Interviewed on November 22, 2016) 5 questions asked</a:t>
            </a:r>
            <a:endParaRPr lang="en-US"/>
          </a:p>
          <a:p>
            <a:pPr marL="285750" indent="-285750" algn="l">
              <a:buFont typeface="Arial" panose="020B0604020202020204" pitchFamily="34" charset="0"/>
              <a:buChar char="•"/>
            </a:pPr>
            <a:r>
              <a:rPr lang="en-US"/>
              <a:t>Questions revolved around the quality of diabetes education on island.</a:t>
            </a:r>
          </a:p>
          <a:p>
            <a:pPr marL="285750" indent="-285750" algn="l">
              <a:buFont typeface="Arial" panose="020B0604020202020204" pitchFamily="34" charset="0"/>
              <a:buChar char="•"/>
            </a:pPr>
            <a:r>
              <a:rPr lang="en-US"/>
              <a:t>Her father has type 1 diabetes. </a:t>
            </a:r>
          </a:p>
          <a:p>
            <a:pPr marL="285750" indent="-285750" algn="l">
              <a:buFont typeface="Arial" panose="020B0604020202020204" pitchFamily="34" charset="0"/>
              <a:buChar char="•"/>
            </a:pPr>
            <a:r>
              <a:rPr lang="en-US"/>
              <a:t>When she came to Saipan to teach, she was shocked to learn that Diabetes was a sort of “lifestyle.”</a:t>
            </a:r>
          </a:p>
          <a:p>
            <a:pPr marL="285750" indent="-285750" algn="l">
              <a:buFont typeface="Arial" panose="020B0604020202020204" pitchFamily="34" charset="0"/>
              <a:buChar char="•"/>
            </a:pPr>
            <a:r>
              <a:rPr lang="en-US"/>
              <a:t>Commented that “habits,” formed by cultural influences, were often used as an excuse.</a:t>
            </a:r>
          </a:p>
          <a:p>
            <a:pPr marL="285750" indent="-285750" algn="l">
              <a:buFont typeface="Arial" panose="020B0604020202020204" pitchFamily="34" charset="0"/>
              <a:buChar char="•"/>
            </a:pPr>
            <a:r>
              <a:rPr lang="en-US"/>
              <a:t>Believes that stronger family education should be prioritized so food choices and habits at home are better suited for health. </a:t>
            </a:r>
          </a:p>
          <a:p>
            <a:pPr algn="ctr"/>
            <a:endParaRPr lang="en-US"/>
          </a:p>
        </p:txBody>
      </p:sp>
      <p:sp>
        <p:nvSpPr>
          <p:cNvPr id="11" name="Text Placeholder 7"/>
          <p:cNvSpPr>
            <a:spLocks noGrp="1"/>
          </p:cNvSpPr>
          <p:nvPr>
            <p:ph type="body" idx="1"/>
          </p:nvPr>
        </p:nvSpPr>
        <p:spPr>
          <a:xfrm>
            <a:off x="4572000" y="680357"/>
            <a:ext cx="3999900" cy="4237463"/>
          </a:xfrm>
        </p:spPr>
        <p:txBody>
          <a:bodyPr/>
          <a:lstStyle/>
          <a:p>
            <a:pPr algn="l"/>
            <a:r>
              <a:rPr lang="en-US" b="1">
                <a:solidFill>
                  <a:schemeClr val="accent3"/>
                </a:solidFill>
              </a:rPr>
              <a:t>(Anonymous) Registered Nurse, NMC Nursing Department (Interviewed on November 23, 2016)  5 questions asked.</a:t>
            </a:r>
            <a:endParaRPr lang="en-US"/>
          </a:p>
          <a:p>
            <a:pPr marL="285750" indent="-285750" algn="l">
              <a:buFont typeface="Arial" panose="020B0604020202020204" pitchFamily="34" charset="0"/>
              <a:buChar char="•"/>
            </a:pPr>
            <a:r>
              <a:rPr lang="en-US"/>
              <a:t>Questions revolved around the quality and availability of health services on island.</a:t>
            </a:r>
          </a:p>
          <a:p>
            <a:pPr marL="285750" indent="-285750" algn="l">
              <a:buFont typeface="Arial" panose="020B0604020202020204" pitchFamily="34" charset="0"/>
              <a:buChar char="•"/>
            </a:pPr>
            <a:r>
              <a:rPr lang="en-US"/>
              <a:t>Clinics such as Hard Eye Clinic offer diabetes education but CHC is the island’s main source of comprehensive health care.</a:t>
            </a:r>
          </a:p>
          <a:p>
            <a:pPr marL="285750" indent="-285750" algn="l">
              <a:buFont typeface="Arial" panose="020B0604020202020204" pitchFamily="34" charset="0"/>
              <a:buChar char="•"/>
            </a:pPr>
            <a:r>
              <a:rPr lang="en-US"/>
              <a:t>Thinks that there should be more effective methods to eradicate diseases rather than prolonging them.</a:t>
            </a:r>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endParaRPr lang="en-US"/>
          </a:p>
          <a:p>
            <a:pPr algn="ctr"/>
            <a:endParaRPr lang="en-US"/>
          </a:p>
        </p:txBody>
      </p:sp>
    </p:spTree>
    <p:extLst>
      <p:ext uri="{BB962C8B-B14F-4D97-AF65-F5344CB8AC3E}">
        <p14:creationId xmlns:p14="http://schemas.microsoft.com/office/powerpoint/2010/main" val="366708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41" y="526307"/>
            <a:ext cx="4045200" cy="862393"/>
          </a:xfrm>
        </p:spPr>
        <p:txBody>
          <a:bodyPr/>
          <a:lstStyle/>
          <a:p>
            <a:r>
              <a:rPr lang="en-US"/>
              <a:t>Survey</a:t>
            </a:r>
          </a:p>
        </p:txBody>
      </p:sp>
      <p:graphicFrame>
        <p:nvGraphicFramePr>
          <p:cNvPr id="7" name="Chart 6">
            <a:extLst/>
          </p:cNvPr>
          <p:cNvGraphicFramePr>
            <a:graphicFrameLocks/>
          </p:cNvGraphicFramePr>
          <p:nvPr>
            <p:extLst>
              <p:ext uri="{D42A27DB-BD31-4B8C-83A1-F6EECF244321}">
                <p14:modId xmlns:p14="http://schemas.microsoft.com/office/powerpoint/2010/main" val="2057986352"/>
              </p:ext>
            </p:extLst>
          </p:nvPr>
        </p:nvGraphicFramePr>
        <p:xfrm>
          <a:off x="4732527" y="408455"/>
          <a:ext cx="4238627" cy="426216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125569" y="1653267"/>
            <a:ext cx="4294543" cy="2483302"/>
          </a:xfrm>
        </p:spPr>
        <p:txBody>
          <a:bodyPr/>
          <a:lstStyle/>
          <a:p>
            <a:pPr algn="l"/>
            <a:r>
              <a:rPr lang="en-US" sz="1800" b="0">
                <a:solidFill>
                  <a:schemeClr val="bg1">
                    <a:lumMod val="50000"/>
                  </a:schemeClr>
                </a:solidFill>
              </a:rPr>
              <a:t>The survey collected 26 responses in total (17 from the pilot version, 9 from the final version). Only the final version includes demographic information. </a:t>
            </a:r>
            <a:br>
              <a:rPr lang="en-US" sz="1800" b="0">
                <a:solidFill>
                  <a:schemeClr val="bg1">
                    <a:lumMod val="50000"/>
                  </a:schemeClr>
                </a:solidFill>
              </a:rPr>
            </a:br>
            <a:br>
              <a:rPr lang="en-US" sz="1800" b="0">
                <a:solidFill>
                  <a:schemeClr val="bg1">
                    <a:lumMod val="50000"/>
                  </a:schemeClr>
                </a:solidFill>
              </a:rPr>
            </a:br>
            <a:r>
              <a:rPr lang="en-US" sz="1800" b="0">
                <a:solidFill>
                  <a:schemeClr val="bg1">
                    <a:lumMod val="50000"/>
                  </a:schemeClr>
                </a:solidFill>
              </a:rPr>
              <a:t>As shown in the graph, participants were mostly Chamorro and Filipino. Ages ranged from 17-21 and all participants are currently schooling. </a:t>
            </a:r>
          </a:p>
        </p:txBody>
      </p:sp>
    </p:spTree>
    <p:extLst>
      <p:ext uri="{BB962C8B-B14F-4D97-AF65-F5344CB8AC3E}">
        <p14:creationId xmlns:p14="http://schemas.microsoft.com/office/powerpoint/2010/main" val="406513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640" y="0"/>
            <a:ext cx="4986624" cy="1081768"/>
          </a:xfrm>
        </p:spPr>
        <p:txBody>
          <a:bodyPr/>
          <a:lstStyle/>
          <a:p>
            <a:r>
              <a:rPr lang="en-US"/>
              <a:t>Question Types</a:t>
            </a:r>
          </a:p>
        </p:txBody>
      </p:sp>
      <p:graphicFrame>
        <p:nvGraphicFramePr>
          <p:cNvPr id="5" name="Table 5"/>
          <p:cNvGraphicFramePr>
            <a:graphicFrameLocks noGrp="1"/>
          </p:cNvGraphicFramePr>
          <p:nvPr>
            <p:extLst>
              <p:ext uri="{D42A27DB-BD31-4B8C-83A1-F6EECF244321}">
                <p14:modId xmlns:p14="http://schemas.microsoft.com/office/powerpoint/2010/main" val="22093334"/>
              </p:ext>
            </p:extLst>
          </p:nvPr>
        </p:nvGraphicFramePr>
        <p:xfrm>
          <a:off x="1002835" y="1081768"/>
          <a:ext cx="7134234" cy="3566309"/>
        </p:xfrm>
        <a:graphic>
          <a:graphicData uri="http://schemas.openxmlformats.org/drawingml/2006/table">
            <a:tbl>
              <a:tblPr firstRow="1" bandRow="1">
                <a:tableStyleId>{69C7853C-536D-4A76-A0AE-DD22124D55A5}</a:tableStyleId>
              </a:tblPr>
              <a:tblGrid>
                <a:gridCol w="2378078">
                  <a:extLst>
                    <a:ext uri="{9D8B030D-6E8A-4147-A177-3AD203B41FA5}">
                      <a16:colId xmlns:a16="http://schemas.microsoft.com/office/drawing/2014/main" val="923494253"/>
                    </a:ext>
                  </a:extLst>
                </a:gridCol>
                <a:gridCol w="2378078">
                  <a:extLst>
                    <a:ext uri="{9D8B030D-6E8A-4147-A177-3AD203B41FA5}">
                      <a16:colId xmlns:a16="http://schemas.microsoft.com/office/drawing/2014/main" val="2913796111"/>
                    </a:ext>
                  </a:extLst>
                </a:gridCol>
                <a:gridCol w="2378078">
                  <a:extLst>
                    <a:ext uri="{9D8B030D-6E8A-4147-A177-3AD203B41FA5}">
                      <a16:colId xmlns:a16="http://schemas.microsoft.com/office/drawing/2014/main" val="1014077706"/>
                    </a:ext>
                  </a:extLst>
                </a:gridCol>
              </a:tblGrid>
              <a:tr h="1320978">
                <a:tc>
                  <a:txBody>
                    <a:bodyPr/>
                    <a:lstStyle/>
                    <a:p>
                      <a:pPr algn="ctr"/>
                      <a:r>
                        <a:rPr lang="en-US" sz="2800"/>
                        <a:t>Frequency</a:t>
                      </a:r>
                    </a:p>
                  </a:txBody>
                  <a:tcPr anchor="ctr"/>
                </a:tc>
                <a:tc>
                  <a:txBody>
                    <a:bodyPr/>
                    <a:lstStyle/>
                    <a:p>
                      <a:pPr algn="ctr"/>
                      <a:r>
                        <a:rPr lang="en-US" sz="2800"/>
                        <a:t>Variety</a:t>
                      </a:r>
                    </a:p>
                  </a:txBody>
                  <a:tcPr anchor="ctr"/>
                </a:tc>
                <a:tc>
                  <a:txBody>
                    <a:bodyPr/>
                    <a:lstStyle/>
                    <a:p>
                      <a:pPr algn="ctr"/>
                      <a:r>
                        <a:rPr lang="en-US" sz="2800"/>
                        <a:t>Awareness</a:t>
                      </a:r>
                    </a:p>
                  </a:txBody>
                  <a:tcPr anchor="ctr"/>
                </a:tc>
                <a:extLst>
                  <a:ext uri="{0D108BD9-81ED-4DB2-BD59-A6C34878D82A}">
                    <a16:rowId xmlns:a16="http://schemas.microsoft.com/office/drawing/2014/main" val="1073507183"/>
                  </a:ext>
                </a:extLst>
              </a:tr>
              <a:tr h="2245331">
                <a:tc>
                  <a:txBody>
                    <a:bodyPr/>
                    <a:lstStyle/>
                    <a:p>
                      <a:pPr algn="ctr"/>
                      <a:r>
                        <a:rPr lang="en-US" sz="2000">
                          <a:solidFill>
                            <a:schemeClr val="bg1"/>
                          </a:solidFill>
                        </a:rPr>
                        <a:t>How often do people eat? Too much? Too little? </a:t>
                      </a:r>
                    </a:p>
                  </a:txBody>
                  <a:tcPr anchor="ctr"/>
                </a:tc>
                <a:tc>
                  <a:txBody>
                    <a:bodyPr/>
                    <a:lstStyle/>
                    <a:p>
                      <a:pPr algn="ctr"/>
                      <a:r>
                        <a:rPr lang="en-US" sz="2000">
                          <a:solidFill>
                            <a:schemeClr val="bg1"/>
                          </a:solidFill>
                        </a:rPr>
                        <a:t>What are people eating? Are they eating too much of the same thing?</a:t>
                      </a:r>
                    </a:p>
                  </a:txBody>
                  <a:tcPr anchor="ctr"/>
                </a:tc>
                <a:tc>
                  <a:txBody>
                    <a:bodyPr/>
                    <a:lstStyle/>
                    <a:p>
                      <a:pPr algn="ctr"/>
                      <a:r>
                        <a:rPr lang="en-US" sz="2000">
                          <a:solidFill>
                            <a:schemeClr val="bg1"/>
                          </a:solidFill>
                        </a:rPr>
                        <a:t>Are people aware of their health? Are they capable of making informed health decisions?</a:t>
                      </a:r>
                    </a:p>
                  </a:txBody>
                  <a:tcPr anchor="ctr"/>
                </a:tc>
                <a:extLst>
                  <a:ext uri="{0D108BD9-81ED-4DB2-BD59-A6C34878D82A}">
                    <a16:rowId xmlns:a16="http://schemas.microsoft.com/office/drawing/2014/main" val="1538125896"/>
                  </a:ext>
                </a:extLst>
              </a:tr>
            </a:tbl>
          </a:graphicData>
        </a:graphic>
      </p:graphicFrame>
    </p:spTree>
    <p:extLst>
      <p:ext uri="{BB962C8B-B14F-4D97-AF65-F5344CB8AC3E}">
        <p14:creationId xmlns:p14="http://schemas.microsoft.com/office/powerpoint/2010/main" val="628707741"/>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5</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tropic</vt:lpstr>
      <vt:lpstr>Final Research Presentation</vt:lpstr>
      <vt:lpstr>Research Questions</vt:lpstr>
      <vt:lpstr>Literature Hill, J., Nielsen, M., &amp; Fox, M. H. (2013). “Understanding the Social Factors That Contribute to Diabetes: A Means to Informing Health Care and Social Policies for the Chronically Ill.” The Permanente Journal Mai, R., &amp; Hoffmann, S. (2015). How to Combat the Unhealthy = Tasty Intuition: The Influencing Role of Health Consciousness. Journal Of Public Policy &amp; Marketing Wilcox, K., &amp; Prokopec, S. (2013). Tens, Hundreds or Thousands? How Nutritional Information Numerosity Nonconsciously Affects Unhealthy Food Choices. Advances In Consumer Research </vt:lpstr>
      <vt:lpstr>Understanding Social Factors… (Hill et. al, 2013)</vt:lpstr>
      <vt:lpstr>Methods</vt:lpstr>
      <vt:lpstr>Letter to Expert</vt:lpstr>
      <vt:lpstr>Interviews</vt:lpstr>
      <vt:lpstr>Survey</vt:lpstr>
      <vt:lpstr>Question Types</vt:lpstr>
      <vt:lpstr>Results</vt:lpstr>
      <vt:lpstr>Results</vt:lpstr>
      <vt:lpstr>PowerPoint Presentation</vt:lpstr>
      <vt:lpstr>Results</vt:lpstr>
      <vt:lpstr>While people have variety in their diets, as found in the survey, diabetes is still considered a widely-occurring disease; although, a larger, more diverse sample size could have returned different results. The literature by Mai and Hoffman (2015) that describes the effect of UTI (Unhealthy = Tasty Intuition) supports the findings of this unusual relationship between apparently healthy diets (displayed by the sample group) and high rates of diabetes on the island.  While people are able to control several external factors, such as picking their food when shopping, they are still susceptible to unconsciously subscribing to sensory experiences when consuming food which is enabled by implicit processes.</vt:lpstr>
      <vt:lpstr>Results</vt:lpstr>
      <vt:lpstr>Results</vt:lpstr>
      <vt:lpstr>PowerPoint Presentation</vt:lpstr>
      <vt:lpstr>81%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Research Presentation</dc:title>
  <cp:revision>8</cp:revision>
  <dcterms:modified xsi:type="dcterms:W3CDTF">2016-12-04T14:31:31Z</dcterms:modified>
</cp:coreProperties>
</file>