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20" y="-6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bar"/>
        <c:grouping val="clustered"/>
        <c:ser>
          <c:idx val="0"/>
          <c:order val="0"/>
          <c:tx>
            <c:strRef>
              <c:f>Sheet1!$C$1</c:f>
              <c:strCache>
                <c:ptCount val="1"/>
                <c:pt idx="0">
                  <c:v>Stress level</c:v>
                </c:pt>
              </c:strCache>
            </c:strRef>
          </c:tx>
          <c:spPr>
            <a:solidFill>
              <a:srgbClr val="FF0000"/>
            </a:solidFill>
          </c:spPr>
          <c:dLbls>
            <c:showVal val="1"/>
          </c:dLbls>
          <c:cat>
            <c:strRef>
              <c:f>Sheet1!$A$2:$A$5</c:f>
              <c:strCache>
                <c:ptCount val="4"/>
                <c:pt idx="0">
                  <c:v>Citizens</c:v>
                </c:pt>
                <c:pt idx="1">
                  <c:v>Parks and Rec: Eddy Cabrera</c:v>
                </c:pt>
                <c:pt idx="2">
                  <c:v>Mayor: David M. Apatang</c:v>
                </c:pt>
                <c:pt idx="3">
                  <c:v>Lt. Governor: Ralph DLG Torres</c:v>
                </c:pt>
              </c:strCache>
            </c:strRef>
          </c:cat>
          <c:val>
            <c:numRef>
              <c:f>Sheet1!$C$2:$C$5</c:f>
              <c:numCache>
                <c:formatCode>General</c:formatCode>
                <c:ptCount val="4"/>
                <c:pt idx="0">
                  <c:v>10</c:v>
                </c:pt>
                <c:pt idx="1">
                  <c:v>9</c:v>
                </c:pt>
                <c:pt idx="2">
                  <c:v>9.5</c:v>
                </c:pt>
                <c:pt idx="3">
                  <c:v>10</c:v>
                </c:pt>
              </c:numCache>
            </c:numRef>
          </c:val>
        </c:ser>
        <c:ser>
          <c:idx val="1"/>
          <c:order val="1"/>
          <c:tx>
            <c:strRef>
              <c:f>Sheet1!$B$1</c:f>
              <c:strCache>
                <c:ptCount val="1"/>
                <c:pt idx="0">
                  <c:v>Preparedness level</c:v>
                </c:pt>
              </c:strCache>
            </c:strRef>
          </c:tx>
          <c:spPr>
            <a:solidFill>
              <a:srgbClr val="0070C0"/>
            </a:solidFill>
          </c:spPr>
          <c:dLbls>
            <c:showVal val="1"/>
          </c:dLbls>
          <c:cat>
            <c:strRef>
              <c:f>Sheet1!$A$2:$A$5</c:f>
              <c:strCache>
                <c:ptCount val="4"/>
                <c:pt idx="0">
                  <c:v>Citizens</c:v>
                </c:pt>
                <c:pt idx="1">
                  <c:v>Parks and Rec: Eddy Cabrera</c:v>
                </c:pt>
                <c:pt idx="2">
                  <c:v>Mayor: David M. Apatang</c:v>
                </c:pt>
                <c:pt idx="3">
                  <c:v>Lt. Governor: Ralph DLG Torres</c:v>
                </c:pt>
              </c:strCache>
            </c:strRef>
          </c:cat>
          <c:val>
            <c:numRef>
              <c:f>Sheet1!$B$2:$B$5</c:f>
              <c:numCache>
                <c:formatCode>General</c:formatCode>
                <c:ptCount val="4"/>
                <c:pt idx="0">
                  <c:v>6</c:v>
                </c:pt>
                <c:pt idx="1">
                  <c:v>7</c:v>
                </c:pt>
                <c:pt idx="2">
                  <c:v>8</c:v>
                </c:pt>
                <c:pt idx="3">
                  <c:v>8</c:v>
                </c:pt>
              </c:numCache>
            </c:numRef>
          </c:val>
        </c:ser>
        <c:dLbls>
          <c:showVal val="1"/>
        </c:dLbls>
        <c:gapWidth val="75"/>
        <c:shape val="pyramid"/>
        <c:axId val="281673088"/>
        <c:axId val="303000192"/>
        <c:axId val="0"/>
      </c:bar3DChart>
      <c:catAx>
        <c:axId val="281673088"/>
        <c:scaling>
          <c:orientation val="minMax"/>
        </c:scaling>
        <c:axPos val="l"/>
        <c:majorTickMark val="none"/>
        <c:tickLblPos val="nextTo"/>
        <c:crossAx val="303000192"/>
        <c:crosses val="autoZero"/>
        <c:auto val="1"/>
        <c:lblAlgn val="ctr"/>
        <c:lblOffset val="100"/>
      </c:catAx>
      <c:valAx>
        <c:axId val="303000192"/>
        <c:scaling>
          <c:orientation val="minMax"/>
          <c:max val="10"/>
        </c:scaling>
        <c:axPos val="b"/>
        <c:numFmt formatCode="General" sourceLinked="1"/>
        <c:majorTickMark val="none"/>
        <c:tickLblPos val="nextTo"/>
        <c:crossAx val="281673088"/>
        <c:crosses val="autoZero"/>
        <c:crossBetween val="between"/>
      </c:valAx>
    </c:plotArea>
    <c:legend>
      <c:legendPos val="b"/>
      <c:layout/>
    </c:legend>
    <c:plotVisOnly val="1"/>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421AE9-6AE9-449B-9CF6-E9DE1706FE6C}" type="datetimeFigureOut">
              <a:rPr lang="en-US" smtClean="0"/>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A0F6C-6BD0-4229-9492-94F863329A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21AE9-6AE9-449B-9CF6-E9DE1706FE6C}" type="datetimeFigureOut">
              <a:rPr lang="en-US" smtClean="0"/>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A0F6C-6BD0-4229-9492-94F863329A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21AE9-6AE9-449B-9CF6-E9DE1706FE6C}" type="datetimeFigureOut">
              <a:rPr lang="en-US" smtClean="0"/>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A0F6C-6BD0-4229-9492-94F863329A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21AE9-6AE9-449B-9CF6-E9DE1706FE6C}" type="datetimeFigureOut">
              <a:rPr lang="en-US" smtClean="0"/>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A0F6C-6BD0-4229-9492-94F863329A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421AE9-6AE9-449B-9CF6-E9DE1706FE6C}" type="datetimeFigureOut">
              <a:rPr lang="en-US" smtClean="0"/>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A0F6C-6BD0-4229-9492-94F863329A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421AE9-6AE9-449B-9CF6-E9DE1706FE6C}" type="datetimeFigureOut">
              <a:rPr lang="en-US" smtClean="0"/>
              <a:t>12/20/2015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A0F6C-6BD0-4229-9492-94F863329A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421AE9-6AE9-449B-9CF6-E9DE1706FE6C}" type="datetimeFigureOut">
              <a:rPr lang="en-US" smtClean="0"/>
              <a:t>12/20/2015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4A0F6C-6BD0-4229-9492-94F863329A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421AE9-6AE9-449B-9CF6-E9DE1706FE6C}" type="datetimeFigureOut">
              <a:rPr lang="en-US" smtClean="0"/>
              <a:t>12/20/2015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4A0F6C-6BD0-4229-9492-94F863329A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21AE9-6AE9-449B-9CF6-E9DE1706FE6C}" type="datetimeFigureOut">
              <a:rPr lang="en-US" smtClean="0"/>
              <a:t>12/20/2015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4A0F6C-6BD0-4229-9492-94F863329A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21AE9-6AE9-449B-9CF6-E9DE1706FE6C}" type="datetimeFigureOut">
              <a:rPr lang="en-US" smtClean="0"/>
              <a:t>12/20/2015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A0F6C-6BD0-4229-9492-94F863329A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21AE9-6AE9-449B-9CF6-E9DE1706FE6C}" type="datetimeFigureOut">
              <a:rPr lang="en-US" smtClean="0"/>
              <a:t>12/20/2015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A0F6C-6BD0-4229-9492-94F863329A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21AE9-6AE9-449B-9CF6-E9DE1706FE6C}" type="datetimeFigureOut">
              <a:rPr lang="en-US" smtClean="0"/>
              <a:t>12/20/2015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A0F6C-6BD0-4229-9492-94F863329A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urveymonke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lstStyle/>
          <a:p>
            <a:r>
              <a:rPr lang="en-US" dirty="0" smtClean="0"/>
              <a:t>Final Research Report</a:t>
            </a:r>
            <a:endParaRPr lang="en-US" dirty="0"/>
          </a:p>
        </p:txBody>
      </p:sp>
      <p:sp>
        <p:nvSpPr>
          <p:cNvPr id="3" name="Subtitle 2"/>
          <p:cNvSpPr>
            <a:spLocks noGrp="1"/>
          </p:cNvSpPr>
          <p:nvPr>
            <p:ph type="subTitle" idx="1"/>
          </p:nvPr>
        </p:nvSpPr>
        <p:spPr>
          <a:xfrm>
            <a:off x="1371600" y="4572000"/>
            <a:ext cx="6400800" cy="1752600"/>
          </a:xfrm>
        </p:spPr>
        <p:txBody>
          <a:bodyPr/>
          <a:lstStyle/>
          <a:p>
            <a:r>
              <a:rPr lang="en-US" dirty="0" smtClean="0"/>
              <a:t>English 202</a:t>
            </a:r>
          </a:p>
          <a:p>
            <a:r>
              <a:rPr lang="en-US" dirty="0" smtClean="0"/>
              <a:t>Kimberly Bunts-Anderson</a:t>
            </a:r>
          </a:p>
          <a:p>
            <a:r>
              <a:rPr lang="en-US" dirty="0" smtClean="0"/>
              <a:t>Elton Castro</a:t>
            </a:r>
            <a:endParaRPr lang="en-US" dirty="0"/>
          </a:p>
        </p:txBody>
      </p:sp>
      <p:sp>
        <p:nvSpPr>
          <p:cNvPr id="4" name="Minus 3"/>
          <p:cNvSpPr/>
          <p:nvPr/>
        </p:nvSpPr>
        <p:spPr>
          <a:xfrm>
            <a:off x="-304800" y="1219200"/>
            <a:ext cx="9448800" cy="381000"/>
          </a:xfrm>
          <a:prstGeom prst="mathMinu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981200" y="1524000"/>
            <a:ext cx="4448525" cy="523220"/>
          </a:xfrm>
          <a:prstGeom prst="rect">
            <a:avLst/>
          </a:prstGeom>
          <a:noFill/>
        </p:spPr>
        <p:txBody>
          <a:bodyPr wrap="none" rtlCol="0">
            <a:spAutoFit/>
          </a:bodyPr>
          <a:lstStyle/>
          <a:p>
            <a:r>
              <a:rPr lang="en-US" sz="2800" i="1" dirty="0" smtClean="0"/>
              <a:t>Government Preparedness</a:t>
            </a:r>
            <a:endParaRPr lang="en-US" sz="2800" i="1" dirty="0"/>
          </a:p>
        </p:txBody>
      </p:sp>
      <p:pic>
        <p:nvPicPr>
          <p:cNvPr id="6" name="Picture 5" descr="saipanb.jpg"/>
          <p:cNvPicPr>
            <a:picLocks noChangeAspect="1"/>
          </p:cNvPicPr>
          <p:nvPr/>
        </p:nvPicPr>
        <p:blipFill>
          <a:blip r:embed="rId2"/>
          <a:srcRect l="20024" t="2397" r="3162" b="3719"/>
          <a:stretch>
            <a:fillRect/>
          </a:stretch>
        </p:blipFill>
        <p:spPr>
          <a:xfrm>
            <a:off x="304800" y="2057400"/>
            <a:ext cx="1676400" cy="2903034"/>
          </a:xfrm>
          <a:prstGeom prst="rect">
            <a:avLst/>
          </a:prstGeom>
          <a:ln w="12700">
            <a:solidFill>
              <a:schemeClr val="bg1">
                <a:lumMod val="50000"/>
              </a:schemeClr>
            </a:solidFill>
          </a:ln>
        </p:spPr>
      </p:pic>
      <p:pic>
        <p:nvPicPr>
          <p:cNvPr id="7" name="Picture 6" descr="Soudelor_2015-08-02_1229Z_NEXRAD.jpg"/>
          <p:cNvPicPr>
            <a:picLocks noChangeAspect="1"/>
          </p:cNvPicPr>
          <p:nvPr/>
        </p:nvPicPr>
        <p:blipFill>
          <a:blip r:embed="rId3"/>
          <a:srcRect r="31818" b="26531"/>
          <a:stretch>
            <a:fillRect/>
          </a:stretch>
        </p:blipFill>
        <p:spPr>
          <a:xfrm>
            <a:off x="2057400" y="2590800"/>
            <a:ext cx="1905000" cy="1524000"/>
          </a:xfrm>
          <a:prstGeom prst="rect">
            <a:avLst/>
          </a:prstGeom>
          <a:ln w="19050">
            <a:solidFill>
              <a:schemeClr val="bg1">
                <a:lumMod val="50000"/>
              </a:schemeClr>
            </a:solidFill>
          </a:ln>
        </p:spPr>
      </p:pic>
      <p:pic>
        <p:nvPicPr>
          <p:cNvPr id="8" name="Picture 7" descr="CLcrsoyUEAA4-pg.png"/>
          <p:cNvPicPr>
            <a:picLocks noChangeAspect="1"/>
          </p:cNvPicPr>
          <p:nvPr/>
        </p:nvPicPr>
        <p:blipFill>
          <a:blip r:embed="rId4"/>
          <a:srcRect t="22222" b="7407"/>
          <a:stretch>
            <a:fillRect/>
          </a:stretch>
        </p:blipFill>
        <p:spPr>
          <a:xfrm>
            <a:off x="4038600" y="2590800"/>
            <a:ext cx="2476500" cy="1524000"/>
          </a:xfrm>
          <a:prstGeom prst="rect">
            <a:avLst/>
          </a:prstGeom>
          <a:ln w="19050">
            <a:solidFill>
              <a:schemeClr val="bg1">
                <a:lumMod val="50000"/>
              </a:schemeClr>
            </a:solidFill>
          </a:ln>
        </p:spPr>
      </p:pic>
      <p:pic>
        <p:nvPicPr>
          <p:cNvPr id="9" name="Picture 8" descr="DSC04431.jpg"/>
          <p:cNvPicPr>
            <a:picLocks noChangeAspect="1"/>
          </p:cNvPicPr>
          <p:nvPr/>
        </p:nvPicPr>
        <p:blipFill>
          <a:blip r:embed="rId5" cstate="print"/>
          <a:stretch>
            <a:fillRect/>
          </a:stretch>
        </p:blipFill>
        <p:spPr>
          <a:xfrm>
            <a:off x="6629400" y="2590800"/>
            <a:ext cx="2039256" cy="1529442"/>
          </a:xfrm>
          <a:prstGeom prst="rect">
            <a:avLst/>
          </a:prstGeom>
          <a:ln w="19050">
            <a:solidFill>
              <a:schemeClr val="bg1">
                <a:lumMod val="50000"/>
              </a:schemeClr>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Background</a:t>
            </a:r>
            <a:endParaRPr lang="en-US" dirty="0"/>
          </a:p>
        </p:txBody>
      </p:sp>
      <p:sp>
        <p:nvSpPr>
          <p:cNvPr id="3" name="Content Placeholder 2"/>
          <p:cNvSpPr>
            <a:spLocks noGrp="1"/>
          </p:cNvSpPr>
          <p:nvPr>
            <p:ph idx="1"/>
          </p:nvPr>
        </p:nvSpPr>
        <p:spPr>
          <a:xfrm>
            <a:off x="457200" y="1143000"/>
            <a:ext cx="8229600" cy="3352799"/>
          </a:xfrm>
        </p:spPr>
        <p:txBody>
          <a:bodyPr>
            <a:normAutofit/>
          </a:bodyPr>
          <a:lstStyle/>
          <a:p>
            <a:r>
              <a:rPr lang="en-US" sz="2000" dirty="0" smtClean="0"/>
              <a:t>On August 3</a:t>
            </a:r>
            <a:r>
              <a:rPr lang="en-US" sz="2000" baseline="30000" dirty="0" smtClean="0"/>
              <a:t>rd</a:t>
            </a:r>
            <a:r>
              <a:rPr lang="en-US" sz="2000" dirty="0" smtClean="0"/>
              <a:t> 2015 Typhoon Soudelor hit Saipan.</a:t>
            </a:r>
          </a:p>
          <a:p>
            <a:r>
              <a:rPr lang="en-US" sz="2000" dirty="0" smtClean="0"/>
              <a:t>President </a:t>
            </a:r>
            <a:r>
              <a:rPr lang="en-US" sz="2000" dirty="0" err="1" smtClean="0"/>
              <a:t>Obama</a:t>
            </a:r>
            <a:r>
              <a:rPr lang="en-US" sz="2000" dirty="0" smtClean="0"/>
              <a:t> declares state of disaster on August 5</a:t>
            </a:r>
            <a:r>
              <a:rPr lang="en-US" sz="2000" baseline="30000" dirty="0" smtClean="0"/>
              <a:t>th</a:t>
            </a:r>
            <a:r>
              <a:rPr lang="en-US" sz="2000" dirty="0" smtClean="0"/>
              <a:t> 2015</a:t>
            </a:r>
          </a:p>
          <a:p>
            <a:r>
              <a:rPr lang="en-US" sz="2000" dirty="0" smtClean="0"/>
              <a:t>National Weather Service </a:t>
            </a:r>
            <a:r>
              <a:rPr lang="en-US" sz="2000" dirty="0" err="1" smtClean="0"/>
              <a:t>Tiyan</a:t>
            </a:r>
            <a:r>
              <a:rPr lang="en-US" sz="2000" dirty="0" smtClean="0"/>
              <a:t> Guam gave out the wrong forecast, prior typhoon.</a:t>
            </a:r>
          </a:p>
          <a:p>
            <a:r>
              <a:rPr lang="en-US" sz="2000" dirty="0" smtClean="0"/>
              <a:t>The typhoon was ruled out to be a category 3, then later classified as a category 4 tropical cyclone by the National </a:t>
            </a:r>
            <a:r>
              <a:rPr lang="en-US" sz="2000" dirty="0"/>
              <a:t>Weather Service in Guam and the University of Guam-Water and Environmental Research Institute</a:t>
            </a:r>
            <a:r>
              <a:rPr lang="en-US" sz="2000" dirty="0" smtClean="0"/>
              <a:t>.</a:t>
            </a:r>
          </a:p>
          <a:p>
            <a:r>
              <a:rPr lang="en-US" sz="2000" dirty="0" smtClean="0"/>
              <a:t>Soudelor is described as a “unique” small typhoon</a:t>
            </a:r>
            <a:endParaRPr lang="en-US" sz="2000" dirty="0"/>
          </a:p>
        </p:txBody>
      </p:sp>
      <p:pic>
        <p:nvPicPr>
          <p:cNvPr id="4" name="Picture 3" descr="SoudelorTrueColor.jpg"/>
          <p:cNvPicPr>
            <a:picLocks noChangeAspect="1"/>
          </p:cNvPicPr>
          <p:nvPr/>
        </p:nvPicPr>
        <p:blipFill>
          <a:blip r:embed="rId2"/>
          <a:stretch>
            <a:fillRect/>
          </a:stretch>
        </p:blipFill>
        <p:spPr>
          <a:xfrm>
            <a:off x="2514600" y="4343400"/>
            <a:ext cx="4213617" cy="2368496"/>
          </a:xfrm>
          <a:prstGeom prst="rect">
            <a:avLst/>
          </a:prstGeom>
          <a:ln w="38100">
            <a:solidFill>
              <a:schemeClr val="bg1">
                <a:lumMod val="50000"/>
              </a:schemeClr>
            </a:solidFill>
          </a:ln>
        </p:spPr>
      </p:pic>
      <p:sp>
        <p:nvSpPr>
          <p:cNvPr id="5" name="Minus 4"/>
          <p:cNvSpPr/>
          <p:nvPr/>
        </p:nvSpPr>
        <p:spPr>
          <a:xfrm>
            <a:off x="0" y="762000"/>
            <a:ext cx="9448800" cy="381000"/>
          </a:xfrm>
          <a:prstGeom prst="mathMinu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Saipan Tribune Soudelor was described as a unique </a:t>
            </a:r>
            <a:r>
              <a:rPr lang="en-US" b="1" dirty="0" smtClean="0"/>
              <a:t>small</a:t>
            </a:r>
            <a:r>
              <a:rPr lang="en-US" dirty="0" smtClean="0"/>
              <a:t> typhoon.</a:t>
            </a:r>
          </a:p>
          <a:p>
            <a:r>
              <a:rPr lang="en-US" dirty="0" smtClean="0"/>
              <a:t>In </a:t>
            </a:r>
            <a:r>
              <a:rPr lang="en-US" dirty="0"/>
              <a:t>one of the academic articles found, it states that Natural disturbances vary in size, strength, and frequency. The common type of natural disturbance to affect the CNMI is typhoons. According to </a:t>
            </a:r>
            <a:r>
              <a:rPr lang="en-US" i="1" dirty="0"/>
              <a:t>‘Ecosystems (1998) 1:511-523’ under ‘Factors influencing succession: Lessons from large, infrequent natural disturbances’ page 512</a:t>
            </a:r>
            <a:r>
              <a:rPr lang="en-US" dirty="0"/>
              <a:t>, </a:t>
            </a:r>
            <a:r>
              <a:rPr lang="en-US" b="1" dirty="0" smtClean="0"/>
              <a:t>typhoons do not need to be large to be intense. </a:t>
            </a:r>
            <a:r>
              <a:rPr lang="en-US" dirty="0" smtClean="0"/>
              <a:t>In </a:t>
            </a:r>
            <a:r>
              <a:rPr lang="en-US" dirty="0"/>
              <a:t>this </a:t>
            </a:r>
            <a:r>
              <a:rPr lang="en-US" dirty="0" smtClean="0"/>
              <a:t>case </a:t>
            </a:r>
            <a:r>
              <a:rPr lang="en-US" dirty="0"/>
              <a:t>typhoon Soudelor wasn’t expected to increase its strength and this might be one of the key factors to why the residents of the C.N.M.I. weren’t prepared for it.</a:t>
            </a:r>
          </a:p>
          <a:p>
            <a:endParaRPr lang="en-US" dirty="0"/>
          </a:p>
        </p:txBody>
      </p:sp>
      <p:sp>
        <p:nvSpPr>
          <p:cNvPr id="4" name="Minus 3"/>
          <p:cNvSpPr/>
          <p:nvPr/>
        </p:nvSpPr>
        <p:spPr>
          <a:xfrm>
            <a:off x="-304800" y="1219200"/>
            <a:ext cx="9448800" cy="381000"/>
          </a:xfrm>
          <a:prstGeom prst="mathMinu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idx="1"/>
          </p:nvPr>
        </p:nvSpPr>
        <p:spPr/>
        <p:txBody>
          <a:bodyPr/>
          <a:lstStyle/>
          <a:p>
            <a:r>
              <a:rPr lang="en-US" dirty="0" smtClean="0"/>
              <a:t>Primary Research Question: </a:t>
            </a:r>
          </a:p>
          <a:p>
            <a:pPr lvl="1" algn="ctr">
              <a:buFont typeface="Wingdings" pitchFamily="2" charset="2"/>
              <a:buChar char="v"/>
            </a:pPr>
            <a:r>
              <a:rPr lang="en-US" dirty="0" smtClean="0"/>
              <a:t>“How prepared was the government after typhoon Soudelor?”</a:t>
            </a:r>
          </a:p>
          <a:p>
            <a:r>
              <a:rPr lang="en-US" dirty="0" smtClean="0"/>
              <a:t>Secondary Research Question:</a:t>
            </a:r>
          </a:p>
          <a:p>
            <a:pPr lvl="1" algn="ctr">
              <a:buFont typeface="Wingdings" pitchFamily="2" charset="2"/>
              <a:buChar char="v"/>
            </a:pPr>
            <a:r>
              <a:rPr lang="en-US" dirty="0" smtClean="0"/>
              <a:t>“What is the statistical relationship between the government and the residents of the CNMI’s level of preparedness after typhoon Soudelor?”</a:t>
            </a:r>
            <a:endParaRPr lang="en-US" dirty="0"/>
          </a:p>
        </p:txBody>
      </p:sp>
      <p:sp>
        <p:nvSpPr>
          <p:cNvPr id="4" name="Minus 3"/>
          <p:cNvSpPr/>
          <p:nvPr/>
        </p:nvSpPr>
        <p:spPr>
          <a:xfrm>
            <a:off x="-304800" y="1219200"/>
            <a:ext cx="9448800" cy="381000"/>
          </a:xfrm>
          <a:prstGeom prst="mathMinu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Used</a:t>
            </a:r>
            <a:endParaRPr lang="en-US" dirty="0"/>
          </a:p>
        </p:txBody>
      </p:sp>
      <p:sp>
        <p:nvSpPr>
          <p:cNvPr id="3" name="Content Placeholder 2"/>
          <p:cNvSpPr>
            <a:spLocks noGrp="1"/>
          </p:cNvSpPr>
          <p:nvPr>
            <p:ph idx="1"/>
          </p:nvPr>
        </p:nvSpPr>
        <p:spPr/>
        <p:txBody>
          <a:bodyPr>
            <a:normAutofit/>
          </a:bodyPr>
          <a:lstStyle/>
          <a:p>
            <a:r>
              <a:rPr lang="en-US" sz="1800" dirty="0" smtClean="0"/>
              <a:t>Interview question for government officials/employees: Lt. governor “Ralph DLG Torres”, Mayor “David </a:t>
            </a:r>
            <a:r>
              <a:rPr lang="en-US" sz="1800" dirty="0" err="1" smtClean="0"/>
              <a:t>Apatang</a:t>
            </a:r>
            <a:r>
              <a:rPr lang="en-US" sz="1800" dirty="0" smtClean="0"/>
              <a:t>”, Parks and </a:t>
            </a:r>
            <a:r>
              <a:rPr lang="en-US" sz="1800" dirty="0" err="1" smtClean="0"/>
              <a:t>Rec</a:t>
            </a:r>
            <a:r>
              <a:rPr lang="en-US" sz="1800" dirty="0" smtClean="0"/>
              <a:t>: “Eddy Cabrera” director.</a:t>
            </a:r>
          </a:p>
          <a:p>
            <a:r>
              <a:rPr lang="en-US" sz="1800" dirty="0" smtClean="0"/>
              <a:t>Interview questions focused on their opinions that asked them how things were done, could it have been done better,  the hardships they faced, and overall were they prepared for this kind of disaster.</a:t>
            </a:r>
          </a:p>
          <a:p>
            <a:r>
              <a:rPr lang="en-US" sz="1800" dirty="0" smtClean="0"/>
              <a:t>Created a survey using the website: </a:t>
            </a:r>
            <a:r>
              <a:rPr lang="en-US" sz="1800" dirty="0" smtClean="0">
                <a:hlinkClick r:id="rId2"/>
              </a:rPr>
              <a:t>https://www.surveymonkey.com/</a:t>
            </a:r>
            <a:endParaRPr lang="en-US" sz="1800" dirty="0" smtClean="0"/>
          </a:p>
          <a:p>
            <a:r>
              <a:rPr lang="en-US" sz="1800" dirty="0" smtClean="0"/>
              <a:t>Distributed the survey to my fellow peers and had it available online.</a:t>
            </a:r>
          </a:p>
          <a:p>
            <a:r>
              <a:rPr lang="en-US" sz="1800" dirty="0" smtClean="0"/>
              <a:t>Questions asked were mostly short answered questions that required survey takers to further explain their feelings towards the questions</a:t>
            </a:r>
          </a:p>
          <a:p>
            <a:endParaRPr lang="en-US" sz="1800" dirty="0"/>
          </a:p>
        </p:txBody>
      </p:sp>
      <p:sp>
        <p:nvSpPr>
          <p:cNvPr id="4" name="Minus 3"/>
          <p:cNvSpPr/>
          <p:nvPr/>
        </p:nvSpPr>
        <p:spPr>
          <a:xfrm>
            <a:off x="-304800" y="1219200"/>
            <a:ext cx="9448800" cy="381000"/>
          </a:xfrm>
          <a:prstGeom prst="mathMinu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Minus 4"/>
          <p:cNvSpPr/>
          <p:nvPr/>
        </p:nvSpPr>
        <p:spPr>
          <a:xfrm>
            <a:off x="-304800" y="1219200"/>
            <a:ext cx="9448800" cy="381000"/>
          </a:xfrm>
          <a:prstGeom prst="mathMinu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Key findings</a:t>
            </a:r>
            <a:endParaRPr lang="en-US" dirty="0"/>
          </a:p>
        </p:txBody>
      </p:sp>
      <p:sp>
        <p:nvSpPr>
          <p:cNvPr id="3" name="Content Placeholder 2"/>
          <p:cNvSpPr>
            <a:spLocks noGrp="1"/>
          </p:cNvSpPr>
          <p:nvPr>
            <p:ph idx="1"/>
          </p:nvPr>
        </p:nvSpPr>
        <p:spPr>
          <a:xfrm>
            <a:off x="381000" y="1295400"/>
            <a:ext cx="8229600" cy="5410200"/>
          </a:xfrm>
        </p:spPr>
        <p:txBody>
          <a:bodyPr>
            <a:normAutofit fontScale="55000" lnSpcReduction="20000"/>
          </a:bodyPr>
          <a:lstStyle/>
          <a:p>
            <a:pPr>
              <a:lnSpc>
                <a:spcPct val="120000"/>
              </a:lnSpc>
            </a:pPr>
            <a:r>
              <a:rPr lang="en-US" dirty="0" smtClean="0"/>
              <a:t>The acting governor, Ralph DLG Torres stated that the government was absolutely not prepared for this disaster---The Mayor though, stated that he’s always prepared</a:t>
            </a:r>
          </a:p>
          <a:p>
            <a:pPr>
              <a:lnSpc>
                <a:spcPct val="120000"/>
              </a:lnSpc>
            </a:pPr>
            <a:r>
              <a:rPr lang="en-US" dirty="0" smtClean="0"/>
              <a:t>Saipan received the wrong weather forecast</a:t>
            </a:r>
          </a:p>
          <a:p>
            <a:pPr>
              <a:lnSpc>
                <a:spcPct val="120000"/>
              </a:lnSpc>
            </a:pPr>
            <a:r>
              <a:rPr lang="en-US" dirty="0" smtClean="0"/>
              <a:t>The government lacks heavy equipment that were needed for the clean up.</a:t>
            </a:r>
          </a:p>
          <a:p>
            <a:pPr>
              <a:lnSpc>
                <a:spcPct val="120000"/>
              </a:lnSpc>
            </a:pPr>
            <a:r>
              <a:rPr lang="en-US" dirty="0" smtClean="0"/>
              <a:t>The acting governor Ralph DLG Torres said that the government will be more prepared if another disaster hits us in the future.</a:t>
            </a:r>
          </a:p>
          <a:p>
            <a:pPr>
              <a:lnSpc>
                <a:spcPct val="120000"/>
              </a:lnSpc>
            </a:pPr>
            <a:r>
              <a:rPr lang="en-US" dirty="0" smtClean="0"/>
              <a:t>Lack of communication with government and residents of the CNMI caused an uproar with the gas stations.</a:t>
            </a:r>
          </a:p>
          <a:p>
            <a:pPr>
              <a:lnSpc>
                <a:spcPct val="120000"/>
              </a:lnSpc>
            </a:pPr>
            <a:r>
              <a:rPr lang="en-US" dirty="0" smtClean="0"/>
              <a:t>The acting governor , Ralph DLG Torres states: </a:t>
            </a:r>
            <a:r>
              <a:rPr lang="en-US" dirty="0"/>
              <a:t>The complains why government were gassing their own separate gas station, while having the community gas on separate gas stations, one of that was making sure that the government provides public safety, medical care, and the access to that. The hard part was communicating with our community letting them know that the government has to separate our duties as a government to prioritize those safeties to the community.</a:t>
            </a:r>
          </a:p>
          <a:p>
            <a:pPr>
              <a:lnSpc>
                <a:spcPct val="120000"/>
              </a:lnSpc>
            </a:pPr>
            <a:endParaRPr lang="en-US" dirty="0" smtClean="0"/>
          </a:p>
        </p:txBody>
      </p:sp>
      <p:sp>
        <p:nvSpPr>
          <p:cNvPr id="4" name="Minus 3"/>
          <p:cNvSpPr/>
          <p:nvPr/>
        </p:nvSpPr>
        <p:spPr>
          <a:xfrm>
            <a:off x="-304800" y="838200"/>
            <a:ext cx="9448800" cy="381000"/>
          </a:xfrm>
          <a:prstGeom prst="mathMinu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Future Study</a:t>
            </a:r>
            <a:endParaRPr lang="en-US" dirty="0"/>
          </a:p>
        </p:txBody>
      </p:sp>
      <p:sp>
        <p:nvSpPr>
          <p:cNvPr id="3" name="Content Placeholder 2"/>
          <p:cNvSpPr>
            <a:spLocks noGrp="1"/>
          </p:cNvSpPr>
          <p:nvPr>
            <p:ph idx="1"/>
          </p:nvPr>
        </p:nvSpPr>
        <p:spPr/>
        <p:txBody>
          <a:bodyPr>
            <a:normAutofit fontScale="92500"/>
          </a:bodyPr>
          <a:lstStyle/>
          <a:p>
            <a:r>
              <a:rPr lang="en-US" dirty="0" smtClean="0"/>
              <a:t>Overall, the government admitted that they weren't prepared for typhoon Soudelor, however the lessons learned from typhoon Soudelor has created a better way of dealing with future natural disasters.</a:t>
            </a:r>
          </a:p>
          <a:p>
            <a:r>
              <a:rPr lang="en-US" dirty="0" smtClean="0"/>
              <a:t>Future study…</a:t>
            </a:r>
          </a:p>
          <a:p>
            <a:pPr>
              <a:buNone/>
            </a:pPr>
            <a:r>
              <a:rPr lang="en-US" dirty="0" smtClean="0"/>
              <a:t>-a </a:t>
            </a:r>
            <a:r>
              <a:rPr lang="en-US" dirty="0"/>
              <a:t>survey that targeted all age groups would have greatly impacted the information</a:t>
            </a:r>
          </a:p>
        </p:txBody>
      </p:sp>
      <p:sp>
        <p:nvSpPr>
          <p:cNvPr id="4" name="Minus 3"/>
          <p:cNvSpPr/>
          <p:nvPr/>
        </p:nvSpPr>
        <p:spPr>
          <a:xfrm>
            <a:off x="-304800" y="1219200"/>
            <a:ext cx="9448800" cy="381000"/>
          </a:xfrm>
          <a:prstGeom prst="mathMinu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References</a:t>
            </a:r>
            <a:endParaRPr lang="en-US" dirty="0"/>
          </a:p>
        </p:txBody>
      </p:sp>
      <p:sp>
        <p:nvSpPr>
          <p:cNvPr id="3" name="Content Placeholder 2"/>
          <p:cNvSpPr>
            <a:spLocks noGrp="1"/>
          </p:cNvSpPr>
          <p:nvPr>
            <p:ph idx="1"/>
          </p:nvPr>
        </p:nvSpPr>
        <p:spPr>
          <a:xfrm>
            <a:off x="152400" y="1066800"/>
            <a:ext cx="8839200" cy="5562600"/>
          </a:xfrm>
        </p:spPr>
        <p:txBody>
          <a:bodyPr>
            <a:noAutofit/>
          </a:bodyPr>
          <a:lstStyle/>
          <a:p>
            <a:pPr>
              <a:buNone/>
            </a:pPr>
            <a:r>
              <a:rPr lang="en-US" sz="1300" dirty="0" smtClean="0"/>
              <a:t>Ecosystems </a:t>
            </a:r>
            <a:r>
              <a:rPr lang="en-US" sz="1300" dirty="0"/>
              <a:t>(1998), 1998 Springer-</a:t>
            </a:r>
            <a:r>
              <a:rPr lang="en-US" sz="1300" dirty="0" err="1"/>
              <a:t>Verlag</a:t>
            </a:r>
            <a:r>
              <a:rPr lang="en-US" sz="1300" dirty="0"/>
              <a:t> 1:511-523’ under ‘Factors influencing succession: Lessons from large, infrequent natural disturbances’ page 512 Retrieved: November 24, 2015 from: link.springer.com/article/10.1007/s100219900047#page-1</a:t>
            </a:r>
          </a:p>
          <a:p>
            <a:pPr>
              <a:buNone/>
            </a:pPr>
            <a:r>
              <a:rPr lang="en-US" sz="1300" dirty="0"/>
              <a:t>Ecosystems (2011) 14: 127-143, Typhoon Disturbance and Forest Dynamics: Lessons from a Northwest Pacific Subtropical Forest. 2010 Springer </a:t>
            </a:r>
            <a:r>
              <a:rPr lang="en-US" sz="1300" dirty="0" err="1"/>
              <a:t>Science+Business</a:t>
            </a:r>
            <a:r>
              <a:rPr lang="en-US" sz="1300" dirty="0"/>
              <a:t> Media, LLC. Chang, C., Liu, C., McMullen, </a:t>
            </a:r>
            <a:r>
              <a:rPr lang="en-US" sz="1300" dirty="0" err="1"/>
              <a:t>C.,Lin</a:t>
            </a:r>
            <a:r>
              <a:rPr lang="en-US" sz="1300" dirty="0"/>
              <a:t>, K., Wang, </a:t>
            </a:r>
            <a:r>
              <a:rPr lang="en-US" sz="1300" dirty="0" err="1"/>
              <a:t>L.,Vadeboncour</a:t>
            </a:r>
            <a:r>
              <a:rPr lang="en-US" sz="1300" dirty="0"/>
              <a:t>, M., Lin, S., Hamburg, T., </a:t>
            </a:r>
            <a:r>
              <a:rPr lang="en-US" sz="1300" dirty="0" err="1"/>
              <a:t>Hsia,Y</a:t>
            </a:r>
            <a:r>
              <a:rPr lang="en-US" sz="1300" dirty="0"/>
              <a:t>. Retrieved on: November 25, 2015, DOI:10.1007/s10021-010-9399-</a:t>
            </a:r>
          </a:p>
          <a:p>
            <a:pPr>
              <a:buNone/>
            </a:pPr>
            <a:r>
              <a:rPr lang="en-US" sz="1300" dirty="0"/>
              <a:t>Human cost of </a:t>
            </a:r>
            <a:r>
              <a:rPr lang="en-US" sz="1300" dirty="0" err="1"/>
              <a:t>natual</a:t>
            </a:r>
            <a:r>
              <a:rPr lang="en-US" sz="1300" dirty="0"/>
              <a:t> disasters (2015) centre for research on the epidemiology of disasters-CRED. </a:t>
            </a:r>
            <a:r>
              <a:rPr lang="en-US" sz="1300" dirty="0" err="1"/>
              <a:t>Retreived</a:t>
            </a:r>
            <a:r>
              <a:rPr lang="en-US" sz="1300" dirty="0"/>
              <a:t>: December 20, 2015 from: http://reliefweb.int/report/world/human-cost-natural-disasters-2015-global-perspective</a:t>
            </a:r>
          </a:p>
          <a:p>
            <a:pPr>
              <a:buNone/>
            </a:pPr>
            <a:r>
              <a:rPr lang="en-US" sz="1300" dirty="0"/>
              <a:t>Camacho, J. (2015, August 5). A day after typhoon </a:t>
            </a:r>
            <a:r>
              <a:rPr lang="en-US" sz="1300" dirty="0" err="1"/>
              <a:t>soudelor</a:t>
            </a:r>
            <a:r>
              <a:rPr lang="en-US" sz="1300" dirty="0"/>
              <a:t>. </a:t>
            </a:r>
            <a:r>
              <a:rPr lang="en-US" sz="1300" i="1" dirty="0"/>
              <a:t>Saipan tribune</a:t>
            </a:r>
            <a:r>
              <a:rPr lang="en-US" sz="1300" dirty="0"/>
              <a:t> [Saipan]. Retrieved from http://.</a:t>
            </a:r>
            <a:r>
              <a:rPr lang="en-US" sz="1300" dirty="0" err="1"/>
              <a:t>saipantribune.com</a:t>
            </a:r>
            <a:r>
              <a:rPr lang="en-US" sz="1300" dirty="0"/>
              <a:t>/index.php/a-day-after-typhoon-</a:t>
            </a:r>
            <a:r>
              <a:rPr lang="en-US" sz="1300" dirty="0" err="1"/>
              <a:t>soudelor</a:t>
            </a:r>
            <a:r>
              <a:rPr lang="en-US" sz="1300" dirty="0"/>
              <a:t>/</a:t>
            </a:r>
          </a:p>
          <a:p>
            <a:pPr>
              <a:buNone/>
            </a:pPr>
            <a:r>
              <a:rPr lang="en-US" sz="1300" dirty="0"/>
              <a:t>Press Release. (2015, August 3). Widespread damage from typhoon Soudelor. </a:t>
            </a:r>
            <a:r>
              <a:rPr lang="en-US" sz="1300" i="1" dirty="0"/>
              <a:t>Saipan tribune</a:t>
            </a:r>
            <a:r>
              <a:rPr lang="en-US" sz="1300" dirty="0"/>
              <a:t>[Saipan]. Retrieved from http://www.saipantribune.com/index.php/widespread-damage-from-typhoon-soudelor</a:t>
            </a:r>
          </a:p>
          <a:p>
            <a:pPr>
              <a:buNone/>
            </a:pPr>
            <a:r>
              <a:rPr lang="en-US" sz="1300" dirty="0" err="1"/>
              <a:t>SPNEditor</a:t>
            </a:r>
            <a:r>
              <a:rPr lang="en-US" sz="1300" dirty="0"/>
              <a:t>. (2015, August 2). Breaking news. </a:t>
            </a:r>
            <a:r>
              <a:rPr lang="en-US" sz="1300" i="1" dirty="0"/>
              <a:t>Saipan tribune</a:t>
            </a:r>
            <a:r>
              <a:rPr lang="en-US" sz="1300" dirty="0"/>
              <a:t> [Saipan]. Retrieved from http://www.saipantribune.com/index.php/breaking-news-typhoon-soudelor-13w-2/</a:t>
            </a:r>
          </a:p>
          <a:p>
            <a:pPr>
              <a:buNone/>
            </a:pPr>
            <a:r>
              <a:rPr lang="en-US" sz="1300" dirty="0"/>
              <a:t>Villanueva-</a:t>
            </a:r>
            <a:r>
              <a:rPr lang="en-US" sz="1300" dirty="0" err="1"/>
              <a:t>Dizon</a:t>
            </a:r>
            <a:r>
              <a:rPr lang="en-US" sz="1300" dirty="0"/>
              <a:t>, F. S. (2015, October 7). Torres Soudelor unveiled issues in the </a:t>
            </a:r>
            <a:r>
              <a:rPr lang="en-US" sz="1300" dirty="0" err="1"/>
              <a:t>CNMI.</a:t>
            </a:r>
            <a:r>
              <a:rPr lang="en-US" sz="1300" i="1" dirty="0" err="1"/>
              <a:t>Saipan</a:t>
            </a:r>
            <a:r>
              <a:rPr lang="en-US" sz="1300" i="1" dirty="0"/>
              <a:t> tribune</a:t>
            </a:r>
            <a:r>
              <a:rPr lang="en-US" sz="1300" dirty="0"/>
              <a:t> [Saipan]. Retrieved from http://www.saipantribune.com/index.php/torres-soudelor-unveiled-issues-in-the-cnmi/</a:t>
            </a:r>
          </a:p>
          <a:p>
            <a:pPr>
              <a:buNone/>
            </a:pPr>
            <a:r>
              <a:rPr lang="en-US" sz="1300" dirty="0"/>
              <a:t>Villanueva, F. S. (2015, August 14). Soudelor damage consistent with a category 3 </a:t>
            </a:r>
            <a:r>
              <a:rPr lang="en-US" sz="1300" dirty="0" err="1"/>
              <a:t>typboon.</a:t>
            </a:r>
            <a:r>
              <a:rPr lang="en-US" sz="1300" i="1" dirty="0" err="1"/>
              <a:t>Saipan</a:t>
            </a:r>
            <a:r>
              <a:rPr lang="en-US" sz="1300" i="1" dirty="0"/>
              <a:t> tribune</a:t>
            </a:r>
            <a:r>
              <a:rPr lang="en-US" sz="1300" dirty="0"/>
              <a:t> [Saipan]. Retrieved from http://www.saipantribune.com/index.php/soudelor-damage-consistent-with-a-category-3-typhoon/</a:t>
            </a:r>
          </a:p>
          <a:p>
            <a:pPr>
              <a:buNone/>
            </a:pPr>
            <a:r>
              <a:rPr lang="en-US" sz="1300" dirty="0" err="1"/>
              <a:t>Pinaroc</a:t>
            </a:r>
            <a:r>
              <a:rPr lang="en-US" sz="1300" dirty="0"/>
              <a:t>, J. D. (2015, August 6). Breaking news: </a:t>
            </a:r>
            <a:r>
              <a:rPr lang="en-US" sz="1300" dirty="0" err="1"/>
              <a:t>Obama</a:t>
            </a:r>
            <a:r>
              <a:rPr lang="en-US" sz="1300" dirty="0"/>
              <a:t> declares CNMI under state of </a:t>
            </a:r>
            <a:r>
              <a:rPr lang="en-US" sz="1300" dirty="0" err="1"/>
              <a:t>disaster.</a:t>
            </a:r>
            <a:r>
              <a:rPr lang="en-US" sz="1300" i="1" dirty="0" err="1"/>
              <a:t>Saipan</a:t>
            </a:r>
            <a:r>
              <a:rPr lang="en-US" sz="1300" i="1" dirty="0"/>
              <a:t> tribune</a:t>
            </a:r>
            <a:r>
              <a:rPr lang="en-US" sz="1300" dirty="0"/>
              <a:t> [Saipan]. Retrieved from http://www.saipantribune.com/index.php/obama-declares-cnmi-under-state-of-disaster/</a:t>
            </a:r>
          </a:p>
          <a:p>
            <a:pPr>
              <a:lnSpc>
                <a:spcPct val="170000"/>
              </a:lnSpc>
              <a:buNone/>
            </a:pPr>
            <a:endParaRPr lang="en-US" sz="1300" dirty="0"/>
          </a:p>
        </p:txBody>
      </p:sp>
      <p:sp>
        <p:nvSpPr>
          <p:cNvPr id="4" name="Minus 3"/>
          <p:cNvSpPr/>
          <p:nvPr/>
        </p:nvSpPr>
        <p:spPr>
          <a:xfrm>
            <a:off x="-304800" y="762000"/>
            <a:ext cx="9448800" cy="381000"/>
          </a:xfrm>
          <a:prstGeom prst="mathMinu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Rockwell"/>
        <a:ea typeface=""/>
        <a:cs typeface=""/>
      </a:majorFont>
      <a:minorFont>
        <a:latin typeface="Rockw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727</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Final Research Report</vt:lpstr>
      <vt:lpstr>Background</vt:lpstr>
      <vt:lpstr>Literature Review</vt:lpstr>
      <vt:lpstr>Research Question</vt:lpstr>
      <vt:lpstr>Methods Used</vt:lpstr>
      <vt:lpstr>Findings</vt:lpstr>
      <vt:lpstr>Key findings</vt:lpstr>
      <vt:lpstr>Conclusion and Future Study</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Research Report</dc:title>
  <dc:creator>Elton Castro</dc:creator>
  <cp:lastModifiedBy>Elton Castro</cp:lastModifiedBy>
  <cp:revision>2</cp:revision>
  <dcterms:created xsi:type="dcterms:W3CDTF">2015-12-21T07:55:13Z</dcterms:created>
  <dcterms:modified xsi:type="dcterms:W3CDTF">2015-12-21T13:01:06Z</dcterms:modified>
</cp:coreProperties>
</file>