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12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B75C9E-FE27-437A-820B-3811A395006C}" type="datetimeFigureOut">
              <a:rPr lang="en-US" smtClean="0"/>
              <a:t>12/12/2013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4D981D-5705-4468-B9EA-B3F7DE18C91E}" type="slidenum">
              <a:rPr lang="en-US" smtClean="0"/>
              <a:t>‹#›</a:t>
            </a:fld>
            <a:endParaRPr lang="en-US"/>
          </a:p>
        </p:txBody>
      </p:sp>
    </p:spTree>
    <p:extLst>
      <p:ext uri="{BB962C8B-B14F-4D97-AF65-F5344CB8AC3E}">
        <p14:creationId xmlns:p14="http://schemas.microsoft.com/office/powerpoint/2010/main" val="343798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E89745D-96D5-4D08-91C8-92A40D51FD93}" type="datetimeFigureOut">
              <a:rPr lang="en-US" smtClean="0"/>
              <a:t>12/12/2013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9A7BCAD-142E-45A4-97F7-BCA498544854}"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9745D-96D5-4D08-91C8-92A40D51FD93}"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7BCAD-142E-45A4-97F7-BCA498544854}"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9745D-96D5-4D08-91C8-92A40D51FD93}"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7BCAD-142E-45A4-97F7-BCA498544854}"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9745D-96D5-4D08-91C8-92A40D51FD93}"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7BCAD-142E-45A4-97F7-BCA498544854}"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89745D-96D5-4D08-91C8-92A40D51FD93}"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7BCAD-142E-45A4-97F7-BCA49854485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89745D-96D5-4D08-91C8-92A40D51FD93}"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7BCAD-142E-45A4-97F7-BCA498544854}"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89745D-96D5-4D08-91C8-92A40D51FD93}" type="datetimeFigureOut">
              <a:rPr lang="en-US" smtClean="0"/>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A7BCAD-142E-45A4-97F7-BCA498544854}"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E89745D-96D5-4D08-91C8-92A40D51FD93}" type="datetimeFigureOut">
              <a:rPr lang="en-US" smtClean="0"/>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A7BCAD-142E-45A4-97F7-BCA498544854}"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9745D-96D5-4D08-91C8-92A40D51FD93}" type="datetimeFigureOut">
              <a:rPr lang="en-US" smtClean="0"/>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A7BCAD-142E-45A4-97F7-BCA4985448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9745D-96D5-4D08-91C8-92A40D51FD93}"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7BCAD-142E-45A4-97F7-BCA4985448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9745D-96D5-4D08-91C8-92A40D51FD93}"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7BCAD-142E-45A4-97F7-BCA4985448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E89745D-96D5-4D08-91C8-92A40D51FD93}" type="datetimeFigureOut">
              <a:rPr lang="en-US" smtClean="0"/>
              <a:t>12/12/2013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9A7BCAD-142E-45A4-97F7-BCA4985448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267200"/>
            <a:ext cx="4438969" cy="2147888"/>
          </a:xfrm>
          <a:prstGeom prst="rect">
            <a:avLst/>
          </a:prstGeom>
          <a:ln>
            <a:noFill/>
          </a:ln>
          <a:effectLst>
            <a:softEdge rad="11250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4191000"/>
            <a:ext cx="3332509" cy="2224088"/>
          </a:xfrm>
          <a:prstGeom prst="rect">
            <a:avLst/>
          </a:prstGeom>
          <a:ln>
            <a:noFill/>
          </a:ln>
          <a:effectLst>
            <a:softEdge rad="112500"/>
          </a:effectLst>
        </p:spPr>
      </p:pic>
      <p:sp>
        <p:nvSpPr>
          <p:cNvPr id="2" name="Title 1"/>
          <p:cNvSpPr>
            <a:spLocks noGrp="1"/>
          </p:cNvSpPr>
          <p:nvPr>
            <p:ph type="ctrTitle"/>
          </p:nvPr>
        </p:nvSpPr>
        <p:spPr/>
        <p:txBody>
          <a:bodyPr/>
          <a:lstStyle/>
          <a:p>
            <a:r>
              <a:rPr lang="en-US" dirty="0" smtClean="0"/>
              <a:t>Having a Chocolate Factory on Saipan</a:t>
            </a:r>
            <a:endParaRPr lang="en-US" dirty="0"/>
          </a:p>
        </p:txBody>
      </p:sp>
      <p:sp>
        <p:nvSpPr>
          <p:cNvPr id="3" name="Subtitle 2"/>
          <p:cNvSpPr>
            <a:spLocks noGrp="1"/>
          </p:cNvSpPr>
          <p:nvPr>
            <p:ph type="subTitle" idx="1"/>
          </p:nvPr>
        </p:nvSpPr>
        <p:spPr/>
        <p:txBody>
          <a:bodyPr/>
          <a:lstStyle/>
          <a:p>
            <a:r>
              <a:rPr lang="en-US" dirty="0" err="1" smtClean="0"/>
              <a:t>Shirlene</a:t>
            </a:r>
            <a:r>
              <a:rPr lang="en-US" dirty="0" smtClean="0"/>
              <a:t> C. </a:t>
            </a:r>
            <a:r>
              <a:rPr lang="en-US" dirty="0" err="1" smtClean="0"/>
              <a:t>Laniyo’s</a:t>
            </a:r>
            <a:r>
              <a:rPr lang="en-US" dirty="0" smtClean="0"/>
              <a:t> Presentation</a:t>
            </a:r>
          </a:p>
          <a:p>
            <a:r>
              <a:rPr lang="en-US" dirty="0" smtClean="0"/>
              <a:t>English Composition 101-07</a:t>
            </a:r>
          </a:p>
          <a:p>
            <a:r>
              <a:rPr lang="en-US" dirty="0" smtClean="0"/>
              <a:t>Dr. Kimberly Bunts-Anderson</a:t>
            </a:r>
            <a:endParaRPr lang="en-US" dirty="0"/>
          </a:p>
        </p:txBody>
      </p:sp>
    </p:spTree>
    <p:extLst>
      <p:ext uri="{BB962C8B-B14F-4D97-AF65-F5344CB8AC3E}">
        <p14:creationId xmlns:p14="http://schemas.microsoft.com/office/powerpoint/2010/main" val="320038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54713" cy="928743"/>
          </a:xfrm>
        </p:spPr>
        <p:txBody>
          <a:bodyPr/>
          <a:lstStyle/>
          <a:p>
            <a:r>
              <a:rPr lang="en-US" dirty="0" smtClean="0"/>
              <a:t>About Chocolate </a:t>
            </a:r>
            <a:r>
              <a:rPr lang="en-US" dirty="0" smtClean="0">
                <a:sym typeface="Wingdings" panose="05000000000000000000" pitchFamily="2" charset="2"/>
              </a:rPr>
              <a:t></a:t>
            </a:r>
            <a:endParaRPr lang="en-US" dirty="0"/>
          </a:p>
        </p:txBody>
      </p:sp>
      <p:sp>
        <p:nvSpPr>
          <p:cNvPr id="3" name="Text Placeholder 2"/>
          <p:cNvSpPr>
            <a:spLocks noGrp="1"/>
          </p:cNvSpPr>
          <p:nvPr>
            <p:ph type="body" idx="1"/>
          </p:nvPr>
        </p:nvSpPr>
        <p:spPr>
          <a:xfrm>
            <a:off x="228600" y="914400"/>
            <a:ext cx="8763000" cy="5181600"/>
          </a:xfrm>
        </p:spPr>
        <p:txBody>
          <a:bodyPr>
            <a:noAutofit/>
          </a:bodyPr>
          <a:lstStyle/>
          <a:p>
            <a:r>
              <a:rPr lang="en-US" sz="2400" dirty="0" smtClean="0"/>
              <a:t>1.Cocoa </a:t>
            </a:r>
            <a:r>
              <a:rPr lang="en-US" sz="2400" dirty="0"/>
              <a:t>pods are the fruit of the cacao tree.</a:t>
            </a:r>
          </a:p>
          <a:p>
            <a:r>
              <a:rPr lang="en-US" sz="2400" dirty="0" smtClean="0"/>
              <a:t>2.It </a:t>
            </a:r>
            <a:r>
              <a:rPr lang="en-US" sz="2400" dirty="0"/>
              <a:t>takes a cocoa tree five years to produce its first COCOA BEANS (pods). </a:t>
            </a:r>
          </a:p>
          <a:p>
            <a:r>
              <a:rPr lang="en-US" sz="2400" dirty="0" smtClean="0"/>
              <a:t>3.The </a:t>
            </a:r>
            <a:r>
              <a:rPr lang="en-US" sz="2400" dirty="0"/>
              <a:t>peak growing period for a cocoa tree is a duration of 10 years.</a:t>
            </a:r>
          </a:p>
          <a:p>
            <a:endParaRPr lang="en-US" sz="2400" dirty="0" smtClean="0"/>
          </a:p>
          <a:p>
            <a:r>
              <a:rPr lang="en-US" sz="2400" dirty="0"/>
              <a:t>4</a:t>
            </a:r>
            <a:r>
              <a:rPr lang="en-US" sz="2400" dirty="0" smtClean="0"/>
              <a:t>.Cocoa </a:t>
            </a:r>
            <a:r>
              <a:rPr lang="en-US" sz="2400" dirty="0"/>
              <a:t>beans are called “cocoa” beans and not “cacao” beans because of a spelling mistake made by English importers in the 18th century when chocolate was becoming popular.</a:t>
            </a:r>
          </a:p>
          <a:p>
            <a:r>
              <a:rPr lang="en-US" sz="2400" dirty="0"/>
              <a:t>5</a:t>
            </a:r>
            <a:r>
              <a:rPr lang="en-US" sz="2400" dirty="0" smtClean="0"/>
              <a:t>.Cacao </a:t>
            </a:r>
            <a:r>
              <a:rPr lang="en-US" sz="2400" dirty="0"/>
              <a:t>trees range from 13-26 feet tall. Sometimes reaching 32 feet.</a:t>
            </a:r>
          </a:p>
          <a:p>
            <a:r>
              <a:rPr lang="en-US" sz="2400" dirty="0"/>
              <a:t>6</a:t>
            </a:r>
            <a:r>
              <a:rPr lang="en-US" sz="2400" dirty="0" smtClean="0"/>
              <a:t>.Cocoa </a:t>
            </a:r>
            <a:r>
              <a:rPr lang="en-US" sz="2400" dirty="0"/>
              <a:t>flowers can blossom on cacao trees all year around, however the flowers will die within 24 hours if not pollinated. </a:t>
            </a:r>
          </a:p>
          <a:p>
            <a:endParaRPr lang="en-US" sz="2400" dirty="0"/>
          </a:p>
        </p:txBody>
      </p:sp>
    </p:spTree>
    <p:extLst>
      <p:ext uri="{BB962C8B-B14F-4D97-AF65-F5344CB8AC3E}">
        <p14:creationId xmlns:p14="http://schemas.microsoft.com/office/powerpoint/2010/main" val="1536353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457200"/>
            <a:ext cx="8305800" cy="5257800"/>
          </a:xfrm>
        </p:spPr>
        <p:txBody>
          <a:bodyPr/>
          <a:lstStyle/>
          <a:p>
            <a:r>
              <a:rPr lang="en-US" sz="3600" dirty="0" smtClean="0"/>
              <a:t>Process of harvesting cocoa beans</a:t>
            </a:r>
          </a:p>
          <a:p>
            <a:pPr marL="457200" indent="-457200">
              <a:buAutoNum type="arabicPeriod"/>
            </a:pPr>
            <a:r>
              <a:rPr lang="en-US" dirty="0" smtClean="0"/>
              <a:t>Fermenting 2. Drying &amp; bagging 3. Winnowing</a:t>
            </a:r>
            <a:r>
              <a:rPr lang="en-US" dirty="0"/>
              <a:t> </a:t>
            </a:r>
            <a:endParaRPr lang="en-US" dirty="0" smtClean="0"/>
          </a:p>
          <a:p>
            <a:r>
              <a:rPr lang="en-US" dirty="0" smtClean="0"/>
              <a:t>4. Roasting 5. Grinding 6. Pressing 7. Pressing</a:t>
            </a:r>
          </a:p>
        </p:txBody>
      </p:sp>
      <p:sp>
        <p:nvSpPr>
          <p:cNvPr id="5" name="TextBox 4"/>
          <p:cNvSpPr txBox="1"/>
          <p:nvPr/>
        </p:nvSpPr>
        <p:spPr>
          <a:xfrm>
            <a:off x="1905000" y="4495800"/>
            <a:ext cx="5181600" cy="769441"/>
          </a:xfrm>
          <a:prstGeom prst="rect">
            <a:avLst/>
          </a:prstGeom>
          <a:noFill/>
        </p:spPr>
        <p:txBody>
          <a:bodyPr wrap="square" rtlCol="0">
            <a:spAutoFit/>
          </a:bodyPr>
          <a:lstStyle/>
          <a:p>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THE END </a:t>
            </a: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sym typeface="Wingdings" panose="05000000000000000000" pitchFamily="2" charset="2"/>
              </a:rPr>
              <a:t></a:t>
            </a:r>
            <a:endPar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71326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305800" cy="4267200"/>
          </a:xfrm>
        </p:spPr>
        <p:txBody>
          <a:bodyPr>
            <a:normAutofit fontScale="92500" lnSpcReduction="10000"/>
          </a:bodyPr>
          <a:lstStyle/>
          <a:p>
            <a:r>
              <a:rPr lang="en-US" dirty="0" smtClean="0"/>
              <a:t>100% of the people I have surveyed agrees that Saipan should have a Chocolate Factory</a:t>
            </a:r>
          </a:p>
          <a:p>
            <a:endParaRPr lang="en-US" dirty="0" smtClean="0"/>
          </a:p>
          <a:p>
            <a:r>
              <a:rPr lang="en-US" dirty="0" smtClean="0"/>
              <a:t>100% says </a:t>
            </a:r>
            <a:r>
              <a:rPr lang="en-US" dirty="0"/>
              <a:t>it will be a successful enterprise because it is something that </a:t>
            </a:r>
            <a:r>
              <a:rPr lang="en-US" dirty="0" smtClean="0"/>
              <a:t>people will love </a:t>
            </a:r>
            <a:r>
              <a:rPr lang="en-US" dirty="0"/>
              <a:t>and it would be amazing to see how chocolate is made.</a:t>
            </a:r>
          </a:p>
          <a:p>
            <a:endParaRPr lang="en-US" dirty="0" smtClean="0"/>
          </a:p>
          <a:p>
            <a:r>
              <a:rPr lang="en-US" dirty="0" smtClean="0"/>
              <a:t>10 </a:t>
            </a:r>
            <a:r>
              <a:rPr lang="en-US" dirty="0"/>
              <a:t>people chose that </a:t>
            </a:r>
            <a:r>
              <a:rPr lang="en-US" dirty="0" err="1"/>
              <a:t>Garapan</a:t>
            </a:r>
            <a:r>
              <a:rPr lang="en-US" dirty="0"/>
              <a:t> would be a best place for a chocolate factory. 2 out of 10 prefer that the </a:t>
            </a:r>
            <a:r>
              <a:rPr lang="en-US" dirty="0" err="1"/>
              <a:t>Kagman</a:t>
            </a:r>
            <a:r>
              <a:rPr lang="en-US" dirty="0"/>
              <a:t> is the best place for a chocolate factory because </a:t>
            </a:r>
            <a:r>
              <a:rPr lang="en-US" dirty="0" err="1"/>
              <a:t>Kagman</a:t>
            </a:r>
            <a:r>
              <a:rPr lang="en-US" dirty="0"/>
              <a:t> has better soil and plenty of water for the cocoa beans that needs to be harvest.</a:t>
            </a:r>
          </a:p>
        </p:txBody>
      </p:sp>
      <p:sp>
        <p:nvSpPr>
          <p:cNvPr id="3" name="Title 2"/>
          <p:cNvSpPr>
            <a:spLocks noGrp="1"/>
          </p:cNvSpPr>
          <p:nvPr>
            <p:ph type="title"/>
          </p:nvPr>
        </p:nvSpPr>
        <p:spPr>
          <a:xfrm>
            <a:off x="609600" y="304800"/>
            <a:ext cx="8074510" cy="1054250"/>
          </a:xfrm>
        </p:spPr>
        <p:txBody>
          <a:bodyPr/>
          <a:lstStyle/>
          <a:p>
            <a:r>
              <a:rPr lang="en-US" dirty="0" smtClean="0"/>
              <a:t>Survey</a:t>
            </a:r>
            <a:endParaRPr lang="en-US" dirty="0"/>
          </a:p>
        </p:txBody>
      </p:sp>
    </p:spTree>
    <p:extLst>
      <p:ext uri="{BB962C8B-B14F-4D97-AF65-F5344CB8AC3E}">
        <p14:creationId xmlns:p14="http://schemas.microsoft.com/office/powerpoint/2010/main" val="4205668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514600"/>
            <a:ext cx="7745505" cy="3877815"/>
          </a:xfrm>
        </p:spPr>
        <p:txBody>
          <a:bodyPr/>
          <a:lstStyle/>
          <a:p>
            <a:r>
              <a:rPr lang="en-US" dirty="0"/>
              <a:t>100% agree that the chocolate factory should be creative and make chocolate bars along with ice-creams and chocolate milk.</a:t>
            </a:r>
          </a:p>
          <a:p>
            <a:endParaRPr lang="en-US" dirty="0"/>
          </a:p>
          <a:p>
            <a:r>
              <a:rPr lang="en-US" u="sng" dirty="0" smtClean="0"/>
              <a:t>6</a:t>
            </a:r>
            <a:r>
              <a:rPr lang="en-US" dirty="0" smtClean="0"/>
              <a:t>-F  </a:t>
            </a:r>
            <a:r>
              <a:rPr lang="en-US" u="sng" dirty="0" smtClean="0"/>
              <a:t>6-</a:t>
            </a:r>
            <a:r>
              <a:rPr lang="en-US" dirty="0" smtClean="0"/>
              <a:t>M (12 people surveyed)</a:t>
            </a:r>
            <a:endParaRPr lang="en-US" dirty="0"/>
          </a:p>
          <a:p>
            <a:r>
              <a:rPr lang="en-US" dirty="0"/>
              <a:t>Age: </a:t>
            </a:r>
            <a:r>
              <a:rPr lang="en-US" u="sng" dirty="0" smtClean="0"/>
              <a:t>19-47</a:t>
            </a:r>
            <a:endParaRPr lang="en-US" dirty="0"/>
          </a:p>
          <a:p>
            <a:r>
              <a:rPr lang="en-US" dirty="0"/>
              <a:t>Occupation: </a:t>
            </a:r>
            <a:r>
              <a:rPr lang="en-US" u="sng" dirty="0" smtClean="0"/>
              <a:t>4  </a:t>
            </a:r>
            <a:r>
              <a:rPr lang="en-US" dirty="0" smtClean="0"/>
              <a:t>student </a:t>
            </a:r>
            <a:r>
              <a:rPr lang="en-US" u="sng" dirty="0" smtClean="0"/>
              <a:t>8 </a:t>
            </a:r>
            <a:r>
              <a:rPr lang="en-US" dirty="0" smtClean="0"/>
              <a:t>work  </a:t>
            </a:r>
            <a:r>
              <a:rPr lang="en-US" u="sng" dirty="0" smtClean="0"/>
              <a:t>10 </a:t>
            </a:r>
            <a:r>
              <a:rPr lang="en-US" dirty="0" smtClean="0"/>
              <a:t>parent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52401"/>
            <a:ext cx="2580202" cy="162184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152401"/>
            <a:ext cx="2590800" cy="1621841"/>
          </a:xfrm>
          <a:prstGeom prst="rect">
            <a:avLst/>
          </a:prstGeom>
        </p:spPr>
      </p:pic>
    </p:spTree>
    <p:extLst>
      <p:ext uri="{BB962C8B-B14F-4D97-AF65-F5344CB8AC3E}">
        <p14:creationId xmlns:p14="http://schemas.microsoft.com/office/powerpoint/2010/main" val="428641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8063753" cy="4304853"/>
          </a:xfrm>
        </p:spPr>
        <p:txBody>
          <a:bodyPr>
            <a:noAutofit/>
          </a:bodyPr>
          <a:lstStyle/>
          <a:p>
            <a:r>
              <a:rPr lang="en-US" sz="2000" dirty="0"/>
              <a:t>Interview with Juan “Pan” Deleon Guerrero</a:t>
            </a:r>
          </a:p>
          <a:p>
            <a:r>
              <a:rPr lang="en-US" sz="2000" dirty="0"/>
              <a:t>Date: November 25, 2013	Time: 10:30 am</a:t>
            </a:r>
          </a:p>
          <a:p>
            <a:r>
              <a:rPr lang="en-US" sz="2000" dirty="0"/>
              <a:t>To state: Juan Pan has limited knowledge about the chocolate industry. </a:t>
            </a:r>
          </a:p>
          <a:p>
            <a:r>
              <a:rPr lang="en-US" sz="2000" dirty="0" smtClean="0"/>
              <a:t>With </a:t>
            </a:r>
            <a:r>
              <a:rPr lang="en-US" sz="2000" dirty="0"/>
              <a:t>your business experience in the region do you believe a chocolate factory here on Saipan would be successful enterprise and beneficial to the community? Why or why not?</a:t>
            </a:r>
          </a:p>
          <a:p>
            <a:r>
              <a:rPr lang="en-US" sz="2000" dirty="0"/>
              <a:t>-	It will be a successful enterprise if Saipan would have a chocolate factory especially for tourism. It should though have a proper planning, structure, you may want to start off small scale but do high end with a variety of doing your own shapes, name, product, and packing.</a:t>
            </a:r>
          </a:p>
          <a:p>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745" y="228600"/>
            <a:ext cx="1737360" cy="1737360"/>
          </a:xfrm>
          <a:prstGeom prst="rect">
            <a:avLst/>
          </a:prstGeom>
          <a:ln>
            <a:noFill/>
          </a:ln>
          <a:effectLst>
            <a:softEdge rad="112500"/>
          </a:effectLst>
        </p:spPr>
      </p:pic>
      <p:pic>
        <p:nvPicPr>
          <p:cNvPr id="5" name="Picture 4"/>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239000" y="367665"/>
            <a:ext cx="1470998" cy="1459230"/>
          </a:xfrm>
          <a:prstGeom prst="rect">
            <a:avLst/>
          </a:prstGeom>
          <a:ln>
            <a:noFill/>
          </a:ln>
          <a:effectLst>
            <a:softEdge rad="112500"/>
          </a:effectLst>
        </p:spPr>
      </p:pic>
      <p:sp>
        <p:nvSpPr>
          <p:cNvPr id="3" name="Title 2"/>
          <p:cNvSpPr>
            <a:spLocks noGrp="1"/>
          </p:cNvSpPr>
          <p:nvPr>
            <p:ph type="title"/>
          </p:nvPr>
        </p:nvSpPr>
        <p:spPr/>
        <p:txBody>
          <a:bodyPr/>
          <a:lstStyle/>
          <a:p>
            <a:r>
              <a:rPr lang="en-US" sz="3200" dirty="0" smtClean="0"/>
              <a:t>Interview with Juan “Pan” DLG.</a:t>
            </a:r>
            <a:br>
              <a:rPr lang="en-US" sz="3200" dirty="0" smtClean="0"/>
            </a:br>
            <a:r>
              <a:rPr lang="en-US" sz="3200" dirty="0" smtClean="0"/>
              <a:t>Herman’s Bakery</a:t>
            </a:r>
            <a:endParaRPr lang="en-US" sz="3200" dirty="0"/>
          </a:p>
        </p:txBody>
      </p:sp>
    </p:spTree>
    <p:extLst>
      <p:ext uri="{BB962C8B-B14F-4D97-AF65-F5344CB8AC3E}">
        <p14:creationId xmlns:p14="http://schemas.microsoft.com/office/powerpoint/2010/main" val="742869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799" cy="6172199"/>
          </a:xfrm>
        </p:spPr>
        <p:txBody>
          <a:bodyPr/>
          <a:lstStyle/>
          <a:p>
            <a:r>
              <a:rPr lang="en-US" dirty="0"/>
              <a:t>3)	How would you go about choosing employees?</a:t>
            </a:r>
          </a:p>
          <a:p>
            <a:r>
              <a:rPr lang="en-US" dirty="0"/>
              <a:t>-	It’s best to have employees that are experienced. So the experienced can teach those who are not as experienced as they are. </a:t>
            </a:r>
          </a:p>
          <a:p>
            <a:endParaRPr lang="en-US" dirty="0"/>
          </a:p>
          <a:p>
            <a:r>
              <a:rPr lang="en-US" dirty="0"/>
              <a:t>4)	Would you attempt to grow supplies locally? If so, how would you train the farmers?</a:t>
            </a:r>
          </a:p>
          <a:p>
            <a:r>
              <a:rPr lang="en-US" dirty="0"/>
              <a:t>-	For initial setup I would import and later would look into growing supplies locally as soon as research is a guarantee that cocoa beans can grow in Saipan. NMC CREES is highly recommended to be the people or company to seek about cocoa beans being harvest.</a:t>
            </a:r>
          </a:p>
          <a:p>
            <a:endParaRPr lang="en-US" dirty="0"/>
          </a:p>
          <a:p>
            <a:endParaRPr lang="en-US" dirty="0"/>
          </a:p>
          <a:p>
            <a:endParaRPr lang="en-US" dirty="0"/>
          </a:p>
        </p:txBody>
      </p:sp>
    </p:spTree>
    <p:extLst>
      <p:ext uri="{BB962C8B-B14F-4D97-AF65-F5344CB8AC3E}">
        <p14:creationId xmlns:p14="http://schemas.microsoft.com/office/powerpoint/2010/main" val="3370380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533400"/>
            <a:ext cx="7772400" cy="6001643"/>
          </a:xfrm>
          <a:prstGeom prst="rect">
            <a:avLst/>
          </a:prstGeom>
          <a:noFill/>
        </p:spPr>
        <p:txBody>
          <a:bodyPr wrap="square" rtlCol="0">
            <a:spAutoFit/>
          </a:bodyPr>
          <a:lstStyle/>
          <a:p>
            <a:r>
              <a:rPr lang="en-US" dirty="0"/>
              <a:t>5)	</a:t>
            </a:r>
            <a:r>
              <a:rPr lang="en-US" sz="2400" dirty="0"/>
              <a:t>If you were to buy products from overseas where do you think you would import from and why?</a:t>
            </a:r>
          </a:p>
          <a:p>
            <a:r>
              <a:rPr lang="en-US" sz="2400" dirty="0"/>
              <a:t>-	Best to look at countries that produces the most and the best cocoa beans. They may require the buyer to buy container loads and it may not be as cheap. Herman’s Bakery imports most of their chocolates from the US, Australia, and Thailand. </a:t>
            </a:r>
          </a:p>
          <a:p>
            <a:endParaRPr lang="en-US" sz="2400" dirty="0"/>
          </a:p>
          <a:p>
            <a:r>
              <a:rPr lang="en-US" sz="2400" dirty="0" smtClean="0"/>
              <a:t>6)From </a:t>
            </a:r>
            <a:r>
              <a:rPr lang="en-US" sz="2400" dirty="0"/>
              <a:t>a business stand point where do you think the first and second locations should be placed for maximum traffic?</a:t>
            </a:r>
          </a:p>
          <a:p>
            <a:r>
              <a:rPr lang="en-US" sz="2400" dirty="0"/>
              <a:t>-	 Duty Free. Best locations are places that are already set up. </a:t>
            </a:r>
            <a:r>
              <a:rPr lang="en-US" sz="2400" dirty="0" err="1"/>
              <a:t>Garapan</a:t>
            </a:r>
            <a:r>
              <a:rPr lang="en-US" sz="2400" dirty="0"/>
              <a:t> is a good place to have a Chocolate Factory so that you can have a parking ideal and so people can have walking access. </a:t>
            </a:r>
            <a:r>
              <a:rPr lang="en-US" sz="2400" dirty="0" err="1"/>
              <a:t>Garapan</a:t>
            </a:r>
            <a:r>
              <a:rPr lang="en-US" sz="2400" dirty="0"/>
              <a:t> is a tourism place. </a:t>
            </a:r>
          </a:p>
        </p:txBody>
      </p:sp>
    </p:spTree>
    <p:extLst>
      <p:ext uri="{BB962C8B-B14F-4D97-AF65-F5344CB8AC3E}">
        <p14:creationId xmlns:p14="http://schemas.microsoft.com/office/powerpoint/2010/main" val="200031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38" t="9000" r="31538" b="9000"/>
          <a:stretch/>
        </p:blipFill>
        <p:spPr>
          <a:xfrm>
            <a:off x="-152400" y="145472"/>
            <a:ext cx="4419600" cy="3484685"/>
          </a:xfrm>
          <a:prstGeom prst="rect">
            <a:avLst/>
          </a:prstGeom>
          <a:ln>
            <a:noFill/>
          </a:ln>
          <a:effectLst>
            <a:softEdge rad="112500"/>
          </a:effectLst>
        </p:spPr>
      </p:pic>
      <p:sp>
        <p:nvSpPr>
          <p:cNvPr id="3" name="Text Placeholder 2"/>
          <p:cNvSpPr>
            <a:spLocks noGrp="1"/>
          </p:cNvSpPr>
          <p:nvPr>
            <p:ph type="body" idx="1"/>
          </p:nvPr>
        </p:nvSpPr>
        <p:spPr>
          <a:xfrm>
            <a:off x="3886200" y="557213"/>
            <a:ext cx="4603173" cy="1500187"/>
          </a:xfrm>
        </p:spPr>
        <p:txBody>
          <a:bodyPr>
            <a:normAutofit fontScale="92500" lnSpcReduction="10000"/>
          </a:bodyPr>
          <a:lstStyle/>
          <a:p>
            <a:r>
              <a:rPr lang="en-US" sz="3600" dirty="0" smtClean="0"/>
              <a:t>Interview with Archaeologist Mike Fleming</a:t>
            </a:r>
            <a:endParaRPr lang="en-US" sz="3600" dirty="0"/>
          </a:p>
        </p:txBody>
      </p:sp>
      <p:sp>
        <p:nvSpPr>
          <p:cNvPr id="5" name="TextBox 4"/>
          <p:cNvSpPr txBox="1"/>
          <p:nvPr/>
        </p:nvSpPr>
        <p:spPr>
          <a:xfrm>
            <a:off x="716973" y="3637084"/>
            <a:ext cx="7772400" cy="2862322"/>
          </a:xfrm>
          <a:prstGeom prst="rect">
            <a:avLst/>
          </a:prstGeom>
          <a:noFill/>
        </p:spPr>
        <p:txBody>
          <a:bodyPr wrap="square" rtlCol="0">
            <a:spAutoFit/>
          </a:bodyPr>
          <a:lstStyle/>
          <a:p>
            <a:r>
              <a:rPr lang="en-US" sz="2000" dirty="0" smtClean="0"/>
              <a:t>Have </a:t>
            </a:r>
            <a:r>
              <a:rPr lang="en-US" sz="2000" dirty="0"/>
              <a:t>you ever harvest/grow cocoa beans in your past or present time? If yes, was it a successful process? Please Explain.</a:t>
            </a:r>
          </a:p>
          <a:p>
            <a:r>
              <a:rPr lang="en-US" sz="2000" dirty="0"/>
              <a:t>-	Yes, I have harvest cocoa beans in the past and it was successful. Planting a cocoa bean tree is like planting any tree, it’s no different. Just make sure it has good soil and always water it. </a:t>
            </a:r>
          </a:p>
          <a:p>
            <a:r>
              <a:rPr lang="en-US" sz="2000" dirty="0"/>
              <a:t>Where in Saipan would be best for growing/harvesting cocoa beans and why?</a:t>
            </a:r>
          </a:p>
          <a:p>
            <a:r>
              <a:rPr lang="en-US" sz="2000" dirty="0"/>
              <a:t>-	As </a:t>
            </a:r>
            <a:r>
              <a:rPr lang="en-US" sz="2000" dirty="0" err="1"/>
              <a:t>Teo</a:t>
            </a:r>
            <a:r>
              <a:rPr lang="en-US" sz="2000" dirty="0"/>
              <a:t> area because the water supply is plentiful and the soil is also rich.</a:t>
            </a:r>
          </a:p>
        </p:txBody>
      </p:sp>
      <p:sp>
        <p:nvSpPr>
          <p:cNvPr id="6" name="TextBox 5"/>
          <p:cNvSpPr txBox="1"/>
          <p:nvPr/>
        </p:nvSpPr>
        <p:spPr>
          <a:xfrm>
            <a:off x="4800600" y="2057400"/>
            <a:ext cx="3124200" cy="646331"/>
          </a:xfrm>
          <a:prstGeom prst="rect">
            <a:avLst/>
          </a:prstGeom>
          <a:noFill/>
        </p:spPr>
        <p:txBody>
          <a:bodyPr wrap="square" rtlCol="0">
            <a:spAutoFit/>
          </a:bodyPr>
          <a:lstStyle/>
          <a:p>
            <a:r>
              <a:rPr lang="en-US" dirty="0"/>
              <a:t>November 24, 2013   </a:t>
            </a:r>
            <a:endParaRPr lang="en-US" dirty="0" smtClean="0"/>
          </a:p>
          <a:p>
            <a:r>
              <a:rPr lang="en-US" dirty="0" smtClean="0"/>
              <a:t> </a:t>
            </a:r>
            <a:r>
              <a:rPr lang="en-US" dirty="0"/>
              <a:t>Time: 1:00 pm</a:t>
            </a:r>
          </a:p>
        </p:txBody>
      </p:sp>
    </p:spTree>
    <p:extLst>
      <p:ext uri="{BB962C8B-B14F-4D97-AF65-F5344CB8AC3E}">
        <p14:creationId xmlns:p14="http://schemas.microsoft.com/office/powerpoint/2010/main" val="248011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457200"/>
            <a:ext cx="7734747" cy="6019800"/>
          </a:xfrm>
        </p:spPr>
        <p:txBody>
          <a:bodyPr>
            <a:normAutofit fontScale="92500" lnSpcReduction="20000"/>
          </a:bodyPr>
          <a:lstStyle/>
          <a:p>
            <a:r>
              <a:rPr lang="en-US" sz="2400" dirty="0"/>
              <a:t>Where did you harvest your cocoa beans? &amp; how many cocoa beans were harvested?</a:t>
            </a:r>
          </a:p>
          <a:p>
            <a:r>
              <a:rPr lang="en-US" sz="2400" dirty="0"/>
              <a:t>-	I planted about 5 cocoa beans and it took 4-5 years to bare fruits. I’m not too sure but I think I had two </a:t>
            </a:r>
            <a:r>
              <a:rPr lang="en-US" sz="2400" dirty="0" err="1"/>
              <a:t>Criollo</a:t>
            </a:r>
            <a:r>
              <a:rPr lang="en-US" sz="2400" dirty="0"/>
              <a:t> cocoa beans that bare fruit in the color of white and purple. The three other cocoa bean plants that I harvested were purple and had smooth yellow pod in the inside and they are called </a:t>
            </a:r>
            <a:r>
              <a:rPr lang="en-US" sz="2400" dirty="0" err="1"/>
              <a:t>Forastero</a:t>
            </a:r>
            <a:r>
              <a:rPr lang="en-US" sz="2400" dirty="0"/>
              <a:t>.</a:t>
            </a:r>
          </a:p>
          <a:p>
            <a:endParaRPr lang="en-US" sz="2400" dirty="0" smtClean="0"/>
          </a:p>
          <a:p>
            <a:endParaRPr lang="en-US" sz="2400" dirty="0"/>
          </a:p>
          <a:p>
            <a:r>
              <a:rPr lang="en-US" sz="2600" dirty="0" smtClean="0"/>
              <a:t>According </a:t>
            </a:r>
            <a:r>
              <a:rPr lang="en-US" sz="2600" dirty="0"/>
              <a:t>to my research: Harvesting occurs between 3-4 times weekly during the harvest season is it likely to be just the same when harvesting here on Saipan?</a:t>
            </a:r>
          </a:p>
          <a:p>
            <a:r>
              <a:rPr lang="en-US" sz="2600" dirty="0"/>
              <a:t>-	Yes, but it depends  at the kind of cocoa variety</a:t>
            </a:r>
          </a:p>
          <a:p>
            <a:r>
              <a:rPr lang="en-US" sz="2600" dirty="0"/>
              <a:t>Do you believe that Saipan would benefit if we were to grow/harvest cocoa beans? Why or why not?</a:t>
            </a:r>
          </a:p>
          <a:p>
            <a:r>
              <a:rPr lang="en-US" sz="2600" dirty="0"/>
              <a:t>-	I have seen cocoa beans being grown in As </a:t>
            </a:r>
            <a:r>
              <a:rPr lang="en-US" sz="2600" dirty="0" err="1"/>
              <a:t>Teo</a:t>
            </a:r>
            <a:r>
              <a:rPr lang="en-US" sz="2600" dirty="0"/>
              <a:t> area and they seem to be doing well.</a:t>
            </a:r>
          </a:p>
          <a:p>
            <a:endParaRPr lang="en-US" dirty="0"/>
          </a:p>
        </p:txBody>
      </p:sp>
    </p:spTree>
    <p:extLst>
      <p:ext uri="{BB962C8B-B14F-4D97-AF65-F5344CB8AC3E}">
        <p14:creationId xmlns:p14="http://schemas.microsoft.com/office/powerpoint/2010/main" val="406265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685800"/>
            <a:ext cx="7734747" cy="3352800"/>
          </a:xfrm>
        </p:spPr>
        <p:txBody>
          <a:bodyPr>
            <a:noAutofit/>
          </a:bodyPr>
          <a:lstStyle/>
          <a:p>
            <a:r>
              <a:rPr lang="en-US" sz="2400" dirty="0"/>
              <a:t>If you were to harvest/grow cocoa beans how would you go about it? What are your daily plans on harvesting cocoa beans?</a:t>
            </a:r>
          </a:p>
          <a:p>
            <a:r>
              <a:rPr lang="en-US" sz="2400" dirty="0"/>
              <a:t>-	</a:t>
            </a:r>
            <a:endParaRPr lang="en-US" sz="2400" dirty="0" smtClean="0"/>
          </a:p>
          <a:p>
            <a:r>
              <a:rPr lang="en-US" sz="2400" dirty="0" smtClean="0"/>
              <a:t>Cocoa </a:t>
            </a:r>
            <a:r>
              <a:rPr lang="en-US" sz="2400" dirty="0"/>
              <a:t>tree is like any regular tree. They grow best at Mr. Joe I. </a:t>
            </a:r>
            <a:r>
              <a:rPr lang="en-US" sz="2400" dirty="0" err="1"/>
              <a:t>Pangelinan’s</a:t>
            </a:r>
            <a:r>
              <a:rPr lang="en-US" sz="2400" dirty="0"/>
              <a:t> Farm. I would harvest the cocoa beans by first doing some soil testing then analyze the soil context then prepare and produce that soil for the growing cocoa plant. Honestly it maybe something to increase production and stable supply throughout the season or harvest.</a:t>
            </a:r>
          </a:p>
          <a:p>
            <a:endParaRPr lang="en-US" sz="2400" dirty="0"/>
          </a:p>
          <a:p>
            <a:endParaRPr lang="en-US" sz="2400" dirty="0"/>
          </a:p>
          <a:p>
            <a:endParaRPr lang="en-US" sz="2400" dirty="0"/>
          </a:p>
        </p:txBody>
      </p:sp>
    </p:spTree>
    <p:extLst>
      <p:ext uri="{BB962C8B-B14F-4D97-AF65-F5344CB8AC3E}">
        <p14:creationId xmlns:p14="http://schemas.microsoft.com/office/powerpoint/2010/main" val="30969721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445</TotalTime>
  <Words>404</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Having a Chocolate Factory on Saipan</vt:lpstr>
      <vt:lpstr>Survey</vt:lpstr>
      <vt:lpstr>PowerPoint Presentation</vt:lpstr>
      <vt:lpstr>Interview with Juan “Pan” DLG. Herman’s Bakery</vt:lpstr>
      <vt:lpstr>PowerPoint Presentation</vt:lpstr>
      <vt:lpstr>PowerPoint Presentation</vt:lpstr>
      <vt:lpstr>PowerPoint Presentation</vt:lpstr>
      <vt:lpstr>PowerPoint Presentation</vt:lpstr>
      <vt:lpstr>PowerPoint Presentation</vt:lpstr>
      <vt:lpstr>About Chocolate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Having a Chocolate Factory on Saipan</dc:title>
  <dc:creator>Teresa Sablan</dc:creator>
  <cp:lastModifiedBy>Teresa Sablan</cp:lastModifiedBy>
  <cp:revision>18</cp:revision>
  <dcterms:created xsi:type="dcterms:W3CDTF">2013-12-08T08:48:28Z</dcterms:created>
  <dcterms:modified xsi:type="dcterms:W3CDTF">2013-12-11T14:52:08Z</dcterms:modified>
</cp:coreProperties>
</file>