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2" r:id="rId4"/>
    <p:sldId id="264" r:id="rId5"/>
    <p:sldId id="263" r:id="rId6"/>
    <p:sldId id="265" r:id="rId7"/>
    <p:sldId id="266" r:id="rId8"/>
    <p:sldId id="269" r:id="rId9"/>
    <p:sldId id="267" r:id="rId10"/>
    <p:sldId id="259"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9/26/2018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9/26/2018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9/26/2018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9/26/2018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commons.wikimedia.org/wiki/File:Myplate_blue.jpg" TargetMode="External"/><Relationship Id="rId1" Type="http://schemas.openxmlformats.org/officeDocument/2006/relationships/slideLayout" Target="../slideLayouts/slideLayout2.xml"/><Relationship Id="rId5" Type="http://schemas.openxmlformats.org/officeDocument/2006/relationships/hyperlink" Target="http://goddessofrandomthoughts.blogspot.com/2010_09_01_archive.html"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Lunch_at_DC_Public_Schools_on_2012-10-09.jpg" TargetMode="Externa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en.wikipedia.org/wiki/File:Harvard_healthy_eating_pyramid.jpg"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Microsoft_Academic_Search_Logo.jpg" TargetMode="External"/><Relationship Id="rId7" Type="http://schemas.openxmlformats.org/officeDocument/2006/relationships/hyperlink" Target="https://creativecommons.org/licenses/by/3.0/" TargetMode="Externa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hyperlink" Target="https://creativecommons.org/licenses/by-sa/3.0/" TargetMode="External"/><Relationship Id="rId5" Type="http://schemas.openxmlformats.org/officeDocument/2006/relationships/hyperlink" Target="http://snip.ly/OlO"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cabinetoffice/14929588600/in/album-72157647374093145/"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2.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hyperlink" Target="https://creativecommons.org/licenses/by-nc/4.0/" TargetMode="External"/><Relationship Id="rId4" Type="http://schemas.openxmlformats.org/officeDocument/2006/relationships/hyperlink" Target="http://sustain.pata.org/6-simple-tips-to-a-food-waste-free-holida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umenlearning.com/styleguide/chapter/preliminary-research-strategies/"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sa/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afeteriaculture.org/sort2save-kit.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318A-C4F5-4663-9516-EA5F5DEC9B92}"/>
              </a:ext>
            </a:extLst>
          </p:cNvPr>
          <p:cNvSpPr>
            <a:spLocks noGrp="1"/>
          </p:cNvSpPr>
          <p:nvPr>
            <p:ph type="ctrTitle"/>
          </p:nvPr>
        </p:nvSpPr>
        <p:spPr>
          <a:xfrm>
            <a:off x="1371600" y="1420837"/>
            <a:ext cx="9448800" cy="2207664"/>
          </a:xfrm>
        </p:spPr>
        <p:txBody>
          <a:bodyPr>
            <a:normAutofit fontScale="90000"/>
          </a:bodyPr>
          <a:lstStyle/>
          <a:p>
            <a:r>
              <a:rPr lang="en-US" dirty="0"/>
              <a:t>How can waste be minimize in the free meal program?</a:t>
            </a:r>
          </a:p>
        </p:txBody>
      </p:sp>
      <p:sp>
        <p:nvSpPr>
          <p:cNvPr id="3" name="Subtitle 2">
            <a:extLst>
              <a:ext uri="{FF2B5EF4-FFF2-40B4-BE49-F238E27FC236}">
                <a16:creationId xmlns:a16="http://schemas.microsoft.com/office/drawing/2014/main" id="{7DC9DA3D-02A1-4201-B26D-98486BA717B3}"/>
              </a:ext>
            </a:extLst>
          </p:cNvPr>
          <p:cNvSpPr>
            <a:spLocks noGrp="1"/>
          </p:cNvSpPr>
          <p:nvPr>
            <p:ph type="subTitle" idx="1"/>
          </p:nvPr>
        </p:nvSpPr>
        <p:spPr>
          <a:xfrm>
            <a:off x="1371600" y="3632200"/>
            <a:ext cx="9448800" cy="2543517"/>
          </a:xfrm>
        </p:spPr>
        <p:txBody>
          <a:bodyPr>
            <a:normAutofit/>
          </a:bodyPr>
          <a:lstStyle/>
          <a:p>
            <a:r>
              <a:rPr lang="en-US" dirty="0"/>
              <a:t>Nestor T. </a:t>
            </a:r>
            <a:r>
              <a:rPr lang="en-US" dirty="0" err="1"/>
              <a:t>Tumaquip</a:t>
            </a:r>
            <a:endParaRPr lang="en-US" dirty="0"/>
          </a:p>
          <a:p>
            <a:r>
              <a:rPr lang="en-US" dirty="0"/>
              <a:t>EN 202/01-English Composition II</a:t>
            </a:r>
          </a:p>
          <a:p>
            <a:r>
              <a:rPr lang="en-US" dirty="0" err="1"/>
              <a:t>Insturctor</a:t>
            </a:r>
            <a:r>
              <a:rPr lang="en-US" dirty="0"/>
              <a:t>:  Professor Kimberly Bunts Anderson</a:t>
            </a:r>
          </a:p>
        </p:txBody>
      </p:sp>
    </p:spTree>
    <p:extLst>
      <p:ext uri="{BB962C8B-B14F-4D97-AF65-F5344CB8AC3E}">
        <p14:creationId xmlns:p14="http://schemas.microsoft.com/office/powerpoint/2010/main" val="208127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8111-E9CF-440C-AD2E-B0A0D1272D4C}"/>
              </a:ext>
            </a:extLst>
          </p:cNvPr>
          <p:cNvSpPr>
            <a:spLocks noGrp="1"/>
          </p:cNvSpPr>
          <p:nvPr>
            <p:ph type="title"/>
          </p:nvPr>
        </p:nvSpPr>
        <p:spPr>
          <a:xfrm>
            <a:off x="-4727972" y="901532"/>
            <a:ext cx="11039562" cy="1293028"/>
          </a:xfrm>
        </p:spPr>
        <p:txBody>
          <a:bodyPr>
            <a:normAutofit/>
          </a:bodyPr>
          <a:lstStyle/>
          <a:p>
            <a:r>
              <a:rPr lang="en-US" sz="4400" dirty="0"/>
              <a:t>In closing</a:t>
            </a:r>
          </a:p>
        </p:txBody>
      </p:sp>
      <p:sp>
        <p:nvSpPr>
          <p:cNvPr id="6" name="TextBox 5">
            <a:extLst>
              <a:ext uri="{FF2B5EF4-FFF2-40B4-BE49-F238E27FC236}">
                <a16:creationId xmlns:a16="http://schemas.microsoft.com/office/drawing/2014/main" id="{324A7718-5F86-4664-8A33-4D68D6653A91}"/>
              </a:ext>
            </a:extLst>
          </p:cNvPr>
          <p:cNvSpPr txBox="1"/>
          <p:nvPr/>
        </p:nvSpPr>
        <p:spPr>
          <a:xfrm>
            <a:off x="3882628" y="6218238"/>
            <a:ext cx="4426744" cy="230832"/>
          </a:xfrm>
          <a:prstGeom prst="rect">
            <a:avLst/>
          </a:prstGeom>
          <a:noFill/>
        </p:spPr>
        <p:txBody>
          <a:bodyPr wrap="square" rtlCol="0">
            <a:spAutoFit/>
          </a:bodyPr>
          <a:lstStyle/>
          <a:p>
            <a:r>
              <a:rPr lang="en-US" sz="900">
                <a:hlinkClick r:id="rId2" tooltip="https://commons.wikimedia.org/wiki/File:Myplate_blue.jpg"/>
              </a:rPr>
              <a:t>This Photo</a:t>
            </a:r>
            <a:r>
              <a:rPr lang="en-US" sz="900"/>
              <a:t> by Unknown Author is licensed under </a:t>
            </a:r>
            <a:r>
              <a:rPr lang="en-US" sz="900">
                <a:hlinkClick r:id="rId3" tooltip="https://creativecommons.org/licenses/by-sa/3.0/"/>
              </a:rPr>
              <a:t>CC BY-SA</a:t>
            </a:r>
            <a:endParaRPr lang="en-US" sz="900"/>
          </a:p>
        </p:txBody>
      </p:sp>
      <p:pic>
        <p:nvPicPr>
          <p:cNvPr id="9" name="Content Placeholder 8">
            <a:extLst>
              <a:ext uri="{FF2B5EF4-FFF2-40B4-BE49-F238E27FC236}">
                <a16:creationId xmlns:a16="http://schemas.microsoft.com/office/drawing/2014/main" id="{86A34FB2-B398-4C9B-BEA2-9FD25F95D104}"/>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2631688" y="2194560"/>
            <a:ext cx="7805853" cy="3364071"/>
          </a:xfrm>
        </p:spPr>
      </p:pic>
      <p:sp>
        <p:nvSpPr>
          <p:cNvPr id="10" name="TextBox 9">
            <a:extLst>
              <a:ext uri="{FF2B5EF4-FFF2-40B4-BE49-F238E27FC236}">
                <a16:creationId xmlns:a16="http://schemas.microsoft.com/office/drawing/2014/main" id="{1F31CE12-A78C-4B03-8366-D3422FA9D491}"/>
              </a:ext>
            </a:extLst>
          </p:cNvPr>
          <p:cNvSpPr txBox="1"/>
          <p:nvPr/>
        </p:nvSpPr>
        <p:spPr>
          <a:xfrm>
            <a:off x="4081462" y="5558631"/>
            <a:ext cx="4029075" cy="230832"/>
          </a:xfrm>
          <a:prstGeom prst="rect">
            <a:avLst/>
          </a:prstGeom>
          <a:noFill/>
        </p:spPr>
        <p:txBody>
          <a:bodyPr wrap="square" rtlCol="0">
            <a:spAutoFit/>
          </a:bodyPr>
          <a:lstStyle/>
          <a:p>
            <a:r>
              <a:rPr lang="en-US" sz="900">
                <a:hlinkClick r:id="rId5" tooltip="http://goddessofrandomthoughts.blogspot.com/2010_09_01_archive.html"/>
              </a:rPr>
              <a:t>This Photo</a:t>
            </a:r>
            <a:r>
              <a:rPr lang="en-US" sz="900"/>
              <a:t> by Unknown Author is licensed under </a:t>
            </a:r>
            <a:r>
              <a:rPr lang="en-US" sz="900">
                <a:hlinkClick r:id="rId3" tooltip="https://creativecommons.org/licenses/by-sa/3.0/"/>
              </a:rPr>
              <a:t>CC BY-SA</a:t>
            </a:r>
            <a:endParaRPr lang="en-US" sz="900"/>
          </a:p>
        </p:txBody>
      </p:sp>
    </p:spTree>
    <p:extLst>
      <p:ext uri="{BB962C8B-B14F-4D97-AF65-F5344CB8AC3E}">
        <p14:creationId xmlns:p14="http://schemas.microsoft.com/office/powerpoint/2010/main" val="370441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CD08-24F9-42FD-8CD9-D3DA599C56C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E0A0772-0D16-4D92-B19A-CC273A083A00}"/>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ABB2DB5C-C37F-4342-8286-D739078DF3D9}"/>
              </a:ext>
            </a:extLst>
          </p:cNvPr>
          <p:cNvSpPr>
            <a:spLocks noGrp="1"/>
          </p:cNvSpPr>
          <p:nvPr>
            <p:ph type="body" sz="half" idx="15"/>
          </p:nvPr>
        </p:nvSpPr>
        <p:spPr/>
        <p:txBody>
          <a:bodyPr/>
          <a:lstStyle/>
          <a:p>
            <a:endParaRPr lang="en-US"/>
          </a:p>
        </p:txBody>
      </p:sp>
      <p:sp>
        <p:nvSpPr>
          <p:cNvPr id="5" name="Text Placeholder 4">
            <a:extLst>
              <a:ext uri="{FF2B5EF4-FFF2-40B4-BE49-F238E27FC236}">
                <a16:creationId xmlns:a16="http://schemas.microsoft.com/office/drawing/2014/main" id="{8D84FEE7-F285-448E-BD3C-50926A713791}"/>
              </a:ext>
            </a:extLst>
          </p:cNvPr>
          <p:cNvSpPr>
            <a:spLocks noGrp="1"/>
          </p:cNvSpPr>
          <p:nvPr>
            <p:ph type="body" sz="quarter" idx="3"/>
          </p:nvPr>
        </p:nvSpPr>
        <p:spPr/>
        <p:txBody>
          <a:bodyPr/>
          <a:lstStyle/>
          <a:p>
            <a:endParaRPr lang="en-US"/>
          </a:p>
        </p:txBody>
      </p:sp>
      <p:sp>
        <p:nvSpPr>
          <p:cNvPr id="6" name="Text Placeholder 5">
            <a:extLst>
              <a:ext uri="{FF2B5EF4-FFF2-40B4-BE49-F238E27FC236}">
                <a16:creationId xmlns:a16="http://schemas.microsoft.com/office/drawing/2014/main" id="{C3104779-E9D3-41E4-97A0-9EEF770A36FA}"/>
              </a:ext>
            </a:extLst>
          </p:cNvPr>
          <p:cNvSpPr>
            <a:spLocks noGrp="1"/>
          </p:cNvSpPr>
          <p:nvPr>
            <p:ph type="body" sz="half" idx="16"/>
          </p:nvPr>
        </p:nvSpPr>
        <p:spPr/>
        <p:txBody>
          <a:bodyPr/>
          <a:lstStyle/>
          <a:p>
            <a:endParaRPr lang="en-US"/>
          </a:p>
        </p:txBody>
      </p:sp>
      <p:sp>
        <p:nvSpPr>
          <p:cNvPr id="7" name="Text Placeholder 6">
            <a:extLst>
              <a:ext uri="{FF2B5EF4-FFF2-40B4-BE49-F238E27FC236}">
                <a16:creationId xmlns:a16="http://schemas.microsoft.com/office/drawing/2014/main" id="{E95D8C35-767A-4336-88EB-7289A2D4786A}"/>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F9C29452-126D-418D-A6C5-709B1A4BC9E4}"/>
              </a:ext>
            </a:extLst>
          </p:cNvPr>
          <p:cNvSpPr>
            <a:spLocks noGrp="1"/>
          </p:cNvSpPr>
          <p:nvPr>
            <p:ph type="body" sz="half" idx="17"/>
          </p:nvPr>
        </p:nvSpPr>
        <p:spPr/>
        <p:txBody>
          <a:bodyPr/>
          <a:lstStyle/>
          <a:p>
            <a:endParaRPr lang="en-US" dirty="0"/>
          </a:p>
        </p:txBody>
      </p:sp>
    </p:spTree>
    <p:extLst>
      <p:ext uri="{BB962C8B-B14F-4D97-AF65-F5344CB8AC3E}">
        <p14:creationId xmlns:p14="http://schemas.microsoft.com/office/powerpoint/2010/main" val="103139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F385-9269-44B0-BF69-8E2E3A8A4427}"/>
              </a:ext>
            </a:extLst>
          </p:cNvPr>
          <p:cNvSpPr>
            <a:spLocks noGrp="1"/>
          </p:cNvSpPr>
          <p:nvPr>
            <p:ph type="title"/>
          </p:nvPr>
        </p:nvSpPr>
        <p:spPr>
          <a:xfrm>
            <a:off x="685800" y="764373"/>
            <a:ext cx="9555480" cy="1293028"/>
          </a:xfrm>
        </p:spPr>
        <p:txBody>
          <a:bodyPr>
            <a:normAutofit fontScale="90000"/>
          </a:bodyPr>
          <a:lstStyle/>
          <a:p>
            <a:r>
              <a:rPr lang="en-US" dirty="0"/>
              <a:t>A study of food preferences in CNMI Public schools to northern </a:t>
            </a:r>
            <a:r>
              <a:rPr lang="en-US" dirty="0" err="1"/>
              <a:t>marianas</a:t>
            </a:r>
            <a:r>
              <a:rPr lang="en-US" dirty="0"/>
              <a:t> college student</a:t>
            </a:r>
          </a:p>
        </p:txBody>
      </p:sp>
      <p:pic>
        <p:nvPicPr>
          <p:cNvPr id="6" name="Content Placeholder 5">
            <a:extLst>
              <a:ext uri="{FF2B5EF4-FFF2-40B4-BE49-F238E27FC236}">
                <a16:creationId xmlns:a16="http://schemas.microsoft.com/office/drawing/2014/main" id="{27405F9B-BE9E-4F3E-924F-D383919BE9A7}"/>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685800" y="2301370"/>
            <a:ext cx="5334000" cy="3809422"/>
          </a:xfrm>
        </p:spPr>
      </p:pic>
      <p:pic>
        <p:nvPicPr>
          <p:cNvPr id="9" name="Content Placeholder 8">
            <a:extLst>
              <a:ext uri="{FF2B5EF4-FFF2-40B4-BE49-F238E27FC236}">
                <a16:creationId xmlns:a16="http://schemas.microsoft.com/office/drawing/2014/main" id="{1968EBC5-DF81-459A-AB41-C763A08E12A9}"/>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6807200" y="2231231"/>
            <a:ext cx="4064000" cy="3949700"/>
          </a:xfrm>
        </p:spPr>
      </p:pic>
      <p:sp>
        <p:nvSpPr>
          <p:cNvPr id="7" name="TextBox 6">
            <a:extLst>
              <a:ext uri="{FF2B5EF4-FFF2-40B4-BE49-F238E27FC236}">
                <a16:creationId xmlns:a16="http://schemas.microsoft.com/office/drawing/2014/main" id="{8F7CD14C-53F4-42A1-8776-FDC712C7687C}"/>
              </a:ext>
            </a:extLst>
          </p:cNvPr>
          <p:cNvSpPr txBox="1"/>
          <p:nvPr/>
        </p:nvSpPr>
        <p:spPr>
          <a:xfrm>
            <a:off x="685800" y="6110792"/>
            <a:ext cx="5334000" cy="230832"/>
          </a:xfrm>
          <a:prstGeom prst="rect">
            <a:avLst/>
          </a:prstGeom>
          <a:noFill/>
        </p:spPr>
        <p:txBody>
          <a:bodyPr wrap="square" rtlCol="0">
            <a:spAutoFit/>
          </a:bodyPr>
          <a:lstStyle/>
          <a:p>
            <a:r>
              <a:rPr lang="en-US" sz="900">
                <a:hlinkClick r:id="rId3" tooltip="https://commons.wikimedia.org/wiki/File:Lunch_at_DC_Public_Schools_on_2012-10-09.jpg"/>
              </a:rPr>
              <a:t>This Photo</a:t>
            </a:r>
            <a:r>
              <a:rPr lang="en-US" sz="900"/>
              <a:t> by Unknown Author is licensed under </a:t>
            </a:r>
            <a:r>
              <a:rPr lang="en-US" sz="900">
                <a:hlinkClick r:id="rId6" tooltip="https://creativecommons.org/licenses/by-sa/3.0/"/>
              </a:rPr>
              <a:t>CC BY-SA</a:t>
            </a:r>
            <a:endParaRPr lang="en-US" sz="900"/>
          </a:p>
        </p:txBody>
      </p:sp>
      <p:sp>
        <p:nvSpPr>
          <p:cNvPr id="10" name="TextBox 9">
            <a:extLst>
              <a:ext uri="{FF2B5EF4-FFF2-40B4-BE49-F238E27FC236}">
                <a16:creationId xmlns:a16="http://schemas.microsoft.com/office/drawing/2014/main" id="{CD4E70C1-8452-4916-A5AD-4BA36F588FD1}"/>
              </a:ext>
            </a:extLst>
          </p:cNvPr>
          <p:cNvSpPr txBox="1"/>
          <p:nvPr/>
        </p:nvSpPr>
        <p:spPr>
          <a:xfrm>
            <a:off x="6807200" y="6180931"/>
            <a:ext cx="4064000" cy="230832"/>
          </a:xfrm>
          <a:prstGeom prst="rect">
            <a:avLst/>
          </a:prstGeom>
          <a:noFill/>
        </p:spPr>
        <p:txBody>
          <a:bodyPr wrap="square" rtlCol="0">
            <a:spAutoFit/>
          </a:bodyPr>
          <a:lstStyle/>
          <a:p>
            <a:r>
              <a:rPr lang="en-US" sz="900">
                <a:hlinkClick r:id="rId5" tooltip="http://en.wikipedia.org/wiki/File:Harvard_healthy_eating_pyramid.jp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97503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3F55-F9B8-4AF7-8D49-4890EF2CCFCE}"/>
              </a:ext>
            </a:extLst>
          </p:cNvPr>
          <p:cNvSpPr>
            <a:spLocks noGrp="1"/>
          </p:cNvSpPr>
          <p:nvPr>
            <p:ph type="title"/>
          </p:nvPr>
        </p:nvSpPr>
        <p:spPr>
          <a:xfrm>
            <a:off x="914409" y="762000"/>
            <a:ext cx="10591791" cy="1295400"/>
          </a:xfrm>
        </p:spPr>
        <p:txBody>
          <a:bodyPr>
            <a:normAutofit fontScale="90000"/>
          </a:bodyPr>
          <a:lstStyle/>
          <a:p>
            <a:r>
              <a:rPr lang="en-US" dirty="0"/>
              <a:t>Literature as references for my studies of Public school free meal that are wasted</a:t>
            </a:r>
          </a:p>
        </p:txBody>
      </p:sp>
      <p:sp>
        <p:nvSpPr>
          <p:cNvPr id="3" name="Text Placeholder 2">
            <a:extLst>
              <a:ext uri="{FF2B5EF4-FFF2-40B4-BE49-F238E27FC236}">
                <a16:creationId xmlns:a16="http://schemas.microsoft.com/office/drawing/2014/main" id="{4D926517-9E2F-430D-9E21-6AB5B32FE9C6}"/>
              </a:ext>
            </a:extLst>
          </p:cNvPr>
          <p:cNvSpPr>
            <a:spLocks noGrp="1"/>
          </p:cNvSpPr>
          <p:nvPr>
            <p:ph type="body" idx="1"/>
          </p:nvPr>
        </p:nvSpPr>
        <p:spPr/>
        <p:txBody>
          <a:bodyPr/>
          <a:lstStyle/>
          <a:p>
            <a:r>
              <a:rPr lang="en-US" dirty="0"/>
              <a:t>Academic : 4 sources</a:t>
            </a:r>
          </a:p>
        </p:txBody>
      </p:sp>
      <p:pic>
        <p:nvPicPr>
          <p:cNvPr id="8" name="Content Placeholder 7">
            <a:extLst>
              <a:ext uri="{FF2B5EF4-FFF2-40B4-BE49-F238E27FC236}">
                <a16:creationId xmlns:a16="http://schemas.microsoft.com/office/drawing/2014/main" id="{84A25C28-AB1D-48F5-8373-B0EC0BE21C59}"/>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1026943" y="3132666"/>
            <a:ext cx="4262608" cy="2985767"/>
          </a:xfrm>
        </p:spPr>
      </p:pic>
      <p:sp>
        <p:nvSpPr>
          <p:cNvPr id="5" name="Text Placeholder 4">
            <a:extLst>
              <a:ext uri="{FF2B5EF4-FFF2-40B4-BE49-F238E27FC236}">
                <a16:creationId xmlns:a16="http://schemas.microsoft.com/office/drawing/2014/main" id="{D67B0FBD-BA0E-43BE-90CD-015AFDB80600}"/>
              </a:ext>
            </a:extLst>
          </p:cNvPr>
          <p:cNvSpPr>
            <a:spLocks noGrp="1"/>
          </p:cNvSpPr>
          <p:nvPr>
            <p:ph type="body" sz="quarter" idx="3"/>
          </p:nvPr>
        </p:nvSpPr>
        <p:spPr/>
        <p:txBody>
          <a:bodyPr/>
          <a:lstStyle/>
          <a:p>
            <a:r>
              <a:rPr lang="en-US" dirty="0"/>
              <a:t>Non-Academic : 4 sources</a:t>
            </a:r>
          </a:p>
        </p:txBody>
      </p:sp>
      <p:pic>
        <p:nvPicPr>
          <p:cNvPr id="11" name="Content Placeholder 10">
            <a:extLst>
              <a:ext uri="{FF2B5EF4-FFF2-40B4-BE49-F238E27FC236}">
                <a16:creationId xmlns:a16="http://schemas.microsoft.com/office/drawing/2014/main" id="{67BB8C24-E0BD-4969-8872-4916A5B2A538}"/>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a:off x="6172200" y="3132666"/>
            <a:ext cx="4885006" cy="2876022"/>
          </a:xfrm>
        </p:spPr>
      </p:pic>
      <p:sp>
        <p:nvSpPr>
          <p:cNvPr id="9" name="TextBox 8">
            <a:extLst>
              <a:ext uri="{FF2B5EF4-FFF2-40B4-BE49-F238E27FC236}">
                <a16:creationId xmlns:a16="http://schemas.microsoft.com/office/drawing/2014/main" id="{8B3ABC4B-1DC8-4C7F-A6E0-4B43A564BD6C}"/>
              </a:ext>
            </a:extLst>
          </p:cNvPr>
          <p:cNvSpPr txBox="1"/>
          <p:nvPr/>
        </p:nvSpPr>
        <p:spPr>
          <a:xfrm>
            <a:off x="1393825" y="5194300"/>
            <a:ext cx="3895725" cy="230832"/>
          </a:xfrm>
          <a:prstGeom prst="rect">
            <a:avLst/>
          </a:prstGeom>
          <a:noFill/>
        </p:spPr>
        <p:txBody>
          <a:bodyPr wrap="square" rtlCol="0">
            <a:spAutoFit/>
          </a:bodyPr>
          <a:lstStyle/>
          <a:p>
            <a:r>
              <a:rPr lang="en-US" sz="900">
                <a:hlinkClick r:id="rId3" tooltip="http://commons.wikimedia.org/wiki/File:Microsoft_Academic_Search_Logo.jpg"/>
              </a:rPr>
              <a:t>This Photo</a:t>
            </a:r>
            <a:r>
              <a:rPr lang="en-US" sz="900"/>
              <a:t> by Unknown Author is licensed under </a:t>
            </a:r>
            <a:r>
              <a:rPr lang="en-US" sz="900">
                <a:hlinkClick r:id="rId6" tooltip="https://creativecommons.org/licenses/by-sa/3.0/"/>
              </a:rPr>
              <a:t>CC BY-SA</a:t>
            </a:r>
            <a:endParaRPr lang="en-US" sz="900"/>
          </a:p>
        </p:txBody>
      </p:sp>
      <p:sp>
        <p:nvSpPr>
          <p:cNvPr id="12" name="TextBox 11">
            <a:extLst>
              <a:ext uri="{FF2B5EF4-FFF2-40B4-BE49-F238E27FC236}">
                <a16:creationId xmlns:a16="http://schemas.microsoft.com/office/drawing/2014/main" id="{C79F7FF1-7C5C-4357-BE45-C327D6CA1025}"/>
              </a:ext>
            </a:extLst>
          </p:cNvPr>
          <p:cNvSpPr txBox="1"/>
          <p:nvPr/>
        </p:nvSpPr>
        <p:spPr>
          <a:xfrm>
            <a:off x="6172200" y="6008688"/>
            <a:ext cx="5334000" cy="230832"/>
          </a:xfrm>
          <a:prstGeom prst="rect">
            <a:avLst/>
          </a:prstGeom>
          <a:noFill/>
        </p:spPr>
        <p:txBody>
          <a:bodyPr wrap="square" rtlCol="0">
            <a:spAutoFit/>
          </a:bodyPr>
          <a:lstStyle/>
          <a:p>
            <a:r>
              <a:rPr lang="en-US" sz="900">
                <a:hlinkClick r:id="rId5" tooltip="http://snip.ly/OlO"/>
              </a:rPr>
              <a:t>This Photo</a:t>
            </a:r>
            <a:r>
              <a:rPr lang="en-US" sz="900"/>
              <a:t> by Unknown Author is licensed under </a:t>
            </a:r>
            <a:r>
              <a:rPr lang="en-US" sz="900">
                <a:hlinkClick r:id="rId7" tooltip="https://creativecommons.org/licenses/by/3.0/"/>
              </a:rPr>
              <a:t>CC BY</a:t>
            </a:r>
            <a:endParaRPr lang="en-US" sz="900"/>
          </a:p>
        </p:txBody>
      </p:sp>
    </p:spTree>
    <p:extLst>
      <p:ext uri="{BB962C8B-B14F-4D97-AF65-F5344CB8AC3E}">
        <p14:creationId xmlns:p14="http://schemas.microsoft.com/office/powerpoint/2010/main" val="418979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14D2-C673-429C-8857-8F05B01EAFEC}"/>
              </a:ext>
            </a:extLst>
          </p:cNvPr>
          <p:cNvSpPr>
            <a:spLocks noGrp="1"/>
          </p:cNvSpPr>
          <p:nvPr>
            <p:ph type="title"/>
          </p:nvPr>
        </p:nvSpPr>
        <p:spPr>
          <a:xfrm>
            <a:off x="3077765" y="764373"/>
            <a:ext cx="7895036" cy="1293028"/>
          </a:xfrm>
        </p:spPr>
        <p:txBody>
          <a:bodyPr>
            <a:normAutofit fontScale="90000"/>
          </a:bodyPr>
          <a:lstStyle/>
          <a:p>
            <a:r>
              <a:rPr lang="en-US" dirty="0"/>
              <a:t>Methodology of survey from northern </a:t>
            </a:r>
            <a:r>
              <a:rPr lang="en-US" dirty="0" err="1"/>
              <a:t>marianas</a:t>
            </a:r>
            <a:r>
              <a:rPr lang="en-US" dirty="0"/>
              <a:t> college students (40 students)</a:t>
            </a:r>
          </a:p>
        </p:txBody>
      </p:sp>
      <p:pic>
        <p:nvPicPr>
          <p:cNvPr id="5" name="Content Placeholder 4">
            <a:extLst>
              <a:ext uri="{FF2B5EF4-FFF2-40B4-BE49-F238E27FC236}">
                <a16:creationId xmlns:a16="http://schemas.microsoft.com/office/drawing/2014/main" id="{DDEBC13B-BE45-4BC9-A486-B11AD55BE72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77765" y="2193925"/>
            <a:ext cx="7895036" cy="4024313"/>
          </a:xfrm>
        </p:spPr>
      </p:pic>
      <p:sp>
        <p:nvSpPr>
          <p:cNvPr id="6" name="TextBox 5">
            <a:extLst>
              <a:ext uri="{FF2B5EF4-FFF2-40B4-BE49-F238E27FC236}">
                <a16:creationId xmlns:a16="http://schemas.microsoft.com/office/drawing/2014/main" id="{78FC295B-0F97-4E51-A59B-E5F74051E5E8}"/>
              </a:ext>
            </a:extLst>
          </p:cNvPr>
          <p:cNvSpPr txBox="1"/>
          <p:nvPr/>
        </p:nvSpPr>
        <p:spPr>
          <a:xfrm>
            <a:off x="3077765" y="6218238"/>
            <a:ext cx="6036469" cy="230832"/>
          </a:xfrm>
          <a:prstGeom prst="rect">
            <a:avLst/>
          </a:prstGeom>
          <a:noFill/>
        </p:spPr>
        <p:txBody>
          <a:bodyPr wrap="square" rtlCol="0">
            <a:spAutoFit/>
          </a:bodyPr>
          <a:lstStyle/>
          <a:p>
            <a:r>
              <a:rPr lang="en-US" sz="900">
                <a:hlinkClick r:id="rId3" tooltip="https://www.flickr.com/photos/cabinetoffice/14929588600/in/album-72157647374093145/"/>
              </a:rPr>
              <a:t>This Photo</a:t>
            </a:r>
            <a:r>
              <a:rPr lang="en-US" sz="900"/>
              <a:t> by Unknown Author is licensed under </a:t>
            </a:r>
            <a:r>
              <a:rPr lang="en-US" sz="900">
                <a:hlinkClick r:id="rId4" tooltip="https://creativecommons.org/licenses/by-nc-nd/2.0/"/>
              </a:rPr>
              <a:t>CC BY-NC-ND</a:t>
            </a:r>
            <a:endParaRPr lang="en-US" sz="900"/>
          </a:p>
        </p:txBody>
      </p:sp>
    </p:spTree>
    <p:extLst>
      <p:ext uri="{BB962C8B-B14F-4D97-AF65-F5344CB8AC3E}">
        <p14:creationId xmlns:p14="http://schemas.microsoft.com/office/powerpoint/2010/main" val="219066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18B9-8F97-496A-AD13-059C7D0CC844}"/>
              </a:ext>
            </a:extLst>
          </p:cNvPr>
          <p:cNvSpPr>
            <a:spLocks noGrp="1"/>
          </p:cNvSpPr>
          <p:nvPr>
            <p:ph type="title"/>
          </p:nvPr>
        </p:nvSpPr>
        <p:spPr>
          <a:xfrm>
            <a:off x="801858" y="761999"/>
            <a:ext cx="10704341" cy="1303867"/>
          </a:xfrm>
        </p:spPr>
        <p:txBody>
          <a:bodyPr/>
          <a:lstStyle/>
          <a:p>
            <a:r>
              <a:rPr lang="en-US" dirty="0"/>
              <a:t>First Methodology by using survey from different public school </a:t>
            </a:r>
          </a:p>
        </p:txBody>
      </p:sp>
      <p:sp>
        <p:nvSpPr>
          <p:cNvPr id="3" name="Text Placeholder 2">
            <a:extLst>
              <a:ext uri="{FF2B5EF4-FFF2-40B4-BE49-F238E27FC236}">
                <a16:creationId xmlns:a16="http://schemas.microsoft.com/office/drawing/2014/main" id="{B5F2C7DF-09C3-4B4E-B1E1-A2E5ACFBF3BB}"/>
              </a:ext>
            </a:extLst>
          </p:cNvPr>
          <p:cNvSpPr>
            <a:spLocks noGrp="1"/>
          </p:cNvSpPr>
          <p:nvPr>
            <p:ph type="body" idx="1"/>
          </p:nvPr>
        </p:nvSpPr>
        <p:spPr/>
        <p:txBody>
          <a:bodyPr/>
          <a:lstStyle/>
          <a:p>
            <a:r>
              <a:rPr lang="en-US" dirty="0"/>
              <a:t>San Vicente School Elementary School</a:t>
            </a:r>
          </a:p>
        </p:txBody>
      </p:sp>
      <p:sp>
        <p:nvSpPr>
          <p:cNvPr id="4" name="Text Placeholder 3">
            <a:extLst>
              <a:ext uri="{FF2B5EF4-FFF2-40B4-BE49-F238E27FC236}">
                <a16:creationId xmlns:a16="http://schemas.microsoft.com/office/drawing/2014/main" id="{F8FEDD78-2325-4DAB-8938-A6E78C155558}"/>
              </a:ext>
            </a:extLst>
          </p:cNvPr>
          <p:cNvSpPr>
            <a:spLocks noGrp="1"/>
          </p:cNvSpPr>
          <p:nvPr>
            <p:ph type="body" sz="half" idx="15"/>
          </p:nvPr>
        </p:nvSpPr>
        <p:spPr/>
        <p:txBody>
          <a:bodyPr/>
          <a:lstStyle/>
          <a:p>
            <a:endParaRPr lang="en-US" dirty="0"/>
          </a:p>
          <a:p>
            <a:r>
              <a:rPr lang="en-US" sz="2000" dirty="0"/>
              <a:t>First Grade and Second Grade School Students.</a:t>
            </a:r>
          </a:p>
          <a:p>
            <a:endParaRPr lang="en-US" sz="2000" dirty="0"/>
          </a:p>
          <a:p>
            <a:r>
              <a:rPr lang="en-US" sz="2000" dirty="0"/>
              <a:t>Fourth and Fifth Grade School students</a:t>
            </a:r>
          </a:p>
        </p:txBody>
      </p:sp>
      <p:sp>
        <p:nvSpPr>
          <p:cNvPr id="5" name="Text Placeholder 4">
            <a:extLst>
              <a:ext uri="{FF2B5EF4-FFF2-40B4-BE49-F238E27FC236}">
                <a16:creationId xmlns:a16="http://schemas.microsoft.com/office/drawing/2014/main" id="{1F50ECF6-C826-44FE-B6C6-711EFA7FF3D3}"/>
              </a:ext>
            </a:extLst>
          </p:cNvPr>
          <p:cNvSpPr>
            <a:spLocks noGrp="1"/>
          </p:cNvSpPr>
          <p:nvPr>
            <p:ph type="body" sz="quarter" idx="3"/>
          </p:nvPr>
        </p:nvSpPr>
        <p:spPr/>
        <p:txBody>
          <a:bodyPr/>
          <a:lstStyle/>
          <a:p>
            <a:r>
              <a:rPr lang="en-US" dirty="0" err="1"/>
              <a:t>Dandan</a:t>
            </a:r>
            <a:r>
              <a:rPr lang="en-US" dirty="0"/>
              <a:t> Middle School</a:t>
            </a:r>
          </a:p>
        </p:txBody>
      </p:sp>
      <p:sp>
        <p:nvSpPr>
          <p:cNvPr id="6" name="Text Placeholder 5">
            <a:extLst>
              <a:ext uri="{FF2B5EF4-FFF2-40B4-BE49-F238E27FC236}">
                <a16:creationId xmlns:a16="http://schemas.microsoft.com/office/drawing/2014/main" id="{D31742D9-90CE-47CA-A3F0-87850CB269DB}"/>
              </a:ext>
            </a:extLst>
          </p:cNvPr>
          <p:cNvSpPr>
            <a:spLocks noGrp="1"/>
          </p:cNvSpPr>
          <p:nvPr>
            <p:ph type="body" sz="half" idx="16"/>
          </p:nvPr>
        </p:nvSpPr>
        <p:spPr>
          <a:xfrm>
            <a:off x="4366858" y="3249637"/>
            <a:ext cx="3456432" cy="2969047"/>
          </a:xfrm>
        </p:spPr>
        <p:txBody>
          <a:bodyPr>
            <a:normAutofit/>
          </a:bodyPr>
          <a:lstStyle/>
          <a:p>
            <a:r>
              <a:rPr lang="en-US" sz="2000" dirty="0"/>
              <a:t>Sixth Grade Students</a:t>
            </a:r>
          </a:p>
          <a:p>
            <a:endParaRPr lang="en-US" sz="2000" dirty="0"/>
          </a:p>
          <a:p>
            <a:r>
              <a:rPr lang="en-US" sz="2000" dirty="0"/>
              <a:t>Seven Grade Students</a:t>
            </a:r>
          </a:p>
          <a:p>
            <a:endParaRPr lang="en-US" sz="2000" dirty="0"/>
          </a:p>
          <a:p>
            <a:r>
              <a:rPr lang="en-US" sz="2000" dirty="0"/>
              <a:t>Eight Grade Students</a:t>
            </a:r>
          </a:p>
        </p:txBody>
      </p:sp>
      <p:sp>
        <p:nvSpPr>
          <p:cNvPr id="7" name="Text Placeholder 6">
            <a:extLst>
              <a:ext uri="{FF2B5EF4-FFF2-40B4-BE49-F238E27FC236}">
                <a16:creationId xmlns:a16="http://schemas.microsoft.com/office/drawing/2014/main" id="{BFFC8000-7370-4C47-B530-34F49158E86E}"/>
              </a:ext>
            </a:extLst>
          </p:cNvPr>
          <p:cNvSpPr>
            <a:spLocks noGrp="1"/>
          </p:cNvSpPr>
          <p:nvPr>
            <p:ph type="body" sz="quarter" idx="13"/>
          </p:nvPr>
        </p:nvSpPr>
        <p:spPr/>
        <p:txBody>
          <a:bodyPr/>
          <a:lstStyle/>
          <a:p>
            <a:r>
              <a:rPr lang="en-US" dirty="0"/>
              <a:t>Marianas High School</a:t>
            </a:r>
          </a:p>
        </p:txBody>
      </p:sp>
      <p:sp>
        <p:nvSpPr>
          <p:cNvPr id="8" name="Text Placeholder 7">
            <a:extLst>
              <a:ext uri="{FF2B5EF4-FFF2-40B4-BE49-F238E27FC236}">
                <a16:creationId xmlns:a16="http://schemas.microsoft.com/office/drawing/2014/main" id="{2F7AA379-C9E7-4505-A8C5-91E4BE9B34F8}"/>
              </a:ext>
            </a:extLst>
          </p:cNvPr>
          <p:cNvSpPr>
            <a:spLocks noGrp="1"/>
          </p:cNvSpPr>
          <p:nvPr>
            <p:ph type="body" sz="half" idx="17"/>
          </p:nvPr>
        </p:nvSpPr>
        <p:spPr>
          <a:xfrm>
            <a:off x="8051801" y="3249637"/>
            <a:ext cx="3456432" cy="2969060"/>
          </a:xfrm>
        </p:spPr>
        <p:txBody>
          <a:bodyPr>
            <a:normAutofit/>
          </a:bodyPr>
          <a:lstStyle/>
          <a:p>
            <a:r>
              <a:rPr lang="en-US" sz="2000" dirty="0"/>
              <a:t>Nine Grade Students</a:t>
            </a:r>
          </a:p>
          <a:p>
            <a:endParaRPr lang="en-US" sz="2000" dirty="0"/>
          </a:p>
          <a:p>
            <a:r>
              <a:rPr lang="en-US" sz="2000" dirty="0"/>
              <a:t>Ten Grade Students</a:t>
            </a:r>
          </a:p>
          <a:p>
            <a:endParaRPr lang="en-US" sz="2000" dirty="0"/>
          </a:p>
          <a:p>
            <a:r>
              <a:rPr lang="en-US" sz="2000" dirty="0"/>
              <a:t>Twelve Grade Students</a:t>
            </a:r>
          </a:p>
        </p:txBody>
      </p:sp>
    </p:spTree>
    <p:extLst>
      <p:ext uri="{BB962C8B-B14F-4D97-AF65-F5344CB8AC3E}">
        <p14:creationId xmlns:p14="http://schemas.microsoft.com/office/powerpoint/2010/main" val="26544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EF08-1FD2-466D-A2E4-13A779AD3C30}"/>
              </a:ext>
            </a:extLst>
          </p:cNvPr>
          <p:cNvSpPr>
            <a:spLocks noGrp="1"/>
          </p:cNvSpPr>
          <p:nvPr>
            <p:ph type="title"/>
          </p:nvPr>
        </p:nvSpPr>
        <p:spPr>
          <a:xfrm>
            <a:off x="787792" y="393896"/>
            <a:ext cx="9777046" cy="1209822"/>
          </a:xfrm>
        </p:spPr>
        <p:txBody>
          <a:bodyPr>
            <a:normAutofit fontScale="90000"/>
          </a:bodyPr>
          <a:lstStyle/>
          <a:p>
            <a:r>
              <a:rPr lang="en-US" dirty="0"/>
              <a:t>Second Methodology :  interviews to three experts about free meal programs </a:t>
            </a:r>
          </a:p>
        </p:txBody>
      </p:sp>
      <p:sp>
        <p:nvSpPr>
          <p:cNvPr id="3" name="Text Placeholder 2">
            <a:extLst>
              <a:ext uri="{FF2B5EF4-FFF2-40B4-BE49-F238E27FC236}">
                <a16:creationId xmlns:a16="http://schemas.microsoft.com/office/drawing/2014/main" id="{5A6A7181-8CDC-4C52-AA3F-2215585FD4F5}"/>
              </a:ext>
            </a:extLst>
          </p:cNvPr>
          <p:cNvSpPr>
            <a:spLocks noGrp="1"/>
          </p:cNvSpPr>
          <p:nvPr>
            <p:ph type="body" idx="1"/>
          </p:nvPr>
        </p:nvSpPr>
        <p:spPr/>
        <p:txBody>
          <a:bodyPr/>
          <a:lstStyle/>
          <a:p>
            <a:r>
              <a:rPr lang="en-US" dirty="0"/>
              <a:t>Public School System/Child Nutrition Program</a:t>
            </a:r>
          </a:p>
        </p:txBody>
      </p:sp>
      <p:sp>
        <p:nvSpPr>
          <p:cNvPr id="4" name="Text Placeholder 3">
            <a:extLst>
              <a:ext uri="{FF2B5EF4-FFF2-40B4-BE49-F238E27FC236}">
                <a16:creationId xmlns:a16="http://schemas.microsoft.com/office/drawing/2014/main" id="{24D12F8E-ACB1-4D7A-A67A-E968985B8861}"/>
              </a:ext>
            </a:extLst>
          </p:cNvPr>
          <p:cNvSpPr>
            <a:spLocks noGrp="1"/>
          </p:cNvSpPr>
          <p:nvPr>
            <p:ph type="body" sz="half" idx="15"/>
          </p:nvPr>
        </p:nvSpPr>
        <p:spPr/>
        <p:txBody>
          <a:bodyPr>
            <a:normAutofit/>
          </a:bodyPr>
          <a:lstStyle/>
          <a:p>
            <a:r>
              <a:rPr lang="en-US" sz="2000" dirty="0"/>
              <a:t>Director Dale Robertson:</a:t>
            </a:r>
          </a:p>
          <a:p>
            <a:r>
              <a:rPr lang="en-US" sz="2000" dirty="0"/>
              <a:t>Direct contact of United States Federal Grants and CNMI Public School System.</a:t>
            </a:r>
          </a:p>
        </p:txBody>
      </p:sp>
      <p:sp>
        <p:nvSpPr>
          <p:cNvPr id="5" name="Text Placeholder 4">
            <a:extLst>
              <a:ext uri="{FF2B5EF4-FFF2-40B4-BE49-F238E27FC236}">
                <a16:creationId xmlns:a16="http://schemas.microsoft.com/office/drawing/2014/main" id="{74379EB9-CCDC-4F02-BDFC-A2E29ABCD6E9}"/>
              </a:ext>
            </a:extLst>
          </p:cNvPr>
          <p:cNvSpPr>
            <a:spLocks noGrp="1"/>
          </p:cNvSpPr>
          <p:nvPr>
            <p:ph type="body" sz="quarter" idx="3"/>
          </p:nvPr>
        </p:nvSpPr>
        <p:spPr/>
        <p:txBody>
          <a:bodyPr/>
          <a:lstStyle/>
          <a:p>
            <a:r>
              <a:rPr lang="en-US" dirty="0"/>
              <a:t>Public School System/Child Nutrition Program</a:t>
            </a:r>
          </a:p>
        </p:txBody>
      </p:sp>
      <p:sp>
        <p:nvSpPr>
          <p:cNvPr id="6" name="Text Placeholder 5">
            <a:extLst>
              <a:ext uri="{FF2B5EF4-FFF2-40B4-BE49-F238E27FC236}">
                <a16:creationId xmlns:a16="http://schemas.microsoft.com/office/drawing/2014/main" id="{03CE490F-72E0-4F9B-873E-CEB8FA30639F}"/>
              </a:ext>
            </a:extLst>
          </p:cNvPr>
          <p:cNvSpPr>
            <a:spLocks noGrp="1"/>
          </p:cNvSpPr>
          <p:nvPr>
            <p:ph type="body" sz="half" idx="16"/>
          </p:nvPr>
        </p:nvSpPr>
        <p:spPr>
          <a:xfrm>
            <a:off x="4366858" y="2918135"/>
            <a:ext cx="3456432" cy="3314618"/>
          </a:xfrm>
        </p:spPr>
        <p:txBody>
          <a:bodyPr/>
          <a:lstStyle/>
          <a:p>
            <a:r>
              <a:rPr lang="en-US" dirty="0"/>
              <a:t> </a:t>
            </a:r>
            <a:r>
              <a:rPr lang="en-US" sz="2000" dirty="0"/>
              <a:t>Ms. </a:t>
            </a:r>
            <a:r>
              <a:rPr lang="en-US" sz="2000" dirty="0" err="1"/>
              <a:t>Kaisa</a:t>
            </a:r>
            <a:r>
              <a:rPr lang="en-US" sz="2000" dirty="0"/>
              <a:t> Anderson:  Official and certified Nutritionist Public School System/Child Nutrition Program</a:t>
            </a:r>
          </a:p>
        </p:txBody>
      </p:sp>
      <p:sp>
        <p:nvSpPr>
          <p:cNvPr id="7" name="Text Placeholder 6">
            <a:extLst>
              <a:ext uri="{FF2B5EF4-FFF2-40B4-BE49-F238E27FC236}">
                <a16:creationId xmlns:a16="http://schemas.microsoft.com/office/drawing/2014/main" id="{9DB59F6D-868B-432A-9BEF-A5A5C0526687}"/>
              </a:ext>
            </a:extLst>
          </p:cNvPr>
          <p:cNvSpPr>
            <a:spLocks noGrp="1"/>
          </p:cNvSpPr>
          <p:nvPr>
            <p:ph type="body" sz="quarter" idx="13"/>
          </p:nvPr>
        </p:nvSpPr>
        <p:spPr/>
        <p:txBody>
          <a:bodyPr/>
          <a:lstStyle/>
          <a:p>
            <a:r>
              <a:rPr lang="en-US" dirty="0"/>
              <a:t>Public School System/Child Nutrition Programs Vendors</a:t>
            </a:r>
          </a:p>
        </p:txBody>
      </p:sp>
      <p:sp>
        <p:nvSpPr>
          <p:cNvPr id="8" name="Text Placeholder 7">
            <a:extLst>
              <a:ext uri="{FF2B5EF4-FFF2-40B4-BE49-F238E27FC236}">
                <a16:creationId xmlns:a16="http://schemas.microsoft.com/office/drawing/2014/main" id="{CA9CF5CC-3811-4E46-97FE-8BA630811669}"/>
              </a:ext>
            </a:extLst>
          </p:cNvPr>
          <p:cNvSpPr>
            <a:spLocks noGrp="1"/>
          </p:cNvSpPr>
          <p:nvPr>
            <p:ph type="body" sz="half" idx="17"/>
          </p:nvPr>
        </p:nvSpPr>
        <p:spPr/>
        <p:txBody>
          <a:bodyPr/>
          <a:lstStyle/>
          <a:p>
            <a:pPr marL="342900" indent="-342900">
              <a:buAutoNum type="arabicPeriod"/>
            </a:pPr>
            <a:r>
              <a:rPr lang="en-US" sz="2000" dirty="0"/>
              <a:t>Kalayaan Catering</a:t>
            </a:r>
          </a:p>
          <a:p>
            <a:pPr marL="342900" indent="-342900">
              <a:buAutoNum type="arabicPeriod"/>
            </a:pPr>
            <a:r>
              <a:rPr lang="en-US" sz="2000" dirty="0"/>
              <a:t>Barny’s  Catering</a:t>
            </a:r>
          </a:p>
          <a:p>
            <a:pPr marL="342900" indent="-342900">
              <a:buAutoNum type="arabicPeriod"/>
            </a:pPr>
            <a:r>
              <a:rPr lang="en-US" sz="2000" dirty="0"/>
              <a:t>LSG Catering</a:t>
            </a:r>
          </a:p>
          <a:p>
            <a:pPr marL="342900" indent="-342900">
              <a:buAutoNum type="arabicPeriod"/>
            </a:pPr>
            <a:endParaRPr lang="en-US" dirty="0"/>
          </a:p>
        </p:txBody>
      </p:sp>
    </p:spTree>
    <p:extLst>
      <p:ext uri="{BB962C8B-B14F-4D97-AF65-F5344CB8AC3E}">
        <p14:creationId xmlns:p14="http://schemas.microsoft.com/office/powerpoint/2010/main" val="45250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20AE-7E97-416C-93CA-DBEC39E89934}"/>
              </a:ext>
            </a:extLst>
          </p:cNvPr>
          <p:cNvSpPr>
            <a:spLocks noGrp="1"/>
          </p:cNvSpPr>
          <p:nvPr>
            <p:ph type="title"/>
          </p:nvPr>
        </p:nvSpPr>
        <p:spPr>
          <a:xfrm>
            <a:off x="685800" y="764372"/>
            <a:ext cx="10820400" cy="1343329"/>
          </a:xfrm>
        </p:spPr>
        <p:txBody>
          <a:bodyPr>
            <a:normAutofit fontScale="90000"/>
          </a:bodyPr>
          <a:lstStyle/>
          <a:p>
            <a:r>
              <a:rPr lang="en-US" dirty="0"/>
              <a:t>Third  methodology : write to two of academic authors about their study of waste foods from free meal program.</a:t>
            </a:r>
          </a:p>
        </p:txBody>
      </p:sp>
      <p:pic>
        <p:nvPicPr>
          <p:cNvPr id="6" name="Content Placeholder 5">
            <a:extLst>
              <a:ext uri="{FF2B5EF4-FFF2-40B4-BE49-F238E27FC236}">
                <a16:creationId xmlns:a16="http://schemas.microsoft.com/office/drawing/2014/main" id="{ABFCF314-DC1C-407E-B72F-DF74AC7FB34A}"/>
              </a:ext>
            </a:extLst>
          </p:cNvPr>
          <p:cNvPicPr>
            <a:picLocks noGrp="1" noChangeAspect="1"/>
          </p:cNvPicPr>
          <p:nvPr>
            <p:ph sz="half" idx="1"/>
          </p:nvPr>
        </p:nvPicPr>
        <p:blipFill>
          <a:blip r:embed="rId2"/>
          <a:stretch>
            <a:fillRect/>
          </a:stretch>
        </p:blipFill>
        <p:spPr>
          <a:xfrm>
            <a:off x="685800" y="2525987"/>
            <a:ext cx="5334000" cy="3458094"/>
          </a:xfrm>
        </p:spPr>
      </p:pic>
      <p:pic>
        <p:nvPicPr>
          <p:cNvPr id="8" name="Content Placeholder 7">
            <a:extLst>
              <a:ext uri="{FF2B5EF4-FFF2-40B4-BE49-F238E27FC236}">
                <a16:creationId xmlns:a16="http://schemas.microsoft.com/office/drawing/2014/main" id="{63B9D8AD-2F56-4F30-B983-FBEC8EAF095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13342" y="2477034"/>
            <a:ext cx="4992858" cy="3458095"/>
          </a:xfrm>
        </p:spPr>
      </p:pic>
      <p:sp>
        <p:nvSpPr>
          <p:cNvPr id="9" name="TextBox 8">
            <a:extLst>
              <a:ext uri="{FF2B5EF4-FFF2-40B4-BE49-F238E27FC236}">
                <a16:creationId xmlns:a16="http://schemas.microsoft.com/office/drawing/2014/main" id="{73975597-83E2-469B-B514-D76D2330FE61}"/>
              </a:ext>
            </a:extLst>
          </p:cNvPr>
          <p:cNvSpPr txBox="1"/>
          <p:nvPr/>
        </p:nvSpPr>
        <p:spPr>
          <a:xfrm>
            <a:off x="7147560" y="5935129"/>
            <a:ext cx="3383280" cy="369332"/>
          </a:xfrm>
          <a:prstGeom prst="rect">
            <a:avLst/>
          </a:prstGeom>
          <a:noFill/>
        </p:spPr>
        <p:txBody>
          <a:bodyPr wrap="square" rtlCol="0">
            <a:spAutoFit/>
          </a:bodyPr>
          <a:lstStyle/>
          <a:p>
            <a:r>
              <a:rPr lang="en-US" sz="900">
                <a:hlinkClick r:id="rId4" tooltip="http://sustain.pata.org/6-simple-tips-to-a-food-waste-free-holiday/"/>
              </a:rPr>
              <a:t>This Photo</a:t>
            </a:r>
            <a:r>
              <a:rPr lang="en-US" sz="900"/>
              <a:t> by Unknown Author is licensed under </a:t>
            </a:r>
            <a:r>
              <a:rPr lang="en-US" sz="900">
                <a:hlinkClick r:id="rId5" tooltip="https://creativecommons.org/licenses/by-nc/4.0/"/>
              </a:rPr>
              <a:t>CC BY-NC</a:t>
            </a:r>
            <a:endParaRPr lang="en-US" sz="900"/>
          </a:p>
        </p:txBody>
      </p:sp>
    </p:spTree>
    <p:extLst>
      <p:ext uri="{BB962C8B-B14F-4D97-AF65-F5344CB8AC3E}">
        <p14:creationId xmlns:p14="http://schemas.microsoft.com/office/powerpoint/2010/main" val="35773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121E-AF76-4E78-8920-7D0C94499DCD}"/>
              </a:ext>
            </a:extLst>
          </p:cNvPr>
          <p:cNvSpPr>
            <a:spLocks noGrp="1"/>
          </p:cNvSpPr>
          <p:nvPr>
            <p:ph type="title"/>
          </p:nvPr>
        </p:nvSpPr>
        <p:spPr>
          <a:xfrm>
            <a:off x="801858" y="764373"/>
            <a:ext cx="10353822" cy="1293028"/>
          </a:xfrm>
        </p:spPr>
        <p:txBody>
          <a:bodyPr/>
          <a:lstStyle/>
          <a:p>
            <a:r>
              <a:rPr lang="en-US" dirty="0"/>
              <a:t>Schedule to finish my essay project</a:t>
            </a:r>
          </a:p>
        </p:txBody>
      </p:sp>
      <p:sp>
        <p:nvSpPr>
          <p:cNvPr id="3" name="Content Placeholder 2">
            <a:extLst>
              <a:ext uri="{FF2B5EF4-FFF2-40B4-BE49-F238E27FC236}">
                <a16:creationId xmlns:a16="http://schemas.microsoft.com/office/drawing/2014/main" id="{3096A06B-BD55-45CE-B573-05755796D43F}"/>
              </a:ext>
            </a:extLst>
          </p:cNvPr>
          <p:cNvSpPr>
            <a:spLocks noGrp="1"/>
          </p:cNvSpPr>
          <p:nvPr>
            <p:ph sz="half" idx="1"/>
          </p:nvPr>
        </p:nvSpPr>
        <p:spPr/>
        <p:txBody>
          <a:bodyPr>
            <a:normAutofit fontScale="92500" lnSpcReduction="10000"/>
          </a:bodyPr>
          <a:lstStyle/>
          <a:p>
            <a:r>
              <a:rPr lang="en-US" dirty="0"/>
              <a:t>Sept. 24-30 Week 6.  Revising essay 2 hard copy for peer feedback/instructor feedback due.</a:t>
            </a:r>
          </a:p>
          <a:p>
            <a:r>
              <a:rPr lang="en-US" dirty="0"/>
              <a:t>Oct. 1-7 Week 7. Essay FD2 due essay 3 literature review drafting.</a:t>
            </a:r>
          </a:p>
          <a:p>
            <a:r>
              <a:rPr lang="en-US" dirty="0"/>
              <a:t>Oct. 8-14 Week 8.  Essay 3 due for peer/instructor feedback.</a:t>
            </a:r>
          </a:p>
          <a:p>
            <a:r>
              <a:rPr lang="en-US" dirty="0"/>
              <a:t>Oct. 15-21 Week 9.  Essay FD3 due process essay starting.</a:t>
            </a:r>
          </a:p>
          <a:p>
            <a:r>
              <a:rPr lang="en-US" dirty="0"/>
              <a:t>Oct. 22-28 Week 10.  Essay revising/consultations.</a:t>
            </a:r>
          </a:p>
          <a:p>
            <a:r>
              <a:rPr lang="en-US" dirty="0"/>
              <a:t>Oct. 29- Nov. 4 Week 11.  Process essay due/consultation essay FD4 due.</a:t>
            </a:r>
          </a:p>
        </p:txBody>
      </p:sp>
      <p:pic>
        <p:nvPicPr>
          <p:cNvPr id="6" name="Content Placeholder 5">
            <a:extLst>
              <a:ext uri="{FF2B5EF4-FFF2-40B4-BE49-F238E27FC236}">
                <a16:creationId xmlns:a16="http://schemas.microsoft.com/office/drawing/2014/main" id="{1485213C-0FA4-4FB0-9EB5-5CD03A359089}"/>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324600" y="2194558"/>
            <a:ext cx="5334000" cy="3727939"/>
          </a:xfrm>
        </p:spPr>
      </p:pic>
      <p:sp>
        <p:nvSpPr>
          <p:cNvPr id="7" name="TextBox 6">
            <a:extLst>
              <a:ext uri="{FF2B5EF4-FFF2-40B4-BE49-F238E27FC236}">
                <a16:creationId xmlns:a16="http://schemas.microsoft.com/office/drawing/2014/main" id="{935F6F87-A6C9-4BD5-907A-C152EF464553}"/>
              </a:ext>
            </a:extLst>
          </p:cNvPr>
          <p:cNvSpPr txBox="1"/>
          <p:nvPr/>
        </p:nvSpPr>
        <p:spPr>
          <a:xfrm>
            <a:off x="6172200" y="5469251"/>
            <a:ext cx="5334000" cy="230832"/>
          </a:xfrm>
          <a:prstGeom prst="rect">
            <a:avLst/>
          </a:prstGeom>
          <a:noFill/>
        </p:spPr>
        <p:txBody>
          <a:bodyPr wrap="square" rtlCol="0">
            <a:spAutoFit/>
          </a:bodyPr>
          <a:lstStyle/>
          <a:p>
            <a:r>
              <a:rPr lang="en-US" sz="900">
                <a:hlinkClick r:id="rId3" tooltip="https://courses.lumenlearning.com/styleguide/chapter/preliminary-research-strategies/"/>
              </a:rPr>
              <a:t>This Photo</a:t>
            </a:r>
            <a:r>
              <a:rPr lang="en-US" sz="900"/>
              <a:t> by Unknown Author is licensed under </a:t>
            </a:r>
            <a:r>
              <a:rPr lang="en-US" sz="900">
                <a:hlinkClick r:id="rId4" tooltip="https://creativecommons.org/licenses/by-sa/4.0/"/>
              </a:rPr>
              <a:t>CC BY-SA</a:t>
            </a:r>
            <a:endParaRPr lang="en-US" sz="900"/>
          </a:p>
        </p:txBody>
      </p:sp>
    </p:spTree>
    <p:extLst>
      <p:ext uri="{BB962C8B-B14F-4D97-AF65-F5344CB8AC3E}">
        <p14:creationId xmlns:p14="http://schemas.microsoft.com/office/powerpoint/2010/main" val="349087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6B271D-A94F-4D72-BFB5-F3D5248761B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264898" y="2899157"/>
            <a:ext cx="8820444" cy="3362337"/>
          </a:xfrm>
        </p:spPr>
      </p:pic>
      <p:sp>
        <p:nvSpPr>
          <p:cNvPr id="6" name="TextBox 5">
            <a:extLst>
              <a:ext uri="{FF2B5EF4-FFF2-40B4-BE49-F238E27FC236}">
                <a16:creationId xmlns:a16="http://schemas.microsoft.com/office/drawing/2014/main" id="{EF1E42C0-077B-422F-8352-F85D73CA5200}"/>
              </a:ext>
            </a:extLst>
          </p:cNvPr>
          <p:cNvSpPr txBox="1"/>
          <p:nvPr/>
        </p:nvSpPr>
        <p:spPr>
          <a:xfrm>
            <a:off x="4146499" y="5669121"/>
            <a:ext cx="3899002" cy="230832"/>
          </a:xfrm>
          <a:prstGeom prst="rect">
            <a:avLst/>
          </a:prstGeom>
          <a:noFill/>
        </p:spPr>
        <p:txBody>
          <a:bodyPr wrap="square" rtlCol="0">
            <a:spAutoFit/>
          </a:bodyPr>
          <a:lstStyle/>
          <a:p>
            <a:r>
              <a:rPr lang="en-US" sz="900">
                <a:hlinkClick r:id="rId3" tooltip="http://www.cafeteriaculture.org/sort2save-kit.html"/>
              </a:rPr>
              <a:t>This Photo</a:t>
            </a:r>
            <a:r>
              <a:rPr lang="en-US" sz="900"/>
              <a:t> by Unknown Author is licensed under </a:t>
            </a:r>
            <a:r>
              <a:rPr lang="en-US" sz="900">
                <a:hlinkClick r:id="rId4" tooltip="https://creativecommons.org/licenses/by-nc-sa/4.0/"/>
              </a:rPr>
              <a:t>CC BY-NC-SA</a:t>
            </a:r>
            <a:endParaRPr lang="en-US" sz="900"/>
          </a:p>
        </p:txBody>
      </p:sp>
      <p:sp>
        <p:nvSpPr>
          <p:cNvPr id="8" name="Title 7">
            <a:extLst>
              <a:ext uri="{FF2B5EF4-FFF2-40B4-BE49-F238E27FC236}">
                <a16:creationId xmlns:a16="http://schemas.microsoft.com/office/drawing/2014/main" id="{6AA3B8A6-F2CC-472A-8BD3-C7B8E9326393}"/>
              </a:ext>
            </a:extLst>
          </p:cNvPr>
          <p:cNvSpPr>
            <a:spLocks noGrp="1"/>
          </p:cNvSpPr>
          <p:nvPr>
            <p:ph type="title"/>
          </p:nvPr>
        </p:nvSpPr>
        <p:spPr>
          <a:xfrm>
            <a:off x="2264898" y="731520"/>
            <a:ext cx="8820444" cy="1806096"/>
          </a:xfrm>
        </p:spPr>
        <p:txBody>
          <a:bodyPr>
            <a:normAutofit fontScale="90000"/>
          </a:bodyPr>
          <a:lstStyle/>
          <a:p>
            <a:r>
              <a:rPr lang="en-US" sz="3100" dirty="0"/>
              <a:t>Conclusion:  Base on information and collecting of all data, this proposal should be approved because it involves our students who is our future leaders in our beloved island of commonwealth of northern </a:t>
            </a:r>
            <a:r>
              <a:rPr lang="en-US" sz="3100" dirty="0" err="1"/>
              <a:t>mariana</a:t>
            </a:r>
            <a:r>
              <a:rPr lang="en-US" sz="3100" dirty="0"/>
              <a:t> islands.</a:t>
            </a:r>
            <a:r>
              <a:rPr lang="en-US" dirty="0"/>
              <a:t>.</a:t>
            </a:r>
          </a:p>
        </p:txBody>
      </p:sp>
    </p:spTree>
    <p:extLst>
      <p:ext uri="{BB962C8B-B14F-4D97-AF65-F5344CB8AC3E}">
        <p14:creationId xmlns:p14="http://schemas.microsoft.com/office/powerpoint/2010/main" val="279228335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142</TotalTime>
  <Words>454</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How can waste be minimize in the free meal program?</vt:lpstr>
      <vt:lpstr>A study of food preferences in CNMI Public schools to northern marianas college student</vt:lpstr>
      <vt:lpstr>Literature as references for my studies of Public school free meal that are wasted</vt:lpstr>
      <vt:lpstr>Methodology of survey from northern marianas college students (40 students)</vt:lpstr>
      <vt:lpstr>First Methodology by using survey from different public school </vt:lpstr>
      <vt:lpstr>Second Methodology :  interviews to three experts about free meal programs </vt:lpstr>
      <vt:lpstr>Third  methodology : write to two of academic authors about their study of waste foods from free meal program.</vt:lpstr>
      <vt:lpstr>Schedule to finish my essay project</vt:lpstr>
      <vt:lpstr>Conclusion:  Base on information and collecting of all data, this proposal should be approved because it involves our students who is our future leaders in our beloved island of commonwealth of northern mariana islands..</vt:lpstr>
      <vt:lpstr>In 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waste be minimize in the free meal program?</dc:title>
  <dc:creator>nestor tumaquip</dc:creator>
  <cp:lastModifiedBy>nestor tumaquip</cp:lastModifiedBy>
  <cp:revision>17</cp:revision>
  <dcterms:created xsi:type="dcterms:W3CDTF">2018-09-25T13:08:57Z</dcterms:created>
  <dcterms:modified xsi:type="dcterms:W3CDTF">2018-09-25T23:43:47Z</dcterms:modified>
</cp:coreProperties>
</file>