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83" r:id="rId8"/>
    <p:sldId id="284" r:id="rId9"/>
    <p:sldId id="262" r:id="rId10"/>
    <p:sldId id="263" r:id="rId11"/>
    <p:sldId id="269" r:id="rId12"/>
    <p:sldId id="270" r:id="rId13"/>
    <p:sldId id="271" r:id="rId14"/>
    <p:sldId id="264" r:id="rId15"/>
    <p:sldId id="265" r:id="rId16"/>
    <p:sldId id="266" r:id="rId17"/>
    <p:sldId id="282" r:id="rId18"/>
    <p:sldId id="272" r:id="rId19"/>
    <p:sldId id="273" r:id="rId20"/>
    <p:sldId id="274" r:id="rId21"/>
    <p:sldId id="275" r:id="rId22"/>
    <p:sldId id="276" r:id="rId23"/>
    <p:sldId id="277" r:id="rId24"/>
    <p:sldId id="278" r:id="rId25"/>
    <p:sldId id="279" r:id="rId26"/>
    <p:sldId id="280" r:id="rId27"/>
    <p:sldId id="281" r:id="rId28"/>
    <p:sldId id="267" r:id="rId29"/>
    <p:sldId id="26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590D2C9-FFC8-4B38-AA8A-EB40720848D8}" type="datetimeFigureOut">
              <a:rPr lang="en-US" smtClean="0"/>
              <a:t>5/3/2018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BBAC619-6799-45F0-8DB5-1AC40B6E423F}"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352321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0D2C9-FFC8-4B38-AA8A-EB40720848D8}"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AC619-6799-45F0-8DB5-1AC40B6E423F}" type="slidenum">
              <a:rPr lang="en-US" smtClean="0"/>
              <a:t>‹#›</a:t>
            </a:fld>
            <a:endParaRPr lang="en-US"/>
          </a:p>
        </p:txBody>
      </p:sp>
    </p:spTree>
    <p:extLst>
      <p:ext uri="{BB962C8B-B14F-4D97-AF65-F5344CB8AC3E}">
        <p14:creationId xmlns:p14="http://schemas.microsoft.com/office/powerpoint/2010/main" val="348249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0D2C9-FFC8-4B38-AA8A-EB40720848D8}"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AC619-6799-45F0-8DB5-1AC40B6E423F}" type="slidenum">
              <a:rPr lang="en-US" smtClean="0"/>
              <a:t>‹#›</a:t>
            </a:fld>
            <a:endParaRPr lang="en-US"/>
          </a:p>
        </p:txBody>
      </p:sp>
    </p:spTree>
    <p:extLst>
      <p:ext uri="{BB962C8B-B14F-4D97-AF65-F5344CB8AC3E}">
        <p14:creationId xmlns:p14="http://schemas.microsoft.com/office/powerpoint/2010/main" val="285835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0D2C9-FFC8-4B38-AA8A-EB40720848D8}"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AC619-6799-45F0-8DB5-1AC40B6E423F}" type="slidenum">
              <a:rPr lang="en-US" smtClean="0"/>
              <a:t>‹#›</a:t>
            </a:fld>
            <a:endParaRPr lang="en-US"/>
          </a:p>
        </p:txBody>
      </p:sp>
    </p:spTree>
    <p:extLst>
      <p:ext uri="{BB962C8B-B14F-4D97-AF65-F5344CB8AC3E}">
        <p14:creationId xmlns:p14="http://schemas.microsoft.com/office/powerpoint/2010/main" val="405496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590D2C9-FFC8-4B38-AA8A-EB40720848D8}" type="datetimeFigureOut">
              <a:rPr lang="en-US" smtClean="0"/>
              <a:t>5/3/2018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BBAC619-6799-45F0-8DB5-1AC40B6E423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497474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90D2C9-FFC8-4B38-AA8A-EB40720848D8}"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AC619-6799-45F0-8DB5-1AC40B6E423F}" type="slidenum">
              <a:rPr lang="en-US" smtClean="0"/>
              <a:t>‹#›</a:t>
            </a:fld>
            <a:endParaRPr lang="en-US"/>
          </a:p>
        </p:txBody>
      </p:sp>
    </p:spTree>
    <p:extLst>
      <p:ext uri="{BB962C8B-B14F-4D97-AF65-F5344CB8AC3E}">
        <p14:creationId xmlns:p14="http://schemas.microsoft.com/office/powerpoint/2010/main" val="57791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90D2C9-FFC8-4B38-AA8A-EB40720848D8}"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AC619-6799-45F0-8DB5-1AC40B6E423F}" type="slidenum">
              <a:rPr lang="en-US" smtClean="0"/>
              <a:t>‹#›</a:t>
            </a:fld>
            <a:endParaRPr lang="en-US"/>
          </a:p>
        </p:txBody>
      </p:sp>
    </p:spTree>
    <p:extLst>
      <p:ext uri="{BB962C8B-B14F-4D97-AF65-F5344CB8AC3E}">
        <p14:creationId xmlns:p14="http://schemas.microsoft.com/office/powerpoint/2010/main" val="213996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90D2C9-FFC8-4B38-AA8A-EB40720848D8}"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AC619-6799-45F0-8DB5-1AC40B6E423F}" type="slidenum">
              <a:rPr lang="en-US" smtClean="0"/>
              <a:t>‹#›</a:t>
            </a:fld>
            <a:endParaRPr lang="en-US"/>
          </a:p>
        </p:txBody>
      </p:sp>
    </p:spTree>
    <p:extLst>
      <p:ext uri="{BB962C8B-B14F-4D97-AF65-F5344CB8AC3E}">
        <p14:creationId xmlns:p14="http://schemas.microsoft.com/office/powerpoint/2010/main" val="276982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0D2C9-FFC8-4B38-AA8A-EB40720848D8}"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AC619-6799-45F0-8DB5-1AC40B6E423F}" type="slidenum">
              <a:rPr lang="en-US" smtClean="0"/>
              <a:t>‹#›</a:t>
            </a:fld>
            <a:endParaRPr lang="en-US"/>
          </a:p>
        </p:txBody>
      </p:sp>
    </p:spTree>
    <p:extLst>
      <p:ext uri="{BB962C8B-B14F-4D97-AF65-F5344CB8AC3E}">
        <p14:creationId xmlns:p14="http://schemas.microsoft.com/office/powerpoint/2010/main" val="88512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590D2C9-FFC8-4B38-AA8A-EB40720848D8}" type="datetimeFigureOut">
              <a:rPr lang="en-US" smtClean="0"/>
              <a:t>5/3/2018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BBAC619-6799-45F0-8DB5-1AC40B6E423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883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590D2C9-FFC8-4B38-AA8A-EB40720848D8}" type="datetimeFigureOut">
              <a:rPr lang="en-US" smtClean="0"/>
              <a:t>5/3/2018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BBAC619-6799-45F0-8DB5-1AC40B6E423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222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590D2C9-FFC8-4B38-AA8A-EB40720848D8}" type="datetimeFigureOut">
              <a:rPr lang="en-US" smtClean="0"/>
              <a:t>5/3/2018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BBAC619-6799-45F0-8DB5-1AC40B6E423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3952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rogressive-charlestown.com/2016/06/the-gmo-debate-just-got-lot-more.htm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2.jpg"/><Relationship Id="rId3" Type="http://schemas.openxmlformats.org/officeDocument/2006/relationships/hyperlink" Target="http://facs-4-life.wikispaces.com/Food+Allergies+and+Food+Related+Diseases" TargetMode="External"/><Relationship Id="rId7" Type="http://schemas.openxmlformats.org/officeDocument/2006/relationships/hyperlink" Target="https://creativecommons.org/licenses/by-nc-nd/3.0/" TargetMode="External"/><Relationship Id="rId12" Type="http://schemas.openxmlformats.org/officeDocument/2006/relationships/hyperlink" Target="https://creativecommons.org/licenses/by-nc-sa/2.0/" TargetMode="Externa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hyperlink" Target="http://www.foodiggity.com/food-allergy-patches-might-as-well-be-bulls-eyes/" TargetMode="External"/><Relationship Id="rId11" Type="http://schemas.openxmlformats.org/officeDocument/2006/relationships/hyperlink" Target="http://flickr.com/photos/diethylstilbestrol/15312609008" TargetMode="External"/><Relationship Id="rId5" Type="http://schemas.openxmlformats.org/officeDocument/2006/relationships/image" Target="../media/image19.jpg"/><Relationship Id="rId15" Type="http://schemas.openxmlformats.org/officeDocument/2006/relationships/hyperlink" Target="https://creativecommons.org/licenses/by/2.0/" TargetMode="External"/><Relationship Id="rId10" Type="http://schemas.openxmlformats.org/officeDocument/2006/relationships/image" Target="../media/image21.jpg"/><Relationship Id="rId4" Type="http://schemas.openxmlformats.org/officeDocument/2006/relationships/hyperlink" Target="https://creativecommons.org/licenses/by-sa/3.0/" TargetMode="External"/><Relationship Id="rId9" Type="http://schemas.openxmlformats.org/officeDocument/2006/relationships/hyperlink" Target="http://frommidnight.blogspot.com/2011/08/midnight-movie-of-week-84-toxic-avenger.html" TargetMode="External"/><Relationship Id="rId14" Type="http://schemas.openxmlformats.org/officeDocument/2006/relationships/hyperlink" Target="https://flickr.com/photos/wfryer/657757516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cojesuit.com/gmos-and-zambia/5686/"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2631-8EDA-4507-A296-1AC633B7DABA}"/>
              </a:ext>
            </a:extLst>
          </p:cNvPr>
          <p:cNvSpPr>
            <a:spLocks noGrp="1"/>
          </p:cNvSpPr>
          <p:nvPr>
            <p:ph type="ctrTitle"/>
          </p:nvPr>
        </p:nvSpPr>
        <p:spPr>
          <a:xfrm>
            <a:off x="1140643" y="612741"/>
            <a:ext cx="9935852" cy="4635533"/>
          </a:xfrm>
        </p:spPr>
        <p:txBody>
          <a:bodyPr/>
          <a:lstStyle/>
          <a:p>
            <a:r>
              <a:rPr lang="en-US" dirty="0">
                <a:latin typeface="Adobe Devanagari" panose="02040503050201020203" pitchFamily="18" charset="0"/>
                <a:cs typeface="Adobe Devanagari" panose="02040503050201020203" pitchFamily="18" charset="0"/>
              </a:rPr>
              <a:t>Impacts of Genetic Organism Modified(in food and drinks)</a:t>
            </a:r>
          </a:p>
        </p:txBody>
      </p:sp>
      <p:sp>
        <p:nvSpPr>
          <p:cNvPr id="3" name="Subtitle 2">
            <a:extLst>
              <a:ext uri="{FF2B5EF4-FFF2-40B4-BE49-F238E27FC236}">
                <a16:creationId xmlns:a16="http://schemas.microsoft.com/office/drawing/2014/main" id="{3BD624DE-C2E5-4313-AC0A-1CD337635768}"/>
              </a:ext>
            </a:extLst>
          </p:cNvPr>
          <p:cNvSpPr>
            <a:spLocks noGrp="1"/>
          </p:cNvSpPr>
          <p:nvPr>
            <p:ph type="subTitle" idx="1"/>
          </p:nvPr>
        </p:nvSpPr>
        <p:spPr>
          <a:xfrm>
            <a:off x="1524000" y="4956044"/>
            <a:ext cx="9144000" cy="1680426"/>
          </a:xfrm>
        </p:spPr>
        <p:txBody>
          <a:bodyPr>
            <a:normAutofit/>
          </a:bodyPr>
          <a:lstStyle/>
          <a:p>
            <a:r>
              <a:rPr lang="en-US" dirty="0">
                <a:latin typeface="Adobe Devanagari" panose="02040503050201020203" pitchFamily="18" charset="0"/>
                <a:cs typeface="Adobe Devanagari" panose="02040503050201020203" pitchFamily="18" charset="0"/>
              </a:rPr>
              <a:t>Mary Joy G. Laquian</a:t>
            </a:r>
          </a:p>
        </p:txBody>
      </p:sp>
    </p:spTree>
    <p:extLst>
      <p:ext uri="{BB962C8B-B14F-4D97-AF65-F5344CB8AC3E}">
        <p14:creationId xmlns:p14="http://schemas.microsoft.com/office/powerpoint/2010/main" val="2696727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E69-0792-424C-9CEE-04FADBBDC959}"/>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22CD3723-118D-47E8-945F-39805BAF17E4}"/>
              </a:ext>
            </a:extLst>
          </p:cNvPr>
          <p:cNvSpPr>
            <a:spLocks noGrp="1"/>
          </p:cNvSpPr>
          <p:nvPr>
            <p:ph idx="1"/>
          </p:nvPr>
        </p:nvSpPr>
        <p:spPr>
          <a:xfrm>
            <a:off x="1295400" y="2171700"/>
            <a:ext cx="9601200" cy="3581400"/>
          </a:xfrm>
        </p:spPr>
        <p:txBody>
          <a:bodyPr/>
          <a:lstStyle/>
          <a:p>
            <a:r>
              <a:rPr lang="en-US" dirty="0"/>
              <a:t>Triggers Allergies</a:t>
            </a:r>
          </a:p>
          <a:p>
            <a:r>
              <a:rPr lang="en-US" dirty="0"/>
              <a:t>Antibiotic Resistance</a:t>
            </a:r>
          </a:p>
          <a:p>
            <a:r>
              <a:rPr lang="en-US" dirty="0"/>
              <a:t>Increased Toxicity</a:t>
            </a:r>
          </a:p>
        </p:txBody>
      </p:sp>
    </p:spTree>
    <p:extLst>
      <p:ext uri="{BB962C8B-B14F-4D97-AF65-F5344CB8AC3E}">
        <p14:creationId xmlns:p14="http://schemas.microsoft.com/office/powerpoint/2010/main" val="368533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077-B8ED-4F9B-9CD5-1916EBEB670A}"/>
              </a:ext>
            </a:extLst>
          </p:cNvPr>
          <p:cNvSpPr>
            <a:spLocks noGrp="1"/>
          </p:cNvSpPr>
          <p:nvPr>
            <p:ph type="title"/>
          </p:nvPr>
        </p:nvSpPr>
        <p:spPr/>
        <p:txBody>
          <a:bodyPr/>
          <a:lstStyle/>
          <a:p>
            <a:r>
              <a:rPr lang="en-US" dirty="0"/>
              <a:t>Triggers Allergies</a:t>
            </a:r>
            <a:br>
              <a:rPr lang="en-US" dirty="0"/>
            </a:br>
            <a:endParaRPr lang="en-US" dirty="0"/>
          </a:p>
        </p:txBody>
      </p:sp>
      <p:sp>
        <p:nvSpPr>
          <p:cNvPr id="3" name="Content Placeholder 2">
            <a:extLst>
              <a:ext uri="{FF2B5EF4-FFF2-40B4-BE49-F238E27FC236}">
                <a16:creationId xmlns:a16="http://schemas.microsoft.com/office/drawing/2014/main" id="{DFA61B49-9D8E-4469-AE3D-8509B1D94E2F}"/>
              </a:ext>
            </a:extLst>
          </p:cNvPr>
          <p:cNvSpPr>
            <a:spLocks noGrp="1"/>
          </p:cNvSpPr>
          <p:nvPr>
            <p:ph idx="1"/>
          </p:nvPr>
        </p:nvSpPr>
        <p:spPr/>
        <p:txBody>
          <a:bodyPr>
            <a:normAutofit/>
          </a:bodyPr>
          <a:lstStyle/>
          <a:p>
            <a:pPr marL="0" indent="0">
              <a:buNone/>
            </a:pPr>
            <a:r>
              <a:rPr lang="en-US" dirty="0"/>
              <a:t>Why?</a:t>
            </a:r>
          </a:p>
          <a:p>
            <a:pPr>
              <a:buFontTx/>
              <a:buChar char="-"/>
            </a:pPr>
            <a:r>
              <a:rPr lang="en-US" dirty="0"/>
              <a:t>Allergic reactions in humans occur when a normally harmless protein enters the body and stimulates an immune response.</a:t>
            </a:r>
          </a:p>
          <a:p>
            <a:pPr>
              <a:buFontTx/>
              <a:buChar char="-"/>
            </a:pPr>
            <a:r>
              <a:rPr lang="en-US" dirty="0"/>
              <a:t>If the new protein in a Genetic modified plant comes from a source that is know to cause allergies in humans or a source that has never been consumed as human food, the concern that the protein could cause an immune response in humans. </a:t>
            </a:r>
          </a:p>
          <a:p>
            <a:pPr>
              <a:buFontTx/>
              <a:buChar char="-"/>
            </a:pPr>
            <a:r>
              <a:rPr lang="en-US" dirty="0"/>
              <a:t>For instance, some genetic modified food is one of the ingredient of this specific beer you drink that is why your body is experiencing allergic reaction.</a:t>
            </a:r>
          </a:p>
        </p:txBody>
      </p:sp>
    </p:spTree>
    <p:extLst>
      <p:ext uri="{BB962C8B-B14F-4D97-AF65-F5344CB8AC3E}">
        <p14:creationId xmlns:p14="http://schemas.microsoft.com/office/powerpoint/2010/main" val="241779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4A20-715C-4071-A78F-9E2D2255C5CA}"/>
              </a:ext>
            </a:extLst>
          </p:cNvPr>
          <p:cNvSpPr>
            <a:spLocks noGrp="1"/>
          </p:cNvSpPr>
          <p:nvPr>
            <p:ph type="title"/>
          </p:nvPr>
        </p:nvSpPr>
        <p:spPr/>
        <p:txBody>
          <a:bodyPr/>
          <a:lstStyle/>
          <a:p>
            <a:r>
              <a:rPr lang="en-US" dirty="0"/>
              <a:t>Antibiotic Resistance</a:t>
            </a:r>
            <a:br>
              <a:rPr lang="en-US" dirty="0"/>
            </a:br>
            <a:endParaRPr lang="en-US" dirty="0"/>
          </a:p>
        </p:txBody>
      </p:sp>
      <p:sp>
        <p:nvSpPr>
          <p:cNvPr id="3" name="Content Placeholder 2">
            <a:extLst>
              <a:ext uri="{FF2B5EF4-FFF2-40B4-BE49-F238E27FC236}">
                <a16:creationId xmlns:a16="http://schemas.microsoft.com/office/drawing/2014/main" id="{BFC24BFC-C427-4C38-93C8-1E57961BEC17}"/>
              </a:ext>
            </a:extLst>
          </p:cNvPr>
          <p:cNvSpPr>
            <a:spLocks noGrp="1"/>
          </p:cNvSpPr>
          <p:nvPr>
            <p:ph idx="1"/>
          </p:nvPr>
        </p:nvSpPr>
        <p:spPr/>
        <p:txBody>
          <a:bodyPr>
            <a:normAutofit/>
          </a:bodyPr>
          <a:lstStyle/>
          <a:p>
            <a:pPr marL="0" indent="0">
              <a:buNone/>
            </a:pPr>
            <a:r>
              <a:rPr lang="en-US" dirty="0"/>
              <a:t>Why?</a:t>
            </a:r>
          </a:p>
          <a:p>
            <a:pPr marL="0" indent="0">
              <a:buNone/>
            </a:pPr>
            <a:r>
              <a:rPr lang="en-US" dirty="0"/>
              <a:t>-     Biotechnologists use antibiotic resistance genes as selectable markers when inserting new genes into plants. </a:t>
            </a:r>
          </a:p>
          <a:p>
            <a:pPr>
              <a:buFontTx/>
              <a:buChar char="-"/>
            </a:pPr>
            <a:r>
              <a:rPr lang="en-US" dirty="0"/>
              <a:t>There is concern that bacteria living in the guts of humans and animals could pick up an antibiotic resistance gene from a GM plant before the DNA becomes completely digested </a:t>
            </a:r>
          </a:p>
          <a:p>
            <a:pPr>
              <a:buFontTx/>
              <a:buChar char="-"/>
            </a:pPr>
            <a:r>
              <a:rPr lang="en-US" dirty="0"/>
              <a:t>By attaching the desired gene to an antibiotic resistance gene the new GM plant can be tested by growing it in a solution containing the corresponding antibiotic. If the plant survives scientists know that it has taken up the antibiotic resistance gene along with the desired gene.</a:t>
            </a:r>
          </a:p>
        </p:txBody>
      </p:sp>
    </p:spTree>
    <p:extLst>
      <p:ext uri="{BB962C8B-B14F-4D97-AF65-F5344CB8AC3E}">
        <p14:creationId xmlns:p14="http://schemas.microsoft.com/office/powerpoint/2010/main" val="3893573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7C49-FF92-4FEE-AAB0-F7B96F9E7264}"/>
              </a:ext>
            </a:extLst>
          </p:cNvPr>
          <p:cNvSpPr>
            <a:spLocks noGrp="1"/>
          </p:cNvSpPr>
          <p:nvPr>
            <p:ph type="title"/>
          </p:nvPr>
        </p:nvSpPr>
        <p:spPr/>
        <p:txBody>
          <a:bodyPr/>
          <a:lstStyle/>
          <a:p>
            <a:r>
              <a:rPr lang="en-US" dirty="0"/>
              <a:t>Increased Toxicity</a:t>
            </a:r>
          </a:p>
        </p:txBody>
      </p:sp>
      <p:sp>
        <p:nvSpPr>
          <p:cNvPr id="3" name="Content Placeholder 2">
            <a:extLst>
              <a:ext uri="{FF2B5EF4-FFF2-40B4-BE49-F238E27FC236}">
                <a16:creationId xmlns:a16="http://schemas.microsoft.com/office/drawing/2014/main" id="{FDE83A7E-593C-424B-99E1-667728941D65}"/>
              </a:ext>
            </a:extLst>
          </p:cNvPr>
          <p:cNvSpPr>
            <a:spLocks noGrp="1"/>
          </p:cNvSpPr>
          <p:nvPr>
            <p:ph idx="1"/>
          </p:nvPr>
        </p:nvSpPr>
        <p:spPr/>
        <p:txBody>
          <a:bodyPr/>
          <a:lstStyle/>
          <a:p>
            <a:pPr marL="0" indent="0">
              <a:buNone/>
            </a:pPr>
            <a:r>
              <a:rPr lang="en-US" dirty="0"/>
              <a:t>Why?</a:t>
            </a:r>
          </a:p>
          <a:p>
            <a:pPr>
              <a:buFontTx/>
              <a:buChar char="-"/>
            </a:pPr>
            <a:r>
              <a:rPr lang="en-US" dirty="0"/>
              <a:t>Most plants produce substances that are toxic to humans. Most of the plants that humans consume produce toxins at levels low enough that they do not produce any opposing health effects.</a:t>
            </a:r>
          </a:p>
          <a:p>
            <a:pPr>
              <a:buFontTx/>
              <a:buChar char="-"/>
            </a:pPr>
            <a:r>
              <a:rPr lang="en-US" dirty="0"/>
              <a:t>There is concern that inserting an exotic gene into a plant could cause it to produce toxins at higher levels that could be dangerous to humans. This could happen through the process of inserting the gene into the plant. If other genes in the plant become damaged during the insertion process it could cause the plant to alter its production of toxins. </a:t>
            </a:r>
          </a:p>
        </p:txBody>
      </p:sp>
    </p:spTree>
    <p:extLst>
      <p:ext uri="{BB962C8B-B14F-4D97-AF65-F5344CB8AC3E}">
        <p14:creationId xmlns:p14="http://schemas.microsoft.com/office/powerpoint/2010/main" val="2204945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C090-A28D-4F16-BBD6-76F52B0E59A6}"/>
              </a:ext>
            </a:extLst>
          </p:cNvPr>
          <p:cNvSpPr>
            <a:spLocks noGrp="1"/>
          </p:cNvSpPr>
          <p:nvPr>
            <p:ph type="title"/>
          </p:nvPr>
        </p:nvSpPr>
        <p:spPr/>
        <p:txBody>
          <a:bodyPr/>
          <a:lstStyle/>
          <a:p>
            <a:r>
              <a:rPr lang="en-US" dirty="0"/>
              <a:t>Research instrument:</a:t>
            </a:r>
          </a:p>
        </p:txBody>
      </p:sp>
      <p:sp>
        <p:nvSpPr>
          <p:cNvPr id="3" name="Content Placeholder 2">
            <a:extLst>
              <a:ext uri="{FF2B5EF4-FFF2-40B4-BE49-F238E27FC236}">
                <a16:creationId xmlns:a16="http://schemas.microsoft.com/office/drawing/2014/main" id="{8E5B6A12-FF60-4C67-ADDA-75F50426458E}"/>
              </a:ext>
            </a:extLst>
          </p:cNvPr>
          <p:cNvSpPr>
            <a:spLocks noGrp="1"/>
          </p:cNvSpPr>
          <p:nvPr>
            <p:ph idx="1"/>
          </p:nvPr>
        </p:nvSpPr>
        <p:spPr/>
        <p:txBody>
          <a:bodyPr>
            <a:normAutofit/>
          </a:bodyPr>
          <a:lstStyle/>
          <a:p>
            <a:pPr marL="0" indent="0">
              <a:buNone/>
            </a:pPr>
            <a:r>
              <a:rPr lang="en-US" sz="2400" b="1" dirty="0"/>
              <a:t>Yes or No question to separate people who knows or do not know about </a:t>
            </a:r>
            <a:r>
              <a:rPr lang="en-US" sz="2400" b="1" dirty="0" err="1"/>
              <a:t>GMos</a:t>
            </a:r>
            <a:r>
              <a:rPr lang="en-US" sz="2400" b="1" dirty="0"/>
              <a:t> or </a:t>
            </a:r>
            <a:r>
              <a:rPr lang="en-US" sz="2400" b="1" dirty="0" err="1"/>
              <a:t>GMfs</a:t>
            </a:r>
            <a:endParaRPr lang="en-US" sz="2400" b="1" dirty="0"/>
          </a:p>
          <a:p>
            <a:pPr marL="0" indent="0">
              <a:buNone/>
            </a:pPr>
            <a:r>
              <a:rPr lang="en-US" b="1" dirty="0"/>
              <a:t>Example: </a:t>
            </a:r>
          </a:p>
          <a:p>
            <a:pPr marL="0" indent="0">
              <a:buNone/>
            </a:pPr>
            <a:r>
              <a:rPr lang="en-US" b="1" dirty="0"/>
              <a:t>	1. Are you familiar with Genetic Modified Organisms?</a:t>
            </a:r>
          </a:p>
          <a:p>
            <a:pPr marL="0" indent="0">
              <a:buNone/>
            </a:pPr>
            <a:r>
              <a:rPr lang="en-US" b="1" dirty="0"/>
              <a:t>	2. Do you think the public has enough information about  with food and drinks 	are now genetically modified?</a:t>
            </a:r>
          </a:p>
          <a:p>
            <a:pPr marL="0" indent="0">
              <a:buNone/>
            </a:pPr>
            <a:r>
              <a:rPr lang="en-US" b="1" dirty="0"/>
              <a:t>	3. Do you think Genetic Modified Organisms is a serious issue in the CNMI?</a:t>
            </a:r>
          </a:p>
          <a:p>
            <a:pPr marL="0" indent="0">
              <a:buNone/>
            </a:pPr>
            <a:r>
              <a:rPr lang="en-US" b="1" dirty="0"/>
              <a:t>		</a:t>
            </a:r>
          </a:p>
        </p:txBody>
      </p:sp>
    </p:spTree>
    <p:extLst>
      <p:ext uri="{BB962C8B-B14F-4D97-AF65-F5344CB8AC3E}">
        <p14:creationId xmlns:p14="http://schemas.microsoft.com/office/powerpoint/2010/main" val="228043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CBF7-8F4D-41DD-9616-8BB0978EDA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A4F4C3-D464-41BD-ABE3-5AC31E0AFF6E}"/>
              </a:ext>
            </a:extLst>
          </p:cNvPr>
          <p:cNvSpPr>
            <a:spLocks noGrp="1"/>
          </p:cNvSpPr>
          <p:nvPr>
            <p:ph idx="1"/>
          </p:nvPr>
        </p:nvSpPr>
        <p:spPr/>
        <p:txBody>
          <a:bodyPr/>
          <a:lstStyle/>
          <a:p>
            <a:pPr marL="0" indent="0">
              <a:buNone/>
            </a:pPr>
            <a:r>
              <a:rPr lang="en-US" sz="3200" b="1" dirty="0"/>
              <a:t>Ask and interview some Local Brewer: Yes or No</a:t>
            </a:r>
          </a:p>
          <a:p>
            <a:pPr marL="457200" indent="-457200">
              <a:buAutoNum type="arabicPeriod"/>
            </a:pPr>
            <a:r>
              <a:rPr lang="en-US" b="1" dirty="0"/>
              <a:t>Do you know what is Genetic Modified Organisms is?</a:t>
            </a:r>
          </a:p>
          <a:p>
            <a:pPr marL="457200" indent="-457200">
              <a:buAutoNum type="arabicPeriod"/>
            </a:pPr>
            <a:r>
              <a:rPr lang="en-US" b="1" dirty="0"/>
              <a:t>Do you use Genetic Modified Organisms as an ingredients of your beer? Why?</a:t>
            </a:r>
          </a:p>
          <a:p>
            <a:pPr marL="0" indent="0">
              <a:buNone/>
            </a:pPr>
            <a:r>
              <a:rPr lang="en-US" b="1" dirty="0"/>
              <a:t>3.    Do you sell those products in the Island?</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840356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AA490-B00D-4202-B35A-0CBD0303D362}"/>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D1CFA8CA-AD5E-4A52-B22A-C0AAD82F10FD}"/>
              </a:ext>
            </a:extLst>
          </p:cNvPr>
          <p:cNvSpPr>
            <a:spLocks noGrp="1"/>
          </p:cNvSpPr>
          <p:nvPr>
            <p:ph idx="1"/>
          </p:nvPr>
        </p:nvSpPr>
        <p:spPr>
          <a:xfrm>
            <a:off x="1371600" y="1260909"/>
            <a:ext cx="9601200" cy="4606491"/>
          </a:xfrm>
        </p:spPr>
        <p:txBody>
          <a:bodyPr>
            <a:normAutofit/>
          </a:bodyPr>
          <a:lstStyle/>
          <a:p>
            <a:pPr>
              <a:buFontTx/>
              <a:buChar char="-"/>
            </a:pPr>
            <a:r>
              <a:rPr lang="en-US" sz="3600" b="1" dirty="0"/>
              <a:t>The survey will take 5-7 minutes to complete.</a:t>
            </a:r>
          </a:p>
          <a:p>
            <a:pPr>
              <a:buFontTx/>
              <a:buChar char="-"/>
            </a:pPr>
            <a:r>
              <a:rPr lang="en-US" sz="3600" b="1" dirty="0"/>
              <a:t>A short informal interview will commerce after to explore their understanding, views, experiences and beliefs.</a:t>
            </a:r>
          </a:p>
          <a:p>
            <a:pPr>
              <a:buFontTx/>
              <a:buChar char="-"/>
            </a:pPr>
            <a:r>
              <a:rPr lang="en-US" sz="3600" b="1" dirty="0"/>
              <a:t>Quantitative Data Collection method will be used to provide a deeper understanding.</a:t>
            </a:r>
          </a:p>
          <a:p>
            <a:pPr>
              <a:buFontTx/>
              <a:buChar char="-"/>
            </a:pPr>
            <a:endParaRPr lang="en-US" sz="3600" b="1" dirty="0"/>
          </a:p>
        </p:txBody>
      </p:sp>
    </p:spTree>
    <p:extLst>
      <p:ext uri="{BB962C8B-B14F-4D97-AF65-F5344CB8AC3E}">
        <p14:creationId xmlns:p14="http://schemas.microsoft.com/office/powerpoint/2010/main" val="2880788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CFF7-A3FB-4787-A39C-D0CCE261C07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5C61935-471A-410D-B681-ED77CDF3D3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065" t="13350" r="4867" b="12108"/>
          <a:stretch/>
        </p:blipFill>
        <p:spPr>
          <a:xfrm>
            <a:off x="933071" y="801278"/>
            <a:ext cx="9483547" cy="5066122"/>
          </a:xfrm>
          <a:prstGeom prst="rect">
            <a:avLst/>
          </a:prstGeom>
        </p:spPr>
      </p:pic>
    </p:spTree>
    <p:extLst>
      <p:ext uri="{BB962C8B-B14F-4D97-AF65-F5344CB8AC3E}">
        <p14:creationId xmlns:p14="http://schemas.microsoft.com/office/powerpoint/2010/main" val="146005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417A-88D3-45A5-9CCF-B018B3531E7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D08176A-45B5-4AD8-97CD-819D01FE6A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808" t="12463" r="4339" b="11594"/>
          <a:stretch/>
        </p:blipFill>
        <p:spPr>
          <a:xfrm>
            <a:off x="1549668" y="1491915"/>
            <a:ext cx="9711890" cy="4581625"/>
          </a:xfrm>
        </p:spPr>
      </p:pic>
    </p:spTree>
    <p:extLst>
      <p:ext uri="{BB962C8B-B14F-4D97-AF65-F5344CB8AC3E}">
        <p14:creationId xmlns:p14="http://schemas.microsoft.com/office/powerpoint/2010/main" val="50036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2345-DCA1-4888-BE1B-8FF11926802E}"/>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815E69FD-68D5-4418-8968-C04B0ECB527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739" t="13304" r="3476" b="11713"/>
          <a:stretch/>
        </p:blipFill>
        <p:spPr>
          <a:xfrm>
            <a:off x="1076425" y="96117"/>
            <a:ext cx="9896375" cy="6076083"/>
          </a:xfrm>
        </p:spPr>
      </p:pic>
    </p:spTree>
    <p:extLst>
      <p:ext uri="{BB962C8B-B14F-4D97-AF65-F5344CB8AC3E}">
        <p14:creationId xmlns:p14="http://schemas.microsoft.com/office/powerpoint/2010/main" val="419899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3FEB-AD78-480A-88A4-5DE2A962C9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739F70-878A-4B28-B2AC-6652253131F9}"/>
              </a:ext>
            </a:extLst>
          </p:cNvPr>
          <p:cNvSpPr>
            <a:spLocks noGrp="1"/>
          </p:cNvSpPr>
          <p:nvPr>
            <p:ph idx="1"/>
          </p:nvPr>
        </p:nvSpPr>
        <p:spPr>
          <a:xfrm>
            <a:off x="838200" y="1825625"/>
            <a:ext cx="4044885" cy="4351338"/>
          </a:xfrm>
        </p:spPr>
        <p:txBody>
          <a:bodyPr>
            <a:normAutofit fontScale="92500"/>
          </a:bodyPr>
          <a:lstStyle/>
          <a:p>
            <a:pPr marL="0" indent="0">
              <a:buNone/>
            </a:pPr>
            <a:r>
              <a:rPr lang="en-US" sz="3600" dirty="0">
                <a:latin typeface="Adobe Devanagari" panose="02040503050201020203" pitchFamily="18" charset="0"/>
                <a:cs typeface="Adobe Devanagari" panose="02040503050201020203" pitchFamily="18" charset="0"/>
              </a:rPr>
              <a:t>Can biotechnology like GMOs improved nutrition? or will harm the health of the people who will ingest it? </a:t>
            </a:r>
          </a:p>
          <a:p>
            <a:pPr marL="0" indent="0">
              <a:buNone/>
            </a:pPr>
            <a:r>
              <a:rPr lang="en-US" sz="3600" b="1" dirty="0">
                <a:latin typeface="Adobe Devanagari" panose="02040503050201020203" pitchFamily="18" charset="0"/>
                <a:cs typeface="Adobe Devanagari" panose="02040503050201020203" pitchFamily="18" charset="0"/>
              </a:rPr>
              <a:t>Research Topic:</a:t>
            </a:r>
          </a:p>
          <a:p>
            <a:pPr marL="0" indent="0">
              <a:buNone/>
            </a:pPr>
            <a:r>
              <a:rPr lang="en-US" sz="3600" b="1" dirty="0">
                <a:latin typeface="Adobe Devanagari" panose="02040503050201020203" pitchFamily="18" charset="0"/>
                <a:cs typeface="Adobe Devanagari" panose="02040503050201020203" pitchFamily="18" charset="0"/>
              </a:rPr>
              <a:t>Impacts of GMOs in food and beers</a:t>
            </a:r>
          </a:p>
          <a:p>
            <a:pPr marL="0" indent="0">
              <a:buNone/>
            </a:pPr>
            <a:endParaRPr lang="en-US" sz="3600" b="1" dirty="0">
              <a:latin typeface="Adobe Devanagari" panose="02040503050201020203" pitchFamily="18" charset="0"/>
              <a:cs typeface="Adobe Devanagari" panose="02040503050201020203" pitchFamily="18" charset="0"/>
            </a:endParaRPr>
          </a:p>
          <a:p>
            <a:pPr marL="0" indent="0">
              <a:buNone/>
            </a:pPr>
            <a:endParaRPr lang="en-US" dirty="0">
              <a:latin typeface="Abadi Extra Light"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C98E0159-2D20-4876-BB5A-EFB15368C19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83085" y="771279"/>
            <a:ext cx="7015847" cy="5542539"/>
          </a:xfrm>
          <a:prstGeom prst="rect">
            <a:avLst/>
          </a:prstGeom>
        </p:spPr>
      </p:pic>
      <p:sp>
        <p:nvSpPr>
          <p:cNvPr id="6" name="TextBox 5">
            <a:extLst>
              <a:ext uri="{FF2B5EF4-FFF2-40B4-BE49-F238E27FC236}">
                <a16:creationId xmlns:a16="http://schemas.microsoft.com/office/drawing/2014/main" id="{9F3DD767-8527-4298-A650-C2F5D97334AE}"/>
              </a:ext>
            </a:extLst>
          </p:cNvPr>
          <p:cNvSpPr txBox="1"/>
          <p:nvPr/>
        </p:nvSpPr>
        <p:spPr>
          <a:xfrm>
            <a:off x="6564855" y="6365128"/>
            <a:ext cx="5334078" cy="230832"/>
          </a:xfrm>
          <a:prstGeom prst="rect">
            <a:avLst/>
          </a:prstGeom>
          <a:noFill/>
        </p:spPr>
        <p:txBody>
          <a:bodyPr wrap="square" rtlCol="0">
            <a:spAutoFit/>
          </a:bodyPr>
          <a:lstStyle/>
          <a:p>
            <a:r>
              <a:rPr lang="en-US" sz="900">
                <a:hlinkClick r:id="rId3" tooltip="http://www.progressive-charlestown.com/2016/06/the-gmo-debate-just-got-lot-more.html"/>
              </a:rPr>
              <a:t>This Photo</a:t>
            </a:r>
            <a:r>
              <a:rPr lang="en-US" sz="900"/>
              <a:t> by Unknown Author is licensed under </a:t>
            </a:r>
            <a:r>
              <a:rPr lang="en-US" sz="900">
                <a:hlinkClick r:id="rId4" tooltip="https://creativecommons.org/licenses/by-sa/4.0/"/>
              </a:rPr>
              <a:t>CC BY-SA</a:t>
            </a:r>
            <a:endParaRPr lang="en-US" sz="900"/>
          </a:p>
        </p:txBody>
      </p:sp>
    </p:spTree>
    <p:extLst>
      <p:ext uri="{BB962C8B-B14F-4D97-AF65-F5344CB8AC3E}">
        <p14:creationId xmlns:p14="http://schemas.microsoft.com/office/powerpoint/2010/main" val="76126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9D73-5E39-416A-9330-0AD6DCBBC2B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DB35B6-5FE7-4B0A-B899-C6109EFAA43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740" t="13573" r="3777" b="12789"/>
          <a:stretch/>
        </p:blipFill>
        <p:spPr>
          <a:xfrm>
            <a:off x="1809549" y="990574"/>
            <a:ext cx="9288379" cy="4967464"/>
          </a:xfrm>
        </p:spPr>
      </p:pic>
    </p:spTree>
    <p:extLst>
      <p:ext uri="{BB962C8B-B14F-4D97-AF65-F5344CB8AC3E}">
        <p14:creationId xmlns:p14="http://schemas.microsoft.com/office/powerpoint/2010/main" val="2905308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EB1E-047D-4C79-A6E3-6413F8D19F7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0A31F61A-EC62-44AB-9B6C-BE44B4AAB70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739" t="13303" r="4080" b="20582"/>
          <a:stretch/>
        </p:blipFill>
        <p:spPr>
          <a:xfrm>
            <a:off x="2040556" y="1174282"/>
            <a:ext cx="8499107" cy="4997918"/>
          </a:xfrm>
        </p:spPr>
      </p:pic>
    </p:spTree>
    <p:extLst>
      <p:ext uri="{BB962C8B-B14F-4D97-AF65-F5344CB8AC3E}">
        <p14:creationId xmlns:p14="http://schemas.microsoft.com/office/powerpoint/2010/main" val="105414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598D-2DF7-4F39-A699-63136E8F7B2D}"/>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F5ED4C7A-6D6F-42CD-B871-869AC1768D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100" t="11960" r="4534" b="20314"/>
          <a:stretch/>
        </p:blipFill>
        <p:spPr>
          <a:xfrm>
            <a:off x="1578543" y="841278"/>
            <a:ext cx="8813111" cy="5059008"/>
          </a:xfrm>
        </p:spPr>
      </p:pic>
    </p:spTree>
    <p:extLst>
      <p:ext uri="{BB962C8B-B14F-4D97-AF65-F5344CB8AC3E}">
        <p14:creationId xmlns:p14="http://schemas.microsoft.com/office/powerpoint/2010/main" val="327015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BA6E-E2D5-43E1-8765-2EFBE5AEF9C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22EA97F-312B-4E9D-A3B6-7B1A5664D38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589" t="11423" r="1813" b="11445"/>
          <a:stretch/>
        </p:blipFill>
        <p:spPr>
          <a:xfrm>
            <a:off x="1371600" y="288757"/>
            <a:ext cx="8330665" cy="3474720"/>
          </a:xfrm>
        </p:spPr>
      </p:pic>
      <p:pic>
        <p:nvPicPr>
          <p:cNvPr id="7" name="Picture 6">
            <a:extLst>
              <a:ext uri="{FF2B5EF4-FFF2-40B4-BE49-F238E27FC236}">
                <a16:creationId xmlns:a16="http://schemas.microsoft.com/office/drawing/2014/main" id="{B23B2E7E-714D-4030-8A92-2B2D4197ED32}"/>
              </a:ext>
            </a:extLst>
          </p:cNvPr>
          <p:cNvPicPr>
            <a:picLocks noChangeAspect="1"/>
          </p:cNvPicPr>
          <p:nvPr/>
        </p:nvPicPr>
        <p:blipFill rotWithShape="1">
          <a:blip r:embed="rId3">
            <a:extLst>
              <a:ext uri="{28A0092B-C50C-407E-A947-70E740481C1C}">
                <a14:useLocalDpi xmlns:a14="http://schemas.microsoft.com/office/drawing/2010/main" val="0"/>
              </a:ext>
            </a:extLst>
          </a:blip>
          <a:srcRect l="26842" t="16175" r="1579" b="4878"/>
          <a:stretch/>
        </p:blipFill>
        <p:spPr>
          <a:xfrm>
            <a:off x="1371600" y="2568743"/>
            <a:ext cx="8330665" cy="3835666"/>
          </a:xfrm>
          <a:prstGeom prst="rect">
            <a:avLst/>
          </a:prstGeom>
        </p:spPr>
      </p:pic>
    </p:spTree>
    <p:extLst>
      <p:ext uri="{BB962C8B-B14F-4D97-AF65-F5344CB8AC3E}">
        <p14:creationId xmlns:p14="http://schemas.microsoft.com/office/powerpoint/2010/main" val="1475797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7AA-EA2D-475A-A3F4-4CDF048D0FD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DE86AEC-0B6E-4239-8582-C6A66408DBB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042" t="13573" r="301" b="13326"/>
          <a:stretch/>
        </p:blipFill>
        <p:spPr>
          <a:xfrm>
            <a:off x="952901" y="579302"/>
            <a:ext cx="10228683" cy="5869624"/>
          </a:xfrm>
        </p:spPr>
      </p:pic>
    </p:spTree>
    <p:extLst>
      <p:ext uri="{BB962C8B-B14F-4D97-AF65-F5344CB8AC3E}">
        <p14:creationId xmlns:p14="http://schemas.microsoft.com/office/powerpoint/2010/main" val="37407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3897-3D52-443C-BBA0-C65CAF3F2B5E}"/>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D1C9EB3C-E72D-4AF6-B8EF-F79C278879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043" t="11959" r="754" b="11713"/>
          <a:stretch/>
        </p:blipFill>
        <p:spPr>
          <a:xfrm>
            <a:off x="1347535" y="365760"/>
            <a:ext cx="8737600" cy="3638349"/>
          </a:xfrm>
        </p:spPr>
      </p:pic>
      <p:pic>
        <p:nvPicPr>
          <p:cNvPr id="9" name="Picture 8">
            <a:extLst>
              <a:ext uri="{FF2B5EF4-FFF2-40B4-BE49-F238E27FC236}">
                <a16:creationId xmlns:a16="http://schemas.microsoft.com/office/drawing/2014/main" id="{4AF87A91-0935-4B00-8FB8-AAA7687B73D4}"/>
              </a:ext>
            </a:extLst>
          </p:cNvPr>
          <p:cNvPicPr>
            <a:picLocks noChangeAspect="1"/>
          </p:cNvPicPr>
          <p:nvPr/>
        </p:nvPicPr>
        <p:blipFill rotWithShape="1">
          <a:blip r:embed="rId3">
            <a:extLst>
              <a:ext uri="{28A0092B-C50C-407E-A947-70E740481C1C}">
                <a14:useLocalDpi xmlns:a14="http://schemas.microsoft.com/office/drawing/2010/main" val="0"/>
              </a:ext>
            </a:extLst>
          </a:blip>
          <a:srcRect l="28333" t="17647" b="17507"/>
          <a:stretch/>
        </p:blipFill>
        <p:spPr>
          <a:xfrm>
            <a:off x="1347535" y="2771480"/>
            <a:ext cx="8737600" cy="3720759"/>
          </a:xfrm>
          <a:prstGeom prst="rect">
            <a:avLst/>
          </a:prstGeom>
        </p:spPr>
      </p:pic>
    </p:spTree>
    <p:extLst>
      <p:ext uri="{BB962C8B-B14F-4D97-AF65-F5344CB8AC3E}">
        <p14:creationId xmlns:p14="http://schemas.microsoft.com/office/powerpoint/2010/main" val="2897606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2A5D-32F1-4094-B61B-07DF6147B27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BDF946A-B68F-41D4-983F-02F7998E64D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899" t="12199" r="-26" b="13475"/>
          <a:stretch/>
        </p:blipFill>
        <p:spPr>
          <a:xfrm>
            <a:off x="1092394" y="191573"/>
            <a:ext cx="8730336" cy="4622800"/>
          </a:xfrm>
        </p:spPr>
      </p:pic>
      <p:pic>
        <p:nvPicPr>
          <p:cNvPr id="7" name="Picture 6">
            <a:extLst>
              <a:ext uri="{FF2B5EF4-FFF2-40B4-BE49-F238E27FC236}">
                <a16:creationId xmlns:a16="http://schemas.microsoft.com/office/drawing/2014/main" id="{452165CB-4C54-47B3-B8B7-A0090ECF8BD5}"/>
              </a:ext>
            </a:extLst>
          </p:cNvPr>
          <p:cNvPicPr>
            <a:picLocks noChangeAspect="1"/>
          </p:cNvPicPr>
          <p:nvPr/>
        </p:nvPicPr>
        <p:blipFill rotWithShape="1">
          <a:blip r:embed="rId3">
            <a:extLst>
              <a:ext uri="{28A0092B-C50C-407E-A947-70E740481C1C}">
                <a14:useLocalDpi xmlns:a14="http://schemas.microsoft.com/office/drawing/2010/main" val="0"/>
              </a:ext>
            </a:extLst>
          </a:blip>
          <a:srcRect l="28167" t="13778" b="21333"/>
          <a:stretch/>
        </p:blipFill>
        <p:spPr>
          <a:xfrm>
            <a:off x="1092394" y="2739443"/>
            <a:ext cx="8730336" cy="3926984"/>
          </a:xfrm>
          <a:prstGeom prst="rect">
            <a:avLst/>
          </a:prstGeom>
        </p:spPr>
      </p:pic>
    </p:spTree>
    <p:extLst>
      <p:ext uri="{BB962C8B-B14F-4D97-AF65-F5344CB8AC3E}">
        <p14:creationId xmlns:p14="http://schemas.microsoft.com/office/powerpoint/2010/main" val="529453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4993-E0A4-460E-8347-500AFF1E5B2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240C51B-F4CF-47AB-986C-D3CBAE1FD14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739" t="12766" r="133" b="12341"/>
          <a:stretch/>
        </p:blipFill>
        <p:spPr>
          <a:xfrm>
            <a:off x="1197203" y="233313"/>
            <a:ext cx="8778239" cy="3550920"/>
          </a:xfrm>
        </p:spPr>
      </p:pic>
      <p:pic>
        <p:nvPicPr>
          <p:cNvPr id="7" name="Picture 6">
            <a:extLst>
              <a:ext uri="{FF2B5EF4-FFF2-40B4-BE49-F238E27FC236}">
                <a16:creationId xmlns:a16="http://schemas.microsoft.com/office/drawing/2014/main" id="{D0CAD915-BE63-47F9-82AD-3B028A823E41}"/>
              </a:ext>
            </a:extLst>
          </p:cNvPr>
          <p:cNvPicPr>
            <a:picLocks noChangeAspect="1"/>
          </p:cNvPicPr>
          <p:nvPr/>
        </p:nvPicPr>
        <p:blipFill rotWithShape="1">
          <a:blip r:embed="rId3">
            <a:extLst>
              <a:ext uri="{28A0092B-C50C-407E-A947-70E740481C1C}">
                <a14:useLocalDpi xmlns:a14="http://schemas.microsoft.com/office/drawing/2010/main" val="0"/>
              </a:ext>
            </a:extLst>
          </a:blip>
          <a:srcRect l="28000" t="17481" b="16000"/>
          <a:stretch/>
        </p:blipFill>
        <p:spPr>
          <a:xfrm>
            <a:off x="1219200" y="2146955"/>
            <a:ext cx="8778240" cy="4561840"/>
          </a:xfrm>
          <a:prstGeom prst="rect">
            <a:avLst/>
          </a:prstGeom>
        </p:spPr>
      </p:pic>
    </p:spTree>
    <p:extLst>
      <p:ext uri="{BB962C8B-B14F-4D97-AF65-F5344CB8AC3E}">
        <p14:creationId xmlns:p14="http://schemas.microsoft.com/office/powerpoint/2010/main" val="2867268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A2D9-8367-4953-8B53-C00432F43E2D}"/>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9A34C9D0-BFDD-4BAD-AED3-149519DA9C9D}"/>
              </a:ext>
            </a:extLst>
          </p:cNvPr>
          <p:cNvSpPr>
            <a:spLocks noGrp="1"/>
          </p:cNvSpPr>
          <p:nvPr>
            <p:ph idx="1"/>
          </p:nvPr>
        </p:nvSpPr>
        <p:spPr/>
        <p:txBody>
          <a:bodyPr/>
          <a:lstStyle/>
          <a:p>
            <a:pPr>
              <a:buFontTx/>
              <a:buChar char="-"/>
            </a:pPr>
            <a:r>
              <a:rPr lang="en-US" dirty="0"/>
              <a:t>Will draw the independent and dependent variables of the  study.</a:t>
            </a:r>
          </a:p>
          <a:p>
            <a:pPr marL="0" indent="0">
              <a:buNone/>
            </a:pPr>
            <a:r>
              <a:rPr lang="en-US" dirty="0"/>
              <a:t>-     Compile all the answers from the questionnaire, survey and interview</a:t>
            </a:r>
          </a:p>
        </p:txBody>
      </p:sp>
    </p:spTree>
    <p:extLst>
      <p:ext uri="{BB962C8B-B14F-4D97-AF65-F5344CB8AC3E}">
        <p14:creationId xmlns:p14="http://schemas.microsoft.com/office/powerpoint/2010/main" val="2766614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1DEE-E433-4C70-8A76-80EF6E874C98}"/>
              </a:ext>
            </a:extLst>
          </p:cNvPr>
          <p:cNvSpPr>
            <a:spLocks noGrp="1"/>
          </p:cNvSpPr>
          <p:nvPr>
            <p:ph type="title"/>
          </p:nvPr>
        </p:nvSpPr>
        <p:spPr/>
        <p:txBody>
          <a:bodyPr/>
          <a:lstStyle/>
          <a:p>
            <a:r>
              <a:rPr lang="en-US"/>
              <a:t>Conclusion:</a:t>
            </a:r>
            <a:br>
              <a:rPr lang="en-US"/>
            </a:br>
            <a:endParaRPr lang="en-US"/>
          </a:p>
        </p:txBody>
      </p:sp>
      <p:sp>
        <p:nvSpPr>
          <p:cNvPr id="3" name="Content Placeholder 2">
            <a:extLst>
              <a:ext uri="{FF2B5EF4-FFF2-40B4-BE49-F238E27FC236}">
                <a16:creationId xmlns:a16="http://schemas.microsoft.com/office/drawing/2014/main" id="{5DBB7EF0-BCFC-4599-9574-4347EDAAA126}"/>
              </a:ext>
            </a:extLst>
          </p:cNvPr>
          <p:cNvSpPr>
            <a:spLocks noGrp="1"/>
          </p:cNvSpPr>
          <p:nvPr>
            <p:ph idx="1"/>
          </p:nvPr>
        </p:nvSpPr>
        <p:spPr>
          <a:xfrm>
            <a:off x="1371600" y="2286000"/>
            <a:ext cx="2588894" cy="3581400"/>
          </a:xfrm>
        </p:spPr>
        <p:txBody>
          <a:bodyPr/>
          <a:lstStyle/>
          <a:p>
            <a:pPr marL="0" indent="0">
              <a:buNone/>
            </a:pPr>
            <a:r>
              <a:rPr lang="en-US" dirty="0"/>
              <a:t>Allergies, increased toxicity, antibiotic resistance are the possible harmful effects of GMOs n a persons health as you consume it.</a:t>
            </a:r>
          </a:p>
          <a:p>
            <a:pPr marL="0" indent="0">
              <a:buNone/>
            </a:pPr>
            <a:endParaRPr lang="en-US" dirty="0"/>
          </a:p>
        </p:txBody>
      </p:sp>
      <p:pic>
        <p:nvPicPr>
          <p:cNvPr id="5" name="Picture 4">
            <a:extLst>
              <a:ext uri="{FF2B5EF4-FFF2-40B4-BE49-F238E27FC236}">
                <a16:creationId xmlns:a16="http://schemas.microsoft.com/office/drawing/2014/main" id="{FE4B9654-BEF9-4617-9A53-E23A70F958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44898" y="937413"/>
            <a:ext cx="1386781" cy="1726542"/>
          </a:xfrm>
          <a:prstGeom prst="rect">
            <a:avLst/>
          </a:prstGeom>
        </p:spPr>
      </p:pic>
      <p:sp>
        <p:nvSpPr>
          <p:cNvPr id="6" name="TextBox 5">
            <a:extLst>
              <a:ext uri="{FF2B5EF4-FFF2-40B4-BE49-F238E27FC236}">
                <a16:creationId xmlns:a16="http://schemas.microsoft.com/office/drawing/2014/main" id="{24EE4213-989F-449A-8EB1-66F2B14C5E66}"/>
              </a:ext>
            </a:extLst>
          </p:cNvPr>
          <p:cNvSpPr txBox="1"/>
          <p:nvPr/>
        </p:nvSpPr>
        <p:spPr>
          <a:xfrm>
            <a:off x="8396178" y="2753221"/>
            <a:ext cx="1235501" cy="646331"/>
          </a:xfrm>
          <a:prstGeom prst="rect">
            <a:avLst/>
          </a:prstGeom>
          <a:noFill/>
        </p:spPr>
        <p:txBody>
          <a:bodyPr wrap="square" rtlCol="0">
            <a:spAutoFit/>
          </a:bodyPr>
          <a:lstStyle/>
          <a:p>
            <a:r>
              <a:rPr lang="en-US" sz="900">
                <a:hlinkClick r:id="rId3" tooltip="http://facs-4-life.wikispaces.com/Food+Allergies+and+Food+Related+Diseases"/>
              </a:rPr>
              <a:t>This Photo</a:t>
            </a:r>
            <a:r>
              <a:rPr lang="en-US" sz="900"/>
              <a:t> by Unknown Author is licensed under </a:t>
            </a:r>
            <a:r>
              <a:rPr lang="en-US" sz="900">
                <a:hlinkClick r:id="rId4" tooltip="https://creativecommons.org/licenses/by-sa/3.0/"/>
              </a:rPr>
              <a:t>CC BY-SA</a:t>
            </a:r>
            <a:endParaRPr lang="en-US" sz="900"/>
          </a:p>
        </p:txBody>
      </p:sp>
      <p:pic>
        <p:nvPicPr>
          <p:cNvPr id="8" name="Picture 7">
            <a:extLst>
              <a:ext uri="{FF2B5EF4-FFF2-40B4-BE49-F238E27FC236}">
                <a16:creationId xmlns:a16="http://schemas.microsoft.com/office/drawing/2014/main" id="{BF466B4B-197D-4FAA-AB63-0072ACCEBDA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391090" y="268227"/>
            <a:ext cx="4333689" cy="4131450"/>
          </a:xfrm>
          <a:prstGeom prst="rect">
            <a:avLst/>
          </a:prstGeom>
        </p:spPr>
      </p:pic>
      <p:sp>
        <p:nvSpPr>
          <p:cNvPr id="9" name="TextBox 8">
            <a:extLst>
              <a:ext uri="{FF2B5EF4-FFF2-40B4-BE49-F238E27FC236}">
                <a16:creationId xmlns:a16="http://schemas.microsoft.com/office/drawing/2014/main" id="{9D8BAAC2-C8CC-4EAE-BFF9-77BFA41B516F}"/>
              </a:ext>
            </a:extLst>
          </p:cNvPr>
          <p:cNvSpPr txBox="1"/>
          <p:nvPr/>
        </p:nvSpPr>
        <p:spPr>
          <a:xfrm>
            <a:off x="7863840" y="4455469"/>
            <a:ext cx="3860940" cy="230832"/>
          </a:xfrm>
          <a:prstGeom prst="rect">
            <a:avLst/>
          </a:prstGeom>
          <a:noFill/>
        </p:spPr>
        <p:txBody>
          <a:bodyPr wrap="square" rtlCol="0">
            <a:spAutoFit/>
          </a:bodyPr>
          <a:lstStyle/>
          <a:p>
            <a:r>
              <a:rPr lang="en-US" sz="900">
                <a:hlinkClick r:id="rId6" tooltip="http://www.foodiggity.com/food-allergy-patches-might-as-well-be-bulls-eyes/"/>
              </a:rPr>
              <a:t>This Photo</a:t>
            </a:r>
            <a:r>
              <a:rPr lang="en-US" sz="900"/>
              <a:t> by Unknown Author is licensed under </a:t>
            </a:r>
            <a:r>
              <a:rPr lang="en-US" sz="900">
                <a:hlinkClick r:id="rId7" tooltip="https://creativecommons.org/licenses/by-nc-nd/3.0/"/>
              </a:rPr>
              <a:t>CC BY-NC-ND</a:t>
            </a:r>
            <a:endParaRPr lang="en-US" sz="900"/>
          </a:p>
        </p:txBody>
      </p:sp>
      <p:pic>
        <p:nvPicPr>
          <p:cNvPr id="11" name="Picture 10">
            <a:extLst>
              <a:ext uri="{FF2B5EF4-FFF2-40B4-BE49-F238E27FC236}">
                <a16:creationId xmlns:a16="http://schemas.microsoft.com/office/drawing/2014/main" id="{C4EFA62F-1BE6-48EF-B996-15B0861A1E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72466" y="880921"/>
            <a:ext cx="2092960" cy="2276856"/>
          </a:xfrm>
          <a:prstGeom prst="rect">
            <a:avLst/>
          </a:prstGeom>
        </p:spPr>
      </p:pic>
      <p:sp>
        <p:nvSpPr>
          <p:cNvPr id="12" name="TextBox 11">
            <a:extLst>
              <a:ext uri="{FF2B5EF4-FFF2-40B4-BE49-F238E27FC236}">
                <a16:creationId xmlns:a16="http://schemas.microsoft.com/office/drawing/2014/main" id="{B5A9D852-3041-4D73-8612-1ABE7AEB42B3}"/>
              </a:ext>
            </a:extLst>
          </p:cNvPr>
          <p:cNvSpPr txBox="1"/>
          <p:nvPr/>
        </p:nvSpPr>
        <p:spPr>
          <a:xfrm>
            <a:off x="9794240" y="6488668"/>
            <a:ext cx="2092960" cy="369332"/>
          </a:xfrm>
          <a:prstGeom prst="rect">
            <a:avLst/>
          </a:prstGeom>
          <a:noFill/>
        </p:spPr>
        <p:txBody>
          <a:bodyPr wrap="square" rtlCol="0">
            <a:spAutoFit/>
          </a:bodyPr>
          <a:lstStyle/>
          <a:p>
            <a:r>
              <a:rPr lang="en-US" sz="900">
                <a:hlinkClick r:id="rId3" tooltip="http://facs-4-life.wikispaces.com/Food+Allergies+and+Food+Related+Diseases"/>
              </a:rPr>
              <a:t>This Photo</a:t>
            </a:r>
            <a:r>
              <a:rPr lang="en-US" sz="900"/>
              <a:t> by Unknown Author is licensed under </a:t>
            </a:r>
            <a:r>
              <a:rPr lang="en-US" sz="900">
                <a:hlinkClick r:id="rId4" tooltip="https://creativecommons.org/licenses/by-sa/3.0/"/>
              </a:rPr>
              <a:t>CC BY-SA</a:t>
            </a:r>
            <a:endParaRPr lang="en-US" sz="900"/>
          </a:p>
        </p:txBody>
      </p:sp>
      <p:pic>
        <p:nvPicPr>
          <p:cNvPr id="14" name="Picture 13">
            <a:extLst>
              <a:ext uri="{FF2B5EF4-FFF2-40B4-BE49-F238E27FC236}">
                <a16:creationId xmlns:a16="http://schemas.microsoft.com/office/drawing/2014/main" id="{060370EA-210F-4F6C-BAC6-DEB17DB3BBB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178993" y="4106212"/>
            <a:ext cx="3086699" cy="2348785"/>
          </a:xfrm>
          <a:prstGeom prst="rect">
            <a:avLst/>
          </a:prstGeom>
        </p:spPr>
      </p:pic>
      <p:sp>
        <p:nvSpPr>
          <p:cNvPr id="15" name="TextBox 14">
            <a:extLst>
              <a:ext uri="{FF2B5EF4-FFF2-40B4-BE49-F238E27FC236}">
                <a16:creationId xmlns:a16="http://schemas.microsoft.com/office/drawing/2014/main" id="{22ECA2FA-A70B-4E36-BFBD-6A845B79B156}"/>
              </a:ext>
            </a:extLst>
          </p:cNvPr>
          <p:cNvSpPr txBox="1"/>
          <p:nvPr/>
        </p:nvSpPr>
        <p:spPr>
          <a:xfrm>
            <a:off x="6432328" y="6466435"/>
            <a:ext cx="2499360" cy="369332"/>
          </a:xfrm>
          <a:prstGeom prst="rect">
            <a:avLst/>
          </a:prstGeom>
          <a:noFill/>
        </p:spPr>
        <p:txBody>
          <a:bodyPr wrap="square" rtlCol="0">
            <a:spAutoFit/>
          </a:bodyPr>
          <a:lstStyle/>
          <a:p>
            <a:r>
              <a:rPr lang="en-US" sz="900">
                <a:hlinkClick r:id="rId9" tooltip="http://frommidnight.blogspot.com/2011/08/midnight-movie-of-week-84-toxic-avenger.html"/>
              </a:rPr>
              <a:t>This Photo</a:t>
            </a:r>
            <a:r>
              <a:rPr lang="en-US" sz="900"/>
              <a:t> by Unknown Author is licensed under </a:t>
            </a:r>
            <a:r>
              <a:rPr lang="en-US" sz="900">
                <a:hlinkClick r:id="rId7" tooltip="https://creativecommons.org/licenses/by-nc-nd/3.0/"/>
              </a:rPr>
              <a:t>CC BY-NC-ND</a:t>
            </a:r>
            <a:endParaRPr lang="en-US" sz="900"/>
          </a:p>
        </p:txBody>
      </p:sp>
      <p:pic>
        <p:nvPicPr>
          <p:cNvPr id="17" name="Picture 16">
            <a:extLst>
              <a:ext uri="{FF2B5EF4-FFF2-40B4-BE49-F238E27FC236}">
                <a16:creationId xmlns:a16="http://schemas.microsoft.com/office/drawing/2014/main" id="{EF309118-483B-47B3-ABE3-86CF2771CCA9}"/>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464515" y="2589273"/>
            <a:ext cx="1647825" cy="2286000"/>
          </a:xfrm>
          <a:prstGeom prst="rect">
            <a:avLst/>
          </a:prstGeom>
        </p:spPr>
      </p:pic>
      <p:sp>
        <p:nvSpPr>
          <p:cNvPr id="18" name="TextBox 17">
            <a:extLst>
              <a:ext uri="{FF2B5EF4-FFF2-40B4-BE49-F238E27FC236}">
                <a16:creationId xmlns:a16="http://schemas.microsoft.com/office/drawing/2014/main" id="{A73457CC-FDC0-431B-A36F-5014232682ED}"/>
              </a:ext>
            </a:extLst>
          </p:cNvPr>
          <p:cNvSpPr txBox="1"/>
          <p:nvPr/>
        </p:nvSpPr>
        <p:spPr>
          <a:xfrm>
            <a:off x="6053594" y="4116750"/>
            <a:ext cx="1647825" cy="507831"/>
          </a:xfrm>
          <a:prstGeom prst="rect">
            <a:avLst/>
          </a:prstGeom>
          <a:noFill/>
        </p:spPr>
        <p:txBody>
          <a:bodyPr wrap="square" rtlCol="0">
            <a:spAutoFit/>
          </a:bodyPr>
          <a:lstStyle/>
          <a:p>
            <a:r>
              <a:rPr lang="en-US" sz="900">
                <a:hlinkClick r:id="rId11" tooltip="http://flickr.com/photos/diethylstilbestrol/15312609008"/>
              </a:rPr>
              <a:t>This Photo</a:t>
            </a:r>
            <a:r>
              <a:rPr lang="en-US" sz="900"/>
              <a:t> by Unknown Author is licensed under </a:t>
            </a:r>
            <a:r>
              <a:rPr lang="en-US" sz="900">
                <a:hlinkClick r:id="rId12" tooltip="https://creativecommons.org/licenses/by-nc-sa/2.0/"/>
              </a:rPr>
              <a:t>CC BY-NC-SA</a:t>
            </a:r>
            <a:endParaRPr lang="en-US" sz="900"/>
          </a:p>
        </p:txBody>
      </p:sp>
      <p:pic>
        <p:nvPicPr>
          <p:cNvPr id="20" name="Picture 19">
            <a:extLst>
              <a:ext uri="{FF2B5EF4-FFF2-40B4-BE49-F238E27FC236}">
                <a16:creationId xmlns:a16="http://schemas.microsoft.com/office/drawing/2014/main" id="{4877AEA4-FB89-417B-B754-7B7F5E719C1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910025" y="4143853"/>
            <a:ext cx="2873618" cy="2149466"/>
          </a:xfrm>
          <a:prstGeom prst="rect">
            <a:avLst/>
          </a:prstGeom>
        </p:spPr>
      </p:pic>
      <p:sp>
        <p:nvSpPr>
          <p:cNvPr id="21" name="TextBox 20">
            <a:extLst>
              <a:ext uri="{FF2B5EF4-FFF2-40B4-BE49-F238E27FC236}">
                <a16:creationId xmlns:a16="http://schemas.microsoft.com/office/drawing/2014/main" id="{A65F5C05-9044-4B72-94D4-5363C772EDF2}"/>
              </a:ext>
            </a:extLst>
          </p:cNvPr>
          <p:cNvSpPr txBox="1"/>
          <p:nvPr/>
        </p:nvSpPr>
        <p:spPr>
          <a:xfrm>
            <a:off x="8076921" y="6834901"/>
            <a:ext cx="2855852" cy="230832"/>
          </a:xfrm>
          <a:prstGeom prst="rect">
            <a:avLst/>
          </a:prstGeom>
          <a:noFill/>
        </p:spPr>
        <p:txBody>
          <a:bodyPr wrap="square" rtlCol="0">
            <a:spAutoFit/>
          </a:bodyPr>
          <a:lstStyle/>
          <a:p>
            <a:r>
              <a:rPr lang="en-US" sz="900">
                <a:hlinkClick r:id="rId14" tooltip="https://flickr.com/photos/wfryer/6577575165"/>
              </a:rPr>
              <a:t>This Photo</a:t>
            </a:r>
            <a:r>
              <a:rPr lang="en-US" sz="900"/>
              <a:t> by Unknown Author is licensed under </a:t>
            </a:r>
            <a:r>
              <a:rPr lang="en-US" sz="900">
                <a:hlinkClick r:id="rId15" tooltip="https://creativecommons.org/licenses/by/2.0/"/>
              </a:rPr>
              <a:t>CC BY</a:t>
            </a:r>
            <a:endParaRPr lang="en-US" sz="900"/>
          </a:p>
        </p:txBody>
      </p:sp>
    </p:spTree>
    <p:extLst>
      <p:ext uri="{BB962C8B-B14F-4D97-AF65-F5344CB8AC3E}">
        <p14:creationId xmlns:p14="http://schemas.microsoft.com/office/powerpoint/2010/main" val="60216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4D0E-A37B-4F27-ABB9-27B1A5631A76}"/>
              </a:ext>
            </a:extLst>
          </p:cNvPr>
          <p:cNvSpPr>
            <a:spLocks noGrp="1"/>
          </p:cNvSpPr>
          <p:nvPr>
            <p:ph type="title"/>
          </p:nvPr>
        </p:nvSpPr>
        <p:spPr/>
        <p:txBody>
          <a:bodyPr/>
          <a:lstStyle/>
          <a:p>
            <a:r>
              <a:rPr lang="en-US" dirty="0">
                <a:latin typeface="Adobe Devanagari" panose="02040503050201020203" pitchFamily="18" charset="0"/>
                <a:cs typeface="Adobe Devanagari" panose="02040503050201020203" pitchFamily="18" charset="0"/>
              </a:rPr>
              <a:t>What is Genetic Modified Organism?</a:t>
            </a:r>
          </a:p>
        </p:txBody>
      </p:sp>
      <p:sp>
        <p:nvSpPr>
          <p:cNvPr id="3" name="Content Placeholder 2">
            <a:extLst>
              <a:ext uri="{FF2B5EF4-FFF2-40B4-BE49-F238E27FC236}">
                <a16:creationId xmlns:a16="http://schemas.microsoft.com/office/drawing/2014/main" id="{0DEACC0E-265A-4D69-9349-E2F6A37DF67D}"/>
              </a:ext>
            </a:extLst>
          </p:cNvPr>
          <p:cNvSpPr>
            <a:spLocks noGrp="1"/>
          </p:cNvSpPr>
          <p:nvPr>
            <p:ph idx="1"/>
          </p:nvPr>
        </p:nvSpPr>
        <p:spPr>
          <a:xfrm>
            <a:off x="850605" y="1073888"/>
            <a:ext cx="5103628" cy="4965405"/>
          </a:xfrm>
        </p:spPr>
        <p:txBody>
          <a:bodyPr>
            <a:noAutofit/>
          </a:bodyPr>
          <a:lstStyle/>
          <a:p>
            <a:pPr marL="0" indent="0">
              <a:lnSpc>
                <a:spcPct val="150000"/>
              </a:lnSpc>
              <a:buNone/>
            </a:pPr>
            <a:r>
              <a:rPr lang="en-US" sz="2200" dirty="0"/>
              <a:t>A genetically modified organism (GMO) is an organism whose genetic material has been altered using genetic engineering techniques. Organisms that have been genetically modified include micro-organisms such as bacteria and yeast, insects, plants, fish, and mammals. GMOs are the source of genetically modified foods, and are also widely used in scientific research and to produce goods other than food.</a:t>
            </a:r>
            <a:endParaRPr lang="en-US" sz="2200" dirty="0">
              <a:latin typeface="Adobe Devanagari" panose="02040503050201020203" pitchFamily="18" charset="0"/>
              <a:cs typeface="Adobe Devanagari" panose="02040503050201020203" pitchFamily="18" charset="0"/>
            </a:endParaRPr>
          </a:p>
        </p:txBody>
      </p:sp>
      <p:pic>
        <p:nvPicPr>
          <p:cNvPr id="5" name="Picture 4">
            <a:extLst>
              <a:ext uri="{FF2B5EF4-FFF2-40B4-BE49-F238E27FC236}">
                <a16:creationId xmlns:a16="http://schemas.microsoft.com/office/drawing/2014/main" id="{069B0D74-83FF-48E3-AAAC-191000814F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54233" y="1273847"/>
            <a:ext cx="5954231" cy="5153534"/>
          </a:xfrm>
          <a:prstGeom prst="rect">
            <a:avLst/>
          </a:prstGeom>
        </p:spPr>
      </p:pic>
      <p:sp>
        <p:nvSpPr>
          <p:cNvPr id="6" name="TextBox 5">
            <a:extLst>
              <a:ext uri="{FF2B5EF4-FFF2-40B4-BE49-F238E27FC236}">
                <a16:creationId xmlns:a16="http://schemas.microsoft.com/office/drawing/2014/main" id="{51F0CB12-64A8-4E09-A132-563DE15C4A01}"/>
              </a:ext>
            </a:extLst>
          </p:cNvPr>
          <p:cNvSpPr txBox="1"/>
          <p:nvPr/>
        </p:nvSpPr>
        <p:spPr>
          <a:xfrm>
            <a:off x="7633180" y="5941368"/>
            <a:ext cx="4558820" cy="230832"/>
          </a:xfrm>
          <a:prstGeom prst="rect">
            <a:avLst/>
          </a:prstGeom>
          <a:noFill/>
        </p:spPr>
        <p:txBody>
          <a:bodyPr wrap="square" rtlCol="0">
            <a:spAutoFit/>
          </a:bodyPr>
          <a:lstStyle/>
          <a:p>
            <a:r>
              <a:rPr lang="en-US" sz="900">
                <a:hlinkClick r:id="rId3" tooltip="http://www.ecojesuit.com/gmos-and-zambia/5686/"/>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246825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35108-193C-40CB-9817-9A3D5B5BA34B}"/>
              </a:ext>
            </a:extLst>
          </p:cNvPr>
          <p:cNvSpPr>
            <a:spLocks noGrp="1"/>
          </p:cNvSpPr>
          <p:nvPr>
            <p:ph type="title"/>
          </p:nvPr>
        </p:nvSpPr>
        <p:spPr/>
        <p:txBody>
          <a:bodyPr/>
          <a:lstStyle/>
          <a:p>
            <a:r>
              <a:rPr lang="en-US" dirty="0"/>
              <a:t>Background of Research</a:t>
            </a:r>
          </a:p>
        </p:txBody>
      </p:sp>
      <p:sp>
        <p:nvSpPr>
          <p:cNvPr id="3" name="Content Placeholder 2">
            <a:extLst>
              <a:ext uri="{FF2B5EF4-FFF2-40B4-BE49-F238E27FC236}">
                <a16:creationId xmlns:a16="http://schemas.microsoft.com/office/drawing/2014/main" id="{8AE282E0-822E-48A4-B66A-4A94EED7F190}"/>
              </a:ext>
            </a:extLst>
          </p:cNvPr>
          <p:cNvSpPr>
            <a:spLocks noGrp="1"/>
          </p:cNvSpPr>
          <p:nvPr>
            <p:ph idx="1"/>
          </p:nvPr>
        </p:nvSpPr>
        <p:spPr>
          <a:xfrm>
            <a:off x="1371600" y="1630837"/>
            <a:ext cx="9601200" cy="4236563"/>
          </a:xfrm>
        </p:spPr>
        <p:txBody>
          <a:bodyPr/>
          <a:lstStyle/>
          <a:p>
            <a:r>
              <a:rPr lang="en-US" dirty="0"/>
              <a:t>According to the Adoption of Genetically Engineered Crops in the U.S, “In recent years, Genetic Modified Organisms (GMOs) have been replaced our food with genetically altered food, which might have badly affected human health”. (India Attacks Genetically Engineered Crops, 2010). </a:t>
            </a:r>
          </a:p>
          <a:p>
            <a:r>
              <a:rPr lang="en-US" dirty="0"/>
              <a:t>GMOs is a form of scientific farming where crops are injected by chemicals to produce and to increase size of crops. However, for some crop management they are beneficial it is a technique used to improved crops and food quality in a more efficient way.</a:t>
            </a:r>
          </a:p>
          <a:p>
            <a:endParaRPr lang="en-US" dirty="0"/>
          </a:p>
        </p:txBody>
      </p:sp>
    </p:spTree>
    <p:extLst>
      <p:ext uri="{BB962C8B-B14F-4D97-AF65-F5344CB8AC3E}">
        <p14:creationId xmlns:p14="http://schemas.microsoft.com/office/powerpoint/2010/main" val="175098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8A53-710F-4212-8CE0-27C37C335AAB}"/>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077A29D2-C353-4CD2-A160-29F5C6B9BE04}"/>
              </a:ext>
            </a:extLst>
          </p:cNvPr>
          <p:cNvSpPr>
            <a:spLocks noGrp="1"/>
          </p:cNvSpPr>
          <p:nvPr>
            <p:ph idx="1"/>
          </p:nvPr>
        </p:nvSpPr>
        <p:spPr/>
        <p:txBody>
          <a:bodyPr/>
          <a:lstStyle/>
          <a:p>
            <a:r>
              <a:rPr lang="en-US" dirty="0"/>
              <a:t>To tackle and to learn more about GMOs (new information)</a:t>
            </a:r>
          </a:p>
          <a:p>
            <a:r>
              <a:rPr lang="en-US" dirty="0"/>
              <a:t>The impacts of GMOs (negatively) in the health</a:t>
            </a:r>
          </a:p>
        </p:txBody>
      </p:sp>
    </p:spTree>
    <p:extLst>
      <p:ext uri="{BB962C8B-B14F-4D97-AF65-F5344CB8AC3E}">
        <p14:creationId xmlns:p14="http://schemas.microsoft.com/office/powerpoint/2010/main" val="200877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086A-A26D-41D5-A39E-C7FC39DD45AE}"/>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AFEFC621-B457-43B8-A713-4628721CB795}"/>
              </a:ext>
            </a:extLst>
          </p:cNvPr>
          <p:cNvSpPr>
            <a:spLocks noGrp="1"/>
          </p:cNvSpPr>
          <p:nvPr>
            <p:ph idx="1"/>
          </p:nvPr>
        </p:nvSpPr>
        <p:spPr>
          <a:xfrm>
            <a:off x="1371600" y="2285999"/>
            <a:ext cx="9601200" cy="4124227"/>
          </a:xfrm>
        </p:spPr>
        <p:txBody>
          <a:bodyPr>
            <a:normAutofit/>
          </a:bodyPr>
          <a:lstStyle/>
          <a:p>
            <a:pPr marL="0" indent="0">
              <a:buNone/>
            </a:pPr>
            <a:r>
              <a:rPr lang="en-US" dirty="0"/>
              <a:t>- Primary Questions:</a:t>
            </a:r>
          </a:p>
          <a:p>
            <a:r>
              <a:rPr lang="en-US" b="1" dirty="0"/>
              <a:t>What are Impacts of GMOs? In food and drinks?</a:t>
            </a:r>
          </a:p>
          <a:p>
            <a:pPr>
              <a:buFontTx/>
              <a:buChar char="-"/>
            </a:pPr>
            <a:r>
              <a:rPr lang="en-US" dirty="0"/>
              <a:t>Secondary Questions: (Informal Interview)</a:t>
            </a:r>
          </a:p>
          <a:p>
            <a:pPr lvl="0"/>
            <a:r>
              <a:rPr lang="en-US" b="1" dirty="0"/>
              <a:t>Are you familiar with Genetic Modified Organisms?</a:t>
            </a:r>
            <a:endParaRPr lang="en-US" dirty="0"/>
          </a:p>
          <a:p>
            <a:pPr lvl="0"/>
            <a:r>
              <a:rPr lang="en-US" b="1" dirty="0"/>
              <a:t>Do you have any allergies? Food, drink, or medicine? </a:t>
            </a:r>
            <a:endParaRPr lang="en-US" dirty="0"/>
          </a:p>
          <a:p>
            <a:pPr lvl="0"/>
            <a:r>
              <a:rPr lang="en-US" b="1" dirty="0"/>
              <a:t>Do you drink beer often? Why or why not?</a:t>
            </a:r>
            <a:endParaRPr lang="en-US" dirty="0"/>
          </a:p>
          <a:p>
            <a:pPr lvl="0"/>
            <a:r>
              <a:rPr lang="en-US" b="1" dirty="0"/>
              <a:t>Are you aware that some of the beer ingredients has GMOs in it?</a:t>
            </a:r>
            <a:endParaRPr lang="en-US" dirty="0"/>
          </a:p>
          <a:p>
            <a:pPr lvl="0"/>
            <a:r>
              <a:rPr lang="en-US" b="1" dirty="0"/>
              <a:t>What do you prefer beers in can, bottle, draft beer or local brewing?</a:t>
            </a:r>
            <a:endParaRPr lang="en-US" dirty="0"/>
          </a:p>
          <a:p>
            <a:r>
              <a:rPr lang="en-US" b="1" dirty="0"/>
              <a:t>What are reason of the possible harmful effects of GMOs? In food and drinks?</a:t>
            </a:r>
          </a:p>
          <a:p>
            <a:endParaRPr lang="en-US" dirty="0"/>
          </a:p>
        </p:txBody>
      </p:sp>
    </p:spTree>
    <p:extLst>
      <p:ext uri="{BB962C8B-B14F-4D97-AF65-F5344CB8AC3E}">
        <p14:creationId xmlns:p14="http://schemas.microsoft.com/office/powerpoint/2010/main" val="264930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37D2-3E51-4970-9056-CC2054DAF9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E75B5A-9BF7-4994-8552-2966DC5285A2}"/>
              </a:ext>
            </a:extLst>
          </p:cNvPr>
          <p:cNvSpPr>
            <a:spLocks noGrp="1"/>
          </p:cNvSpPr>
          <p:nvPr>
            <p:ph idx="1"/>
          </p:nvPr>
        </p:nvSpPr>
        <p:spPr>
          <a:xfrm>
            <a:off x="1371600" y="103695"/>
            <a:ext cx="9601200" cy="6523348"/>
          </a:xfrm>
        </p:spPr>
        <p:txBody>
          <a:bodyPr>
            <a:normAutofit fontScale="85000" lnSpcReduction="20000"/>
          </a:bodyPr>
          <a:lstStyle/>
          <a:p>
            <a:pPr>
              <a:buFontTx/>
              <a:buChar char="-"/>
            </a:pPr>
            <a:r>
              <a:rPr lang="en-US" dirty="0"/>
              <a:t>Secondary Questions: (Survey monkey)</a:t>
            </a:r>
          </a:p>
          <a:p>
            <a:pPr lvl="0"/>
            <a:r>
              <a:rPr lang="en-US" b="1" dirty="0"/>
              <a:t>Age?</a:t>
            </a:r>
            <a:endParaRPr lang="en-US" dirty="0"/>
          </a:p>
          <a:p>
            <a:pPr marL="987552" lvl="2" indent="0">
              <a:buNone/>
            </a:pPr>
            <a:r>
              <a:rPr lang="en-US" b="1" dirty="0"/>
              <a:t>20-24</a:t>
            </a:r>
            <a:endParaRPr lang="en-US" dirty="0"/>
          </a:p>
          <a:p>
            <a:pPr marL="0" lvl="0" indent="0">
              <a:buNone/>
            </a:pPr>
            <a:r>
              <a:rPr lang="en-US" b="1" dirty="0"/>
              <a:t>	25-32</a:t>
            </a:r>
            <a:endParaRPr lang="en-US" dirty="0"/>
          </a:p>
          <a:p>
            <a:pPr marL="0" lvl="0" indent="0">
              <a:buNone/>
            </a:pPr>
            <a:r>
              <a:rPr lang="en-US" b="1" dirty="0"/>
              <a:t>	33-37</a:t>
            </a:r>
            <a:endParaRPr lang="en-US" dirty="0"/>
          </a:p>
          <a:p>
            <a:pPr marL="0" lvl="0" indent="0">
              <a:buNone/>
            </a:pPr>
            <a:r>
              <a:rPr lang="en-US" b="1" dirty="0"/>
              <a:t>	others specify </a:t>
            </a:r>
            <a:endParaRPr lang="en-US" dirty="0"/>
          </a:p>
          <a:p>
            <a:pPr lvl="0"/>
            <a:r>
              <a:rPr lang="en-US" b="1" dirty="0"/>
              <a:t>Gender?</a:t>
            </a:r>
            <a:endParaRPr lang="en-US" dirty="0"/>
          </a:p>
          <a:p>
            <a:pPr marL="0" lvl="0" indent="0">
              <a:buNone/>
            </a:pPr>
            <a:r>
              <a:rPr lang="en-US" b="1" dirty="0"/>
              <a:t>	Male</a:t>
            </a:r>
            <a:endParaRPr lang="en-US" dirty="0"/>
          </a:p>
          <a:p>
            <a:pPr marL="0" lvl="0" indent="0">
              <a:buNone/>
            </a:pPr>
            <a:r>
              <a:rPr lang="en-US" b="1" dirty="0"/>
              <a:t>	Female</a:t>
            </a:r>
            <a:endParaRPr lang="en-US" dirty="0"/>
          </a:p>
          <a:p>
            <a:pPr lvl="0"/>
            <a:r>
              <a:rPr lang="en-US" b="1" dirty="0"/>
              <a:t>How familiar are you with the term Genetic Modified Organisms?</a:t>
            </a:r>
          </a:p>
          <a:p>
            <a:pPr marL="0" lvl="0" indent="0">
              <a:buNone/>
            </a:pPr>
            <a:r>
              <a:rPr lang="en-US" b="1" dirty="0"/>
              <a:t>	Very familiar</a:t>
            </a:r>
            <a:endParaRPr lang="en-US" dirty="0"/>
          </a:p>
          <a:p>
            <a:pPr marL="0" lvl="0" indent="0">
              <a:buNone/>
            </a:pPr>
            <a:r>
              <a:rPr lang="en-US" b="1" dirty="0"/>
              <a:t>	Somewhat familiar</a:t>
            </a:r>
            <a:endParaRPr lang="en-US" dirty="0"/>
          </a:p>
          <a:p>
            <a:pPr marL="0" lvl="0" indent="0">
              <a:buNone/>
            </a:pPr>
            <a:r>
              <a:rPr lang="en-US" b="1" dirty="0"/>
              <a:t>	Not familiar</a:t>
            </a:r>
            <a:endParaRPr lang="en-US" dirty="0"/>
          </a:p>
          <a:p>
            <a:pPr marL="0" lvl="0" indent="0">
              <a:buNone/>
            </a:pPr>
            <a:r>
              <a:rPr lang="en-US" b="1" dirty="0"/>
              <a:t>	Had never heard the term</a:t>
            </a:r>
            <a:endParaRPr lang="en-US" dirty="0"/>
          </a:p>
          <a:p>
            <a:pPr lvl="0"/>
            <a:r>
              <a:rPr lang="en-US" b="1" dirty="0"/>
              <a:t>How much have you heard about GMOs (In classes, on TV, on the internet?</a:t>
            </a:r>
            <a:endParaRPr lang="en-US" dirty="0"/>
          </a:p>
          <a:p>
            <a:pPr marL="0" lvl="0" indent="0">
              <a:buNone/>
            </a:pPr>
            <a:r>
              <a:rPr lang="en-US" b="1" dirty="0"/>
              <a:t>	A lot of information </a:t>
            </a:r>
            <a:endParaRPr lang="en-US" dirty="0"/>
          </a:p>
          <a:p>
            <a:pPr marL="0" lvl="0" indent="0">
              <a:buNone/>
            </a:pPr>
            <a:r>
              <a:rPr lang="en-US" b="1" dirty="0"/>
              <a:t>	Some information</a:t>
            </a:r>
            <a:endParaRPr lang="en-US" dirty="0"/>
          </a:p>
          <a:p>
            <a:pPr marL="0" lvl="0" indent="0">
              <a:buNone/>
            </a:pPr>
            <a:r>
              <a:rPr lang="en-US" b="1" dirty="0"/>
              <a:t>	Never heard about Genetic Modified</a:t>
            </a:r>
            <a:endParaRPr lang="en-US" dirty="0"/>
          </a:p>
          <a:p>
            <a:pPr marL="0" indent="0">
              <a:buNone/>
            </a:pPr>
            <a:endParaRPr lang="en-US" dirty="0"/>
          </a:p>
        </p:txBody>
      </p:sp>
    </p:spTree>
    <p:extLst>
      <p:ext uri="{BB962C8B-B14F-4D97-AF65-F5344CB8AC3E}">
        <p14:creationId xmlns:p14="http://schemas.microsoft.com/office/powerpoint/2010/main" val="204820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4955-4A7F-48EE-B07F-947E317515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62D486-4A2C-4FA4-9A4C-0C65A8DD1D72}"/>
              </a:ext>
            </a:extLst>
          </p:cNvPr>
          <p:cNvSpPr>
            <a:spLocks noGrp="1"/>
          </p:cNvSpPr>
          <p:nvPr>
            <p:ph idx="1"/>
          </p:nvPr>
        </p:nvSpPr>
        <p:spPr>
          <a:xfrm>
            <a:off x="1371600" y="546755"/>
            <a:ext cx="9601200" cy="5320645"/>
          </a:xfrm>
        </p:spPr>
        <p:txBody>
          <a:bodyPr>
            <a:normAutofit fontScale="92500" lnSpcReduction="20000"/>
          </a:bodyPr>
          <a:lstStyle/>
          <a:p>
            <a:pPr lvl="0"/>
            <a:r>
              <a:rPr lang="en-US" b="1" dirty="0"/>
              <a:t>If you have heard of GMOs before, what you do think of the effects that might cause in our health?</a:t>
            </a:r>
            <a:endParaRPr lang="en-US" dirty="0"/>
          </a:p>
          <a:p>
            <a:pPr lvl="0"/>
            <a:r>
              <a:rPr lang="en-US" b="1" dirty="0"/>
              <a:t>Do you think the public has enough information about with food and drinks are now genetically modified?</a:t>
            </a:r>
            <a:endParaRPr lang="en-US" dirty="0"/>
          </a:p>
          <a:p>
            <a:pPr marL="0" lvl="0" indent="0">
              <a:buNone/>
            </a:pPr>
            <a:r>
              <a:rPr lang="en-US" b="1" dirty="0"/>
              <a:t>	Yes </a:t>
            </a:r>
            <a:endParaRPr lang="en-US" dirty="0"/>
          </a:p>
          <a:p>
            <a:pPr marL="0" lvl="0" indent="0">
              <a:buNone/>
            </a:pPr>
            <a:r>
              <a:rPr lang="en-US" b="1" dirty="0"/>
              <a:t>	No</a:t>
            </a:r>
            <a:endParaRPr lang="en-US" dirty="0"/>
          </a:p>
          <a:p>
            <a:pPr lvl="0"/>
            <a:r>
              <a:rPr lang="en-US" b="1" dirty="0"/>
              <a:t>Do you have any allergies? Food, drinks or Medicine? If beer, why do you think you have allergies with it?</a:t>
            </a:r>
            <a:endParaRPr lang="en-US" dirty="0"/>
          </a:p>
          <a:p>
            <a:pPr lvl="0"/>
            <a:r>
              <a:rPr lang="en-US" b="1" dirty="0"/>
              <a:t>What reactions do your body do when your allergies strike?</a:t>
            </a:r>
            <a:endParaRPr lang="en-US" dirty="0"/>
          </a:p>
          <a:p>
            <a:pPr lvl="0"/>
            <a:r>
              <a:rPr lang="en-US" b="1" dirty="0"/>
              <a:t>How often do you drink beer?</a:t>
            </a:r>
            <a:endParaRPr lang="en-US" dirty="0"/>
          </a:p>
          <a:p>
            <a:pPr lvl="0"/>
            <a:r>
              <a:rPr lang="en-US" b="1" dirty="0"/>
              <a:t>What kind of beer do you prefer to drink?</a:t>
            </a:r>
            <a:endParaRPr lang="en-US" dirty="0"/>
          </a:p>
          <a:p>
            <a:pPr marL="0" lvl="0" indent="0">
              <a:buNone/>
            </a:pPr>
            <a:r>
              <a:rPr lang="en-US" b="1" dirty="0"/>
              <a:t>	Canned beer/bottled beer</a:t>
            </a:r>
            <a:endParaRPr lang="en-US" dirty="0"/>
          </a:p>
          <a:p>
            <a:pPr marL="0" lvl="0" indent="0">
              <a:buNone/>
            </a:pPr>
            <a:r>
              <a:rPr lang="en-US" b="1" dirty="0"/>
              <a:t>	Draft beer</a:t>
            </a:r>
            <a:endParaRPr lang="en-US" dirty="0"/>
          </a:p>
          <a:p>
            <a:pPr marL="0" lvl="0" indent="0">
              <a:buNone/>
            </a:pPr>
            <a:r>
              <a:rPr lang="en-US" b="1" dirty="0"/>
              <a:t>	Local brewed beer </a:t>
            </a:r>
            <a:endParaRPr lang="en-US" dirty="0"/>
          </a:p>
          <a:p>
            <a:pPr lvl="0"/>
            <a:r>
              <a:rPr lang="en-US" b="1" dirty="0"/>
              <a:t> Do you think that GMOs will be a big issue in the CNMI? Why or why not?</a:t>
            </a:r>
            <a:endParaRPr lang="en-US" dirty="0"/>
          </a:p>
          <a:p>
            <a:pPr marL="0" indent="0">
              <a:buNone/>
            </a:pPr>
            <a:endParaRPr lang="en-US" dirty="0"/>
          </a:p>
        </p:txBody>
      </p:sp>
    </p:spTree>
    <p:extLst>
      <p:ext uri="{BB962C8B-B14F-4D97-AF65-F5344CB8AC3E}">
        <p14:creationId xmlns:p14="http://schemas.microsoft.com/office/powerpoint/2010/main" val="10514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43EF-0A0E-4FE1-A3CF-5090F68BD331}"/>
              </a:ext>
            </a:extLst>
          </p:cNvPr>
          <p:cNvSpPr>
            <a:spLocks noGrp="1"/>
          </p:cNvSpPr>
          <p:nvPr>
            <p:ph type="title"/>
          </p:nvPr>
        </p:nvSpPr>
        <p:spPr/>
        <p:txBody>
          <a:bodyPr/>
          <a:lstStyle/>
          <a:p>
            <a:r>
              <a:rPr lang="en-US" dirty="0"/>
              <a:t>Research Objectives:</a:t>
            </a:r>
          </a:p>
        </p:txBody>
      </p:sp>
      <p:sp>
        <p:nvSpPr>
          <p:cNvPr id="3" name="Content Placeholder 2">
            <a:extLst>
              <a:ext uri="{FF2B5EF4-FFF2-40B4-BE49-F238E27FC236}">
                <a16:creationId xmlns:a16="http://schemas.microsoft.com/office/drawing/2014/main" id="{B18463CC-4158-45F3-BEFD-04689C4ED3FB}"/>
              </a:ext>
            </a:extLst>
          </p:cNvPr>
          <p:cNvSpPr>
            <a:spLocks noGrp="1"/>
          </p:cNvSpPr>
          <p:nvPr>
            <p:ph idx="1"/>
          </p:nvPr>
        </p:nvSpPr>
        <p:spPr>
          <a:xfrm>
            <a:off x="1295400" y="2380268"/>
            <a:ext cx="9601200" cy="3581400"/>
          </a:xfrm>
        </p:spPr>
        <p:txBody>
          <a:bodyPr/>
          <a:lstStyle/>
          <a:p>
            <a:r>
              <a:rPr lang="en-US" dirty="0"/>
              <a:t>To identify the some effects of GMOs in the health</a:t>
            </a:r>
          </a:p>
          <a:p>
            <a:r>
              <a:rPr lang="en-US" dirty="0"/>
              <a:t>To identify how does people get allergies in beers?</a:t>
            </a:r>
          </a:p>
          <a:p>
            <a:pPr marL="0" indent="0">
              <a:buNone/>
            </a:pPr>
            <a:endParaRPr lang="en-US" dirty="0"/>
          </a:p>
        </p:txBody>
      </p:sp>
    </p:spTree>
    <p:extLst>
      <p:ext uri="{BB962C8B-B14F-4D97-AF65-F5344CB8AC3E}">
        <p14:creationId xmlns:p14="http://schemas.microsoft.com/office/powerpoint/2010/main" val="39652878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9474</TotalTime>
  <Words>835</Words>
  <Application>Microsoft Office PowerPoint</Application>
  <PresentationFormat>Widescreen</PresentationFormat>
  <Paragraphs>103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Abadi Extra Light</vt:lpstr>
      <vt:lpstr>Adobe Devanagari</vt:lpstr>
      <vt:lpstr>Franklin Gothic Book</vt:lpstr>
      <vt:lpstr>Crop</vt:lpstr>
      <vt:lpstr>Impacts of Genetic Organism Modified(in food and drinks)</vt:lpstr>
      <vt:lpstr>PowerPoint Presentation</vt:lpstr>
      <vt:lpstr>What is Genetic Modified Organism?</vt:lpstr>
      <vt:lpstr>Background of Research</vt:lpstr>
      <vt:lpstr>Purpose</vt:lpstr>
      <vt:lpstr>Research Questions:</vt:lpstr>
      <vt:lpstr>PowerPoint Presentation</vt:lpstr>
      <vt:lpstr>PowerPoint Presentation</vt:lpstr>
      <vt:lpstr>Research Objectives:</vt:lpstr>
      <vt:lpstr>Literature Review:</vt:lpstr>
      <vt:lpstr>Triggers Allergies </vt:lpstr>
      <vt:lpstr>Antibiotic Resistance </vt:lpstr>
      <vt:lpstr>Increased Toxicity</vt:lpstr>
      <vt:lpstr>Research instrument:</vt:lpstr>
      <vt:lpstr>PowerPoint Presentation</vt:lpstr>
      <vt:lpstr>Data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Analysis</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Genetic Modified Food can affect people’s lives</dc:title>
  <dc:creator>Morzina Khan</dc:creator>
  <cp:lastModifiedBy>Morzina Khan</cp:lastModifiedBy>
  <cp:revision>22</cp:revision>
  <dcterms:created xsi:type="dcterms:W3CDTF">2018-02-01T13:29:53Z</dcterms:created>
  <dcterms:modified xsi:type="dcterms:W3CDTF">2018-05-03T02:25:21Z</dcterms:modified>
</cp:coreProperties>
</file>