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63" r:id="rId4"/>
    <p:sldId id="258"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409" autoAdjust="0"/>
  </p:normalViewPr>
  <p:slideViewPr>
    <p:cSldViewPr snapToGrid="0">
      <p:cViewPr varScale="1">
        <p:scale>
          <a:sx n="62" d="100"/>
          <a:sy n="62" d="100"/>
        </p:scale>
        <p:origin x="148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3CE9F-02E7-417F-BB61-0FA5EFBDCB40}"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5A33E-2D61-4AED-80C4-491C7AC56239}" type="slidenum">
              <a:rPr lang="en-US" smtClean="0"/>
              <a:t>‹#›</a:t>
            </a:fld>
            <a:endParaRPr lang="en-US"/>
          </a:p>
        </p:txBody>
      </p:sp>
    </p:spTree>
    <p:extLst>
      <p:ext uri="{BB962C8B-B14F-4D97-AF65-F5344CB8AC3E}">
        <p14:creationId xmlns:p14="http://schemas.microsoft.com/office/powerpoint/2010/main" val="307431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two industries that were the pillar of the Commonwealth of Northern Mariana Island’s economy were the garment industry and the tourism industry. The garment industry used to be the number one source of income for the Commonwealth of the Northern Mariana Islands, tourism is the second. The tourism industry became number one after all the garment factories closed down. The Commonwealth of the Northern Mariana Islands solely relied on the tourism industry as its source of income, but one pillar cannot support the whole Commonwealth of the Northern Mariana Islands. There are bound to be complications within the tourism industry, especially with the recent storm the islands just experienced. Thus, knowing and understanding at least one method and the importance it has in the CNMI is vital. One method is to provide good customer service to guests especially in hotels in Saipan. </a:t>
            </a:r>
          </a:p>
          <a:p>
            <a:endParaRPr lang="en-US" dirty="0"/>
          </a:p>
          <a:p>
            <a:endParaRPr lang="en-US" dirty="0"/>
          </a:p>
          <a:p>
            <a:r>
              <a:rPr lang="en-US" dirty="0"/>
              <a:t>I want to know what makes customer service so important in a hotel. And to find out whether providing a good customer service will have a huge impact in the tourism industry in the CNM. After all, the main source of income for the CNMI is the tourism industry.</a:t>
            </a:r>
          </a:p>
          <a:p>
            <a:endParaRPr lang="en-US" dirty="0"/>
          </a:p>
          <a:p>
            <a:endParaRPr lang="en-US" dirty="0"/>
          </a:p>
        </p:txBody>
      </p:sp>
      <p:sp>
        <p:nvSpPr>
          <p:cNvPr id="4" name="Slide Number Placeholder 3"/>
          <p:cNvSpPr>
            <a:spLocks noGrp="1"/>
          </p:cNvSpPr>
          <p:nvPr>
            <p:ph type="sldNum" sz="quarter" idx="5"/>
          </p:nvPr>
        </p:nvSpPr>
        <p:spPr/>
        <p:txBody>
          <a:bodyPr/>
          <a:lstStyle/>
          <a:p>
            <a:fld id="{7BC5A33E-2D61-4AED-80C4-491C7AC56239}" type="slidenum">
              <a:rPr lang="en-US" smtClean="0"/>
              <a:t>2</a:t>
            </a:fld>
            <a:endParaRPr lang="en-US"/>
          </a:p>
        </p:txBody>
      </p:sp>
    </p:spTree>
    <p:extLst>
      <p:ext uri="{BB962C8B-B14F-4D97-AF65-F5344CB8AC3E}">
        <p14:creationId xmlns:p14="http://schemas.microsoft.com/office/powerpoint/2010/main" val="1582838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64627-5DE7-47DE-BC76-36902B58AFA0}" type="datetime1">
              <a:rPr lang="en-US" smtClean="0"/>
              <a:t>9/24/2019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EN 202-03</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5712ED-C331-4AC7-908D-CA1E66F530FC}" type="datetime1">
              <a:rPr lang="en-US" smtClean="0"/>
              <a:t>9/24/2019</a:t>
            </a:fld>
            <a:endParaRPr lang="en-US" dirty="0"/>
          </a:p>
        </p:txBody>
      </p:sp>
      <p:sp>
        <p:nvSpPr>
          <p:cNvPr id="6" name="Footer Placeholder 5"/>
          <p:cNvSpPr>
            <a:spLocks noGrp="1"/>
          </p:cNvSpPr>
          <p:nvPr>
            <p:ph type="ftr" sz="quarter" idx="11"/>
          </p:nvPr>
        </p:nvSpPr>
        <p:spPr/>
        <p:txBody>
          <a:bodyPr/>
          <a:lstStyle/>
          <a:p>
            <a:r>
              <a:rPr lang="en-US"/>
              <a:t>EN 202-03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334BE-6EEB-442C-BDD3-BB2684574D27}"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9BAF0-00C7-4F3D-B9AE-ECD4953690FB}"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DABE3-BD24-48C1-A904-3035768632E6}"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DE0D0-53AE-4C99-940B-35FD8AA106E7}"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A713A-791F-4F5E-BACB-CA0405813867}"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816EE-3EF7-45C4-A4D1-0D9C8E8AA7EB}"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8E0D4-F2BF-49EE-985E-5BB7DF420DEC}"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52E7E-FE35-4770-86FD-8D697355F410}"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08387-69E2-41D5-B9F6-E51EE2947ECB}" type="datetime1">
              <a:rPr lang="en-US" smtClean="0"/>
              <a:t>9/24/2019</a:t>
            </a:fld>
            <a:endParaRPr lang="en-US" dirty="0"/>
          </a:p>
        </p:txBody>
      </p:sp>
      <p:sp>
        <p:nvSpPr>
          <p:cNvPr id="5" name="Footer Placeholder 4"/>
          <p:cNvSpPr>
            <a:spLocks noGrp="1"/>
          </p:cNvSpPr>
          <p:nvPr>
            <p:ph type="ftr" sz="quarter" idx="11"/>
          </p:nvPr>
        </p:nvSpPr>
        <p:spPr/>
        <p:txBody>
          <a:bodyPr/>
          <a:lstStyle/>
          <a:p>
            <a:r>
              <a:rPr lang="en-US"/>
              <a:t>EN 202-03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CAB713-9FC5-45EB-8235-313E9CF9D913}" type="datetime1">
              <a:rPr lang="en-US" smtClean="0"/>
              <a:t>9/24/2019</a:t>
            </a:fld>
            <a:endParaRPr lang="en-US" dirty="0"/>
          </a:p>
        </p:txBody>
      </p:sp>
      <p:sp>
        <p:nvSpPr>
          <p:cNvPr id="6" name="Footer Placeholder 5"/>
          <p:cNvSpPr>
            <a:spLocks noGrp="1"/>
          </p:cNvSpPr>
          <p:nvPr>
            <p:ph type="ftr" sz="quarter" idx="11"/>
          </p:nvPr>
        </p:nvSpPr>
        <p:spPr/>
        <p:txBody>
          <a:bodyPr/>
          <a:lstStyle/>
          <a:p>
            <a:r>
              <a:rPr lang="en-US"/>
              <a:t>EN 202-03</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089EF1-1B50-4C17-B15C-72978B4E66A4}" type="datetime1">
              <a:rPr lang="en-US" smtClean="0"/>
              <a:t>9/24/2019</a:t>
            </a:fld>
            <a:endParaRPr lang="en-US" dirty="0"/>
          </a:p>
        </p:txBody>
      </p:sp>
      <p:sp>
        <p:nvSpPr>
          <p:cNvPr id="8" name="Footer Placeholder 7"/>
          <p:cNvSpPr>
            <a:spLocks noGrp="1"/>
          </p:cNvSpPr>
          <p:nvPr>
            <p:ph type="ftr" sz="quarter" idx="11"/>
          </p:nvPr>
        </p:nvSpPr>
        <p:spPr/>
        <p:txBody>
          <a:bodyPr/>
          <a:lstStyle/>
          <a:p>
            <a:r>
              <a:rPr lang="en-US"/>
              <a:t>EN 202-03</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DFFD05-DB65-4363-9801-726191B5DCF5}" type="datetime1">
              <a:rPr lang="en-US" smtClean="0"/>
              <a:t>9/24/2019</a:t>
            </a:fld>
            <a:endParaRPr lang="en-US" dirty="0"/>
          </a:p>
        </p:txBody>
      </p:sp>
      <p:sp>
        <p:nvSpPr>
          <p:cNvPr id="4" name="Footer Placeholder 3"/>
          <p:cNvSpPr>
            <a:spLocks noGrp="1"/>
          </p:cNvSpPr>
          <p:nvPr>
            <p:ph type="ftr" sz="quarter" idx="11"/>
          </p:nvPr>
        </p:nvSpPr>
        <p:spPr/>
        <p:txBody>
          <a:bodyPr/>
          <a:lstStyle/>
          <a:p>
            <a:r>
              <a:rPr lang="en-US"/>
              <a:t>EN 202-03</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EF34A-807D-4289-9CAE-75E927B87881}" type="datetime1">
              <a:rPr lang="en-US" smtClean="0"/>
              <a:t>9/24/2019</a:t>
            </a:fld>
            <a:endParaRPr lang="en-US" dirty="0"/>
          </a:p>
        </p:txBody>
      </p:sp>
      <p:sp>
        <p:nvSpPr>
          <p:cNvPr id="3" name="Footer Placeholder 2"/>
          <p:cNvSpPr>
            <a:spLocks noGrp="1"/>
          </p:cNvSpPr>
          <p:nvPr>
            <p:ph type="ftr" sz="quarter" idx="11"/>
          </p:nvPr>
        </p:nvSpPr>
        <p:spPr/>
        <p:txBody>
          <a:bodyPr/>
          <a:lstStyle/>
          <a:p>
            <a:r>
              <a:rPr lang="en-US"/>
              <a:t>EN 202-03</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12AF3-1B84-4FA3-BB61-15AF999A3146}" type="datetime1">
              <a:rPr lang="en-US" smtClean="0"/>
              <a:t>9/24/2019</a:t>
            </a:fld>
            <a:endParaRPr lang="en-US" dirty="0"/>
          </a:p>
        </p:txBody>
      </p:sp>
      <p:sp>
        <p:nvSpPr>
          <p:cNvPr id="6" name="Footer Placeholder 5"/>
          <p:cNvSpPr>
            <a:spLocks noGrp="1"/>
          </p:cNvSpPr>
          <p:nvPr>
            <p:ph type="ftr" sz="quarter" idx="11"/>
          </p:nvPr>
        </p:nvSpPr>
        <p:spPr/>
        <p:txBody>
          <a:bodyPr/>
          <a:lstStyle/>
          <a:p>
            <a:r>
              <a:rPr lang="en-US"/>
              <a:t>EN 202-03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E4F71-F38F-4B68-97BE-0959B12BCB8B}" type="datetime1">
              <a:rPr lang="en-US" smtClean="0"/>
              <a:t>9/24/2019</a:t>
            </a:fld>
            <a:endParaRPr lang="en-US" dirty="0"/>
          </a:p>
        </p:txBody>
      </p:sp>
      <p:sp>
        <p:nvSpPr>
          <p:cNvPr id="6" name="Footer Placeholder 5"/>
          <p:cNvSpPr>
            <a:spLocks noGrp="1"/>
          </p:cNvSpPr>
          <p:nvPr>
            <p:ph type="ftr" sz="quarter" idx="11"/>
          </p:nvPr>
        </p:nvSpPr>
        <p:spPr/>
        <p:txBody>
          <a:bodyPr/>
          <a:lstStyle/>
          <a:p>
            <a:r>
              <a:rPr lang="en-US"/>
              <a:t>EN 202-03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A39181-0762-495E-85D4-30CC5123D9BC}" type="datetime1">
              <a:rPr lang="en-US" smtClean="0"/>
              <a:t>9/24/2019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EN 202-03</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grantgoddess.blogspot.com/2011/11/writing-is-my-fascination.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2E40-F7DE-464F-97A5-552404611823}"/>
              </a:ext>
            </a:extLst>
          </p:cNvPr>
          <p:cNvSpPr>
            <a:spLocks noGrp="1"/>
          </p:cNvSpPr>
          <p:nvPr>
            <p:ph type="ctrTitle"/>
          </p:nvPr>
        </p:nvSpPr>
        <p:spPr/>
        <p:txBody>
          <a:bodyPr/>
          <a:lstStyle/>
          <a:p>
            <a:r>
              <a:rPr lang="en-US" sz="3000" dirty="0"/>
              <a:t>HOW IMPORTANT IS THE  CUSTOMER SERVICE IN A HOTEL IN THE CNMI:</a:t>
            </a:r>
            <a:br>
              <a:rPr lang="en-US" sz="3000" dirty="0"/>
            </a:br>
            <a:r>
              <a:rPr lang="en-US" sz="3000" dirty="0"/>
              <a:t>A PROPOSAL</a:t>
            </a:r>
          </a:p>
        </p:txBody>
      </p:sp>
      <p:sp>
        <p:nvSpPr>
          <p:cNvPr id="3" name="Subtitle 2">
            <a:extLst>
              <a:ext uri="{FF2B5EF4-FFF2-40B4-BE49-F238E27FC236}">
                <a16:creationId xmlns:a16="http://schemas.microsoft.com/office/drawing/2014/main" id="{4BD3350B-CD0E-48F6-8C38-EFDD9C105FDC}"/>
              </a:ext>
            </a:extLst>
          </p:cNvPr>
          <p:cNvSpPr>
            <a:spLocks noGrp="1"/>
          </p:cNvSpPr>
          <p:nvPr>
            <p:ph type="subTitle" idx="1"/>
          </p:nvPr>
        </p:nvSpPr>
        <p:spPr/>
        <p:txBody>
          <a:bodyPr/>
          <a:lstStyle/>
          <a:p>
            <a:r>
              <a:rPr lang="en-US" dirty="0"/>
              <a:t>BY: Jan Caryl P. Domingo</a:t>
            </a:r>
          </a:p>
        </p:txBody>
      </p:sp>
      <p:sp>
        <p:nvSpPr>
          <p:cNvPr id="4" name="Date Placeholder 3">
            <a:extLst>
              <a:ext uri="{FF2B5EF4-FFF2-40B4-BE49-F238E27FC236}">
                <a16:creationId xmlns:a16="http://schemas.microsoft.com/office/drawing/2014/main" id="{3DBCA2A9-6EFF-49F9-B80C-E4122E87397F}"/>
              </a:ext>
            </a:extLst>
          </p:cNvPr>
          <p:cNvSpPr>
            <a:spLocks noGrp="1"/>
          </p:cNvSpPr>
          <p:nvPr>
            <p:ph type="dt" sz="half" idx="10"/>
          </p:nvPr>
        </p:nvSpPr>
        <p:spPr/>
        <p:txBody>
          <a:bodyPr/>
          <a:lstStyle/>
          <a:p>
            <a:fld id="{7C59229A-A944-4FFB-9503-055A711A809B}" type="datetime1">
              <a:rPr lang="en-US" smtClean="0"/>
              <a:t>9/24/2019</a:t>
            </a:fld>
            <a:endParaRPr lang="en-US" dirty="0"/>
          </a:p>
        </p:txBody>
      </p:sp>
      <p:sp>
        <p:nvSpPr>
          <p:cNvPr id="5" name="Footer Placeholder 4">
            <a:extLst>
              <a:ext uri="{FF2B5EF4-FFF2-40B4-BE49-F238E27FC236}">
                <a16:creationId xmlns:a16="http://schemas.microsoft.com/office/drawing/2014/main" id="{683668F8-4D39-4CDF-A77F-2754B1E6DD17}"/>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551DE647-F935-43F0-A3D3-DD13E6F140E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07643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C137-679D-4036-BDCE-AE045476E950}"/>
              </a:ext>
            </a:extLst>
          </p:cNvPr>
          <p:cNvSpPr>
            <a:spLocks noGrp="1"/>
          </p:cNvSpPr>
          <p:nvPr>
            <p:ph type="title"/>
          </p:nvPr>
        </p:nvSpPr>
        <p:spPr/>
        <p:txBody>
          <a:bodyPr/>
          <a:lstStyle/>
          <a:p>
            <a:r>
              <a:rPr lang="en-US" dirty="0"/>
              <a:t>WHY CHOOSE SUCH TOPIC?</a:t>
            </a:r>
          </a:p>
        </p:txBody>
      </p:sp>
      <p:pic>
        <p:nvPicPr>
          <p:cNvPr id="8" name="Content Placeholder 7">
            <a:extLst>
              <a:ext uri="{FF2B5EF4-FFF2-40B4-BE49-F238E27FC236}">
                <a16:creationId xmlns:a16="http://schemas.microsoft.com/office/drawing/2014/main" id="{8DFF804F-41BD-4A7B-9322-BA30E91E60C0}"/>
              </a:ext>
            </a:extLst>
          </p:cNvPr>
          <p:cNvPicPr>
            <a:picLocks noGrp="1" noChangeAspect="1"/>
          </p:cNvPicPr>
          <p:nvPr>
            <p:ph idx="1"/>
          </p:nvPr>
        </p:nvPicPr>
        <p:blipFill>
          <a:blip r:embed="rId3"/>
          <a:stretch>
            <a:fillRect/>
          </a:stretch>
        </p:blipFill>
        <p:spPr>
          <a:xfrm>
            <a:off x="3884083" y="2557463"/>
            <a:ext cx="4423833" cy="3317875"/>
          </a:xfrm>
        </p:spPr>
      </p:pic>
      <p:sp>
        <p:nvSpPr>
          <p:cNvPr id="4" name="Date Placeholder 3">
            <a:extLst>
              <a:ext uri="{FF2B5EF4-FFF2-40B4-BE49-F238E27FC236}">
                <a16:creationId xmlns:a16="http://schemas.microsoft.com/office/drawing/2014/main" id="{BDBF007F-DB38-4BC0-A9FB-EE6C7AC99EC7}"/>
              </a:ext>
            </a:extLst>
          </p:cNvPr>
          <p:cNvSpPr>
            <a:spLocks noGrp="1"/>
          </p:cNvSpPr>
          <p:nvPr>
            <p:ph type="dt" sz="half" idx="10"/>
          </p:nvPr>
        </p:nvSpPr>
        <p:spPr/>
        <p:txBody>
          <a:bodyPr/>
          <a:lstStyle/>
          <a:p>
            <a:fld id="{4F61AE32-2E86-457C-A46C-B5ABA1842B1B}" type="datetime1">
              <a:rPr lang="en-US" smtClean="0"/>
              <a:t>9/25/2019</a:t>
            </a:fld>
            <a:endParaRPr lang="en-US" dirty="0"/>
          </a:p>
        </p:txBody>
      </p:sp>
      <p:sp>
        <p:nvSpPr>
          <p:cNvPr id="5" name="Footer Placeholder 4">
            <a:extLst>
              <a:ext uri="{FF2B5EF4-FFF2-40B4-BE49-F238E27FC236}">
                <a16:creationId xmlns:a16="http://schemas.microsoft.com/office/drawing/2014/main" id="{3C1630FC-C12D-4D5C-9256-128D442163AA}"/>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2C8DF515-6901-482F-BAC1-60A8B8870841}"/>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27000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944F-D84E-43E1-B337-FC951E2A0C1C}"/>
              </a:ext>
            </a:extLst>
          </p:cNvPr>
          <p:cNvSpPr>
            <a:spLocks noGrp="1"/>
          </p:cNvSpPr>
          <p:nvPr>
            <p:ph type="title"/>
          </p:nvPr>
        </p:nvSpPr>
        <p:spPr/>
        <p:txBody>
          <a:bodyPr/>
          <a:lstStyle/>
          <a:p>
            <a:r>
              <a:rPr lang="en-US" dirty="0"/>
              <a:t>QUESTIONS TO ASK</a:t>
            </a:r>
          </a:p>
        </p:txBody>
      </p:sp>
      <p:sp>
        <p:nvSpPr>
          <p:cNvPr id="3" name="Content Placeholder 2">
            <a:extLst>
              <a:ext uri="{FF2B5EF4-FFF2-40B4-BE49-F238E27FC236}">
                <a16:creationId xmlns:a16="http://schemas.microsoft.com/office/drawing/2014/main" id="{29614A7F-FE69-4905-8F5A-00F005F8A8F8}"/>
              </a:ext>
            </a:extLst>
          </p:cNvPr>
          <p:cNvSpPr>
            <a:spLocks noGrp="1"/>
          </p:cNvSpPr>
          <p:nvPr>
            <p:ph idx="1"/>
          </p:nvPr>
        </p:nvSpPr>
        <p:spPr/>
        <p:txBody>
          <a:bodyPr/>
          <a:lstStyle/>
          <a:p>
            <a:r>
              <a:rPr lang="en-US" b="1" dirty="0"/>
              <a:t>How does customer service affect the hotel industry business?</a:t>
            </a:r>
          </a:p>
          <a:p>
            <a:pPr marL="0" indent="0">
              <a:buNone/>
            </a:pPr>
            <a:r>
              <a:rPr lang="en-US" dirty="0"/>
              <a:t>		-How is the customer service in the hotel here in Saipan?</a:t>
            </a:r>
          </a:p>
          <a:p>
            <a:pPr marL="0" indent="0">
              <a:buNone/>
            </a:pPr>
            <a:r>
              <a:rPr lang="en-US" dirty="0"/>
              <a:t>		-What are the benefits of customer service?</a:t>
            </a:r>
          </a:p>
          <a:p>
            <a:pPr marL="0" indent="0">
              <a:buNone/>
            </a:pPr>
            <a:r>
              <a:rPr lang="en-US" dirty="0"/>
              <a:t>		-What are the disadvantages of customer service?</a:t>
            </a:r>
          </a:p>
          <a:p>
            <a:pPr marL="0" indent="0">
              <a:buNone/>
            </a:pPr>
            <a:r>
              <a:rPr lang="en-US" dirty="0"/>
              <a:t>		-Does is affect the tourism industry at all?</a:t>
            </a:r>
          </a:p>
        </p:txBody>
      </p:sp>
      <p:sp>
        <p:nvSpPr>
          <p:cNvPr id="4" name="Date Placeholder 3">
            <a:extLst>
              <a:ext uri="{FF2B5EF4-FFF2-40B4-BE49-F238E27FC236}">
                <a16:creationId xmlns:a16="http://schemas.microsoft.com/office/drawing/2014/main" id="{5A338B9B-4A28-4D9E-B4FF-347D43A9B3B5}"/>
              </a:ext>
            </a:extLst>
          </p:cNvPr>
          <p:cNvSpPr>
            <a:spLocks noGrp="1"/>
          </p:cNvSpPr>
          <p:nvPr>
            <p:ph type="dt" sz="half" idx="10"/>
          </p:nvPr>
        </p:nvSpPr>
        <p:spPr/>
        <p:txBody>
          <a:bodyPr/>
          <a:lstStyle/>
          <a:p>
            <a:fld id="{57252E7E-FE35-4770-86FD-8D697355F410}" type="datetime1">
              <a:rPr lang="en-US" smtClean="0"/>
              <a:t>9/24/2019</a:t>
            </a:fld>
            <a:endParaRPr lang="en-US" dirty="0"/>
          </a:p>
        </p:txBody>
      </p:sp>
      <p:sp>
        <p:nvSpPr>
          <p:cNvPr id="5" name="Footer Placeholder 4">
            <a:extLst>
              <a:ext uri="{FF2B5EF4-FFF2-40B4-BE49-F238E27FC236}">
                <a16:creationId xmlns:a16="http://schemas.microsoft.com/office/drawing/2014/main" id="{7EB3511C-1F7C-41AA-8DAF-DC890D579C18}"/>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DB9E8666-6CEE-4250-804C-2BC3151585BD}"/>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138152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1CE-8836-4743-9F08-2C0119F2759E}"/>
              </a:ext>
            </a:extLst>
          </p:cNvPr>
          <p:cNvSpPr>
            <a:spLocks noGrp="1"/>
          </p:cNvSpPr>
          <p:nvPr>
            <p:ph type="title"/>
          </p:nvPr>
        </p:nvSpPr>
        <p:spPr/>
        <p:txBody>
          <a:bodyPr/>
          <a:lstStyle/>
          <a:p>
            <a:r>
              <a:rPr lang="en-US" dirty="0"/>
              <a:t>LITERATURE SOURCES</a:t>
            </a:r>
          </a:p>
        </p:txBody>
      </p:sp>
      <p:sp>
        <p:nvSpPr>
          <p:cNvPr id="7" name="Text Placeholder 6">
            <a:extLst>
              <a:ext uri="{FF2B5EF4-FFF2-40B4-BE49-F238E27FC236}">
                <a16:creationId xmlns:a16="http://schemas.microsoft.com/office/drawing/2014/main" id="{99E02B62-514E-4DBE-9539-E2C88601FC68}"/>
              </a:ext>
            </a:extLst>
          </p:cNvPr>
          <p:cNvSpPr>
            <a:spLocks noGrp="1"/>
          </p:cNvSpPr>
          <p:nvPr>
            <p:ph type="body" idx="1"/>
          </p:nvPr>
        </p:nvSpPr>
        <p:spPr/>
        <p:txBody>
          <a:bodyPr/>
          <a:lstStyle/>
          <a:p>
            <a:endParaRPr lang="en-US" dirty="0"/>
          </a:p>
        </p:txBody>
      </p:sp>
      <p:sp>
        <p:nvSpPr>
          <p:cNvPr id="3" name="Content Placeholder 2">
            <a:extLst>
              <a:ext uri="{FF2B5EF4-FFF2-40B4-BE49-F238E27FC236}">
                <a16:creationId xmlns:a16="http://schemas.microsoft.com/office/drawing/2014/main" id="{8798D566-B1ED-4733-877D-360B1A45E61F}"/>
              </a:ext>
            </a:extLst>
          </p:cNvPr>
          <p:cNvSpPr>
            <a:spLocks noGrp="1"/>
          </p:cNvSpPr>
          <p:nvPr>
            <p:ph sz="half" idx="2"/>
          </p:nvPr>
        </p:nvSpPr>
        <p:spPr/>
        <p:txBody>
          <a:bodyPr>
            <a:normAutofit fontScale="85000" lnSpcReduction="20000"/>
          </a:bodyPr>
          <a:lstStyle/>
          <a:p>
            <a:r>
              <a:rPr lang="en-US" dirty="0"/>
              <a:t>Academic articles from EBSCO</a:t>
            </a:r>
          </a:p>
          <a:p>
            <a:pPr lvl="1"/>
            <a:r>
              <a:rPr lang="en-US" dirty="0"/>
              <a:t> “What is Customer Service” by Sierra </a:t>
            </a:r>
            <a:r>
              <a:rPr lang="en-US" dirty="0" err="1"/>
              <a:t>Claridy</a:t>
            </a:r>
            <a:endParaRPr lang="en-US" dirty="0"/>
          </a:p>
          <a:p>
            <a:pPr lvl="1"/>
            <a:r>
              <a:rPr lang="en-US" dirty="0"/>
              <a:t> “The Role of Customer Satisfaction and Image in Gaining Customer Loyalty in the Hotel Industry” co-authored by Jay </a:t>
            </a:r>
            <a:r>
              <a:rPr lang="en-US" dirty="0" err="1"/>
              <a:t>Kandampully</a:t>
            </a:r>
            <a:r>
              <a:rPr lang="en-US" dirty="0"/>
              <a:t> and </a:t>
            </a:r>
            <a:r>
              <a:rPr lang="en-US" dirty="0" err="1"/>
              <a:t>Dwi</a:t>
            </a:r>
            <a:r>
              <a:rPr lang="en-US" dirty="0"/>
              <a:t> Suharto</a:t>
            </a:r>
          </a:p>
          <a:p>
            <a:pPr marL="0" indent="0">
              <a:buNone/>
            </a:pPr>
            <a:r>
              <a:rPr lang="en-US" dirty="0"/>
              <a:t>.</a:t>
            </a:r>
          </a:p>
        </p:txBody>
      </p:sp>
      <p:sp>
        <p:nvSpPr>
          <p:cNvPr id="8" name="Text Placeholder 7">
            <a:extLst>
              <a:ext uri="{FF2B5EF4-FFF2-40B4-BE49-F238E27FC236}">
                <a16:creationId xmlns:a16="http://schemas.microsoft.com/office/drawing/2014/main" id="{84E662ED-DACE-4690-A0DD-189197C8E16E}"/>
              </a:ext>
            </a:extLst>
          </p:cNvPr>
          <p:cNvSpPr>
            <a:spLocks noGrp="1"/>
          </p:cNvSpPr>
          <p:nvPr>
            <p:ph type="body" sz="quarter" idx="3"/>
          </p:nvPr>
        </p:nvSpPr>
        <p:spPr/>
        <p:txBody>
          <a:bodyPr/>
          <a:lstStyle/>
          <a:p>
            <a:endParaRPr lang="en-US"/>
          </a:p>
        </p:txBody>
      </p:sp>
      <p:sp>
        <p:nvSpPr>
          <p:cNvPr id="9" name="Content Placeholder 8">
            <a:extLst>
              <a:ext uri="{FF2B5EF4-FFF2-40B4-BE49-F238E27FC236}">
                <a16:creationId xmlns:a16="http://schemas.microsoft.com/office/drawing/2014/main" id="{E61EF7B2-98EB-4448-A096-345382A707A4}"/>
              </a:ext>
            </a:extLst>
          </p:cNvPr>
          <p:cNvSpPr>
            <a:spLocks noGrp="1"/>
          </p:cNvSpPr>
          <p:nvPr>
            <p:ph sz="quarter" idx="4"/>
          </p:nvPr>
        </p:nvSpPr>
        <p:spPr/>
        <p:txBody>
          <a:bodyPr>
            <a:normAutofit fontScale="85000" lnSpcReduction="20000"/>
          </a:bodyPr>
          <a:lstStyle/>
          <a:p>
            <a:r>
              <a:rPr lang="en-US" dirty="0"/>
              <a:t>Non-academic articles</a:t>
            </a:r>
          </a:p>
          <a:p>
            <a:pPr lvl="1"/>
            <a:r>
              <a:rPr lang="en-US" dirty="0"/>
              <a:t>“The 4 Types of Customer Service and How to Use Them”  by Elizabeth Ballou</a:t>
            </a:r>
          </a:p>
          <a:p>
            <a:pPr lvl="1"/>
            <a:r>
              <a:rPr lang="en-US" dirty="0"/>
              <a:t>“The Importance of Quality Customer Service in the Workplace” by Catherine </a:t>
            </a:r>
            <a:r>
              <a:rPr lang="en-US" dirty="0" err="1"/>
              <a:t>Lovering</a:t>
            </a:r>
            <a:endParaRPr lang="en-US" dirty="0"/>
          </a:p>
          <a:p>
            <a:r>
              <a:rPr lang="en-US" dirty="0"/>
              <a:t> Books from the NMC library</a:t>
            </a:r>
          </a:p>
          <a:p>
            <a:pPr lvl="1"/>
            <a:r>
              <a:rPr lang="en-US" dirty="0"/>
              <a:t>“The loyalty effect….” by Frederick F. Reichheld.</a:t>
            </a:r>
          </a:p>
        </p:txBody>
      </p:sp>
      <p:sp>
        <p:nvSpPr>
          <p:cNvPr id="4" name="Date Placeholder 3">
            <a:extLst>
              <a:ext uri="{FF2B5EF4-FFF2-40B4-BE49-F238E27FC236}">
                <a16:creationId xmlns:a16="http://schemas.microsoft.com/office/drawing/2014/main" id="{29189C70-0950-469C-92D2-FF821166988F}"/>
              </a:ext>
            </a:extLst>
          </p:cNvPr>
          <p:cNvSpPr>
            <a:spLocks noGrp="1"/>
          </p:cNvSpPr>
          <p:nvPr>
            <p:ph type="dt" sz="half" idx="10"/>
          </p:nvPr>
        </p:nvSpPr>
        <p:spPr/>
        <p:txBody>
          <a:bodyPr/>
          <a:lstStyle/>
          <a:p>
            <a:fld id="{CCC04047-59CD-4C5C-8D55-DCC9CF01EFDC}" type="datetime1">
              <a:rPr lang="en-US" smtClean="0"/>
              <a:t>9/25/2019</a:t>
            </a:fld>
            <a:endParaRPr lang="en-US" dirty="0"/>
          </a:p>
        </p:txBody>
      </p:sp>
      <p:sp>
        <p:nvSpPr>
          <p:cNvPr id="5" name="Footer Placeholder 4">
            <a:extLst>
              <a:ext uri="{FF2B5EF4-FFF2-40B4-BE49-F238E27FC236}">
                <a16:creationId xmlns:a16="http://schemas.microsoft.com/office/drawing/2014/main" id="{179FAA74-AA07-4634-ABD0-52FB535F30E0}"/>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5FC76166-5F3E-4DB6-8EF9-A89ECAF1D543}"/>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369884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530FA4-0956-4FD7-8A7D-87CA7160381C}"/>
              </a:ext>
            </a:extLst>
          </p:cNvPr>
          <p:cNvPicPr>
            <a:picLocks noChangeAspect="1"/>
          </p:cNvPicPr>
          <p:nvPr/>
        </p:nvPicPr>
        <p:blipFill>
          <a:blip r:embed="rId2"/>
          <a:stretch>
            <a:fillRect/>
          </a:stretch>
        </p:blipFill>
        <p:spPr>
          <a:xfrm>
            <a:off x="1319464" y="3031065"/>
            <a:ext cx="3628887" cy="2721665"/>
          </a:xfrm>
          <a:prstGeom prst="rect">
            <a:avLst/>
          </a:prstGeom>
        </p:spPr>
      </p:pic>
      <p:sp>
        <p:nvSpPr>
          <p:cNvPr id="2" name="Title 1">
            <a:extLst>
              <a:ext uri="{FF2B5EF4-FFF2-40B4-BE49-F238E27FC236}">
                <a16:creationId xmlns:a16="http://schemas.microsoft.com/office/drawing/2014/main" id="{9E67FC80-4EFA-41CE-AE4C-3CB250ED9559}"/>
              </a:ext>
            </a:extLst>
          </p:cNvPr>
          <p:cNvSpPr>
            <a:spLocks noGrp="1"/>
          </p:cNvSpPr>
          <p:nvPr>
            <p:ph type="title"/>
          </p:nvPr>
        </p:nvSpPr>
        <p:spPr/>
        <p:txBody>
          <a:bodyPr/>
          <a:lstStyle/>
          <a:p>
            <a:r>
              <a:rPr lang="en-US" dirty="0"/>
              <a:t>PRIMARY DATA</a:t>
            </a:r>
          </a:p>
        </p:txBody>
      </p:sp>
      <p:pic>
        <p:nvPicPr>
          <p:cNvPr id="10" name="Content Placeholder 9">
            <a:extLst>
              <a:ext uri="{FF2B5EF4-FFF2-40B4-BE49-F238E27FC236}">
                <a16:creationId xmlns:a16="http://schemas.microsoft.com/office/drawing/2014/main" id="{875303D7-D93D-4A37-9957-56FEC4176FE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418138" y="1596375"/>
            <a:ext cx="5470525" cy="3665251"/>
          </a:xfrm>
        </p:spPr>
      </p:pic>
      <p:sp>
        <p:nvSpPr>
          <p:cNvPr id="8" name="Text Placeholder 7">
            <a:extLst>
              <a:ext uri="{FF2B5EF4-FFF2-40B4-BE49-F238E27FC236}">
                <a16:creationId xmlns:a16="http://schemas.microsoft.com/office/drawing/2014/main" id="{965C4388-C1D3-4A6D-BB5D-A895D86DB4BD}"/>
              </a:ext>
            </a:extLst>
          </p:cNvPr>
          <p:cNvSpPr>
            <a:spLocks noGrp="1"/>
          </p:cNvSpPr>
          <p:nvPr>
            <p:ph type="body" sz="half" idx="2"/>
          </p:nvPr>
        </p:nvSpPr>
        <p:spPr/>
        <p:txBody>
          <a:bodyPr/>
          <a:lstStyle/>
          <a:p>
            <a:pPr marL="285750" indent="-285750" algn="l">
              <a:buFont typeface="Arial" panose="020B0604020202020204" pitchFamily="34" charset="0"/>
              <a:buChar char="•"/>
            </a:pPr>
            <a:r>
              <a:rPr lang="en-US" dirty="0"/>
              <a:t>Email/Interview with experts</a:t>
            </a:r>
          </a:p>
          <a:p>
            <a:pPr marL="285750" indent="-285750" algn="l">
              <a:buFont typeface="Arial" panose="020B0604020202020204" pitchFamily="34" charset="0"/>
              <a:buChar char="•"/>
            </a:pPr>
            <a:r>
              <a:rPr lang="en-US" dirty="0"/>
              <a:t>Student surveys</a:t>
            </a:r>
          </a:p>
          <a:p>
            <a:pPr marL="285750" indent="-285750" algn="l">
              <a:buFont typeface="Arial" panose="020B0604020202020204" pitchFamily="34" charset="0"/>
              <a:buChar char="•"/>
            </a:pPr>
            <a:r>
              <a:rPr lang="en-US" dirty="0"/>
              <a:t>Observations</a:t>
            </a:r>
          </a:p>
        </p:txBody>
      </p:sp>
      <p:sp>
        <p:nvSpPr>
          <p:cNvPr id="4" name="Date Placeholder 3">
            <a:extLst>
              <a:ext uri="{FF2B5EF4-FFF2-40B4-BE49-F238E27FC236}">
                <a16:creationId xmlns:a16="http://schemas.microsoft.com/office/drawing/2014/main" id="{539F1191-06F3-40FA-9E17-E9960465A431}"/>
              </a:ext>
            </a:extLst>
          </p:cNvPr>
          <p:cNvSpPr>
            <a:spLocks noGrp="1"/>
          </p:cNvSpPr>
          <p:nvPr>
            <p:ph type="dt" sz="half" idx="10"/>
          </p:nvPr>
        </p:nvSpPr>
        <p:spPr/>
        <p:txBody>
          <a:bodyPr/>
          <a:lstStyle/>
          <a:p>
            <a:fld id="{A0B28309-49A2-4206-ABD8-736788B27AF9}" type="datetime1">
              <a:rPr lang="en-US" smtClean="0"/>
              <a:t>9/24/2019</a:t>
            </a:fld>
            <a:endParaRPr lang="en-US" dirty="0"/>
          </a:p>
        </p:txBody>
      </p:sp>
      <p:sp>
        <p:nvSpPr>
          <p:cNvPr id="5" name="Footer Placeholder 4">
            <a:extLst>
              <a:ext uri="{FF2B5EF4-FFF2-40B4-BE49-F238E27FC236}">
                <a16:creationId xmlns:a16="http://schemas.microsoft.com/office/drawing/2014/main" id="{97D7C00A-F910-4676-B8F2-8C38ABF131FE}"/>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45459997-AD83-4FB2-B925-9F244767A9EC}"/>
              </a:ext>
            </a:extLst>
          </p:cNvPr>
          <p:cNvSpPr>
            <a:spLocks noGrp="1"/>
          </p:cNvSpPr>
          <p:nvPr>
            <p:ph type="sldNum" sz="quarter" idx="12"/>
          </p:nvPr>
        </p:nvSpPr>
        <p:spPr/>
        <p:txBody>
          <a:bodyPr/>
          <a:lstStyle/>
          <a:p>
            <a:fld id="{E97799C9-84D9-46D2-A11E-BCF8A720529D}" type="slidenum">
              <a:rPr lang="en-US" smtClean="0"/>
              <a:t>5</a:t>
            </a:fld>
            <a:endParaRPr lang="en-US" dirty="0"/>
          </a:p>
        </p:txBody>
      </p:sp>
      <p:sp>
        <p:nvSpPr>
          <p:cNvPr id="11" name="TextBox 10">
            <a:extLst>
              <a:ext uri="{FF2B5EF4-FFF2-40B4-BE49-F238E27FC236}">
                <a16:creationId xmlns:a16="http://schemas.microsoft.com/office/drawing/2014/main" id="{3EE476ED-5FCF-4778-BD7B-52CF709E83FD}"/>
              </a:ext>
            </a:extLst>
          </p:cNvPr>
          <p:cNvSpPr txBox="1"/>
          <p:nvPr/>
        </p:nvSpPr>
        <p:spPr>
          <a:xfrm>
            <a:off x="5418138" y="5261626"/>
            <a:ext cx="5470525" cy="230832"/>
          </a:xfrm>
          <a:prstGeom prst="rect">
            <a:avLst/>
          </a:prstGeom>
          <a:noFill/>
        </p:spPr>
        <p:txBody>
          <a:bodyPr wrap="square" rtlCol="0">
            <a:spAutoFit/>
          </a:bodyPr>
          <a:lstStyle/>
          <a:p>
            <a:r>
              <a:rPr lang="en-US" sz="900">
                <a:hlinkClick r:id="rId4" tooltip="http://grantgoddess.blogspot.com/2011/11/writing-is-my-fascination.html"/>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3072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1268EB-1321-4A2B-8483-5221A5F25C52}"/>
              </a:ext>
            </a:extLst>
          </p:cNvPr>
          <p:cNvPicPr>
            <a:picLocks noChangeAspect="1"/>
          </p:cNvPicPr>
          <p:nvPr/>
        </p:nvPicPr>
        <p:blipFill>
          <a:blip r:embed="rId2"/>
          <a:stretch>
            <a:fillRect/>
          </a:stretch>
        </p:blipFill>
        <p:spPr>
          <a:xfrm flipH="1">
            <a:off x="9772136" y="675465"/>
            <a:ext cx="1691541" cy="1691541"/>
          </a:xfrm>
          <a:prstGeom prst="rect">
            <a:avLst/>
          </a:prstGeom>
        </p:spPr>
      </p:pic>
      <p:pic>
        <p:nvPicPr>
          <p:cNvPr id="10" name="Picture 9">
            <a:extLst>
              <a:ext uri="{FF2B5EF4-FFF2-40B4-BE49-F238E27FC236}">
                <a16:creationId xmlns:a16="http://schemas.microsoft.com/office/drawing/2014/main" id="{C1738039-9171-4C34-B930-B6AF48016E03}"/>
              </a:ext>
            </a:extLst>
          </p:cNvPr>
          <p:cNvPicPr>
            <a:picLocks noChangeAspect="1"/>
          </p:cNvPicPr>
          <p:nvPr/>
        </p:nvPicPr>
        <p:blipFill>
          <a:blip r:embed="rId2"/>
          <a:stretch>
            <a:fillRect/>
          </a:stretch>
        </p:blipFill>
        <p:spPr>
          <a:xfrm>
            <a:off x="819665" y="721137"/>
            <a:ext cx="1691541" cy="1691541"/>
          </a:xfrm>
          <a:prstGeom prst="rect">
            <a:avLst/>
          </a:prstGeom>
        </p:spPr>
      </p:pic>
      <p:sp>
        <p:nvSpPr>
          <p:cNvPr id="2" name="Title 1">
            <a:extLst>
              <a:ext uri="{FF2B5EF4-FFF2-40B4-BE49-F238E27FC236}">
                <a16:creationId xmlns:a16="http://schemas.microsoft.com/office/drawing/2014/main" id="{D1D0259A-F57A-45FC-AEF9-5B75550FEE7C}"/>
              </a:ext>
            </a:extLst>
          </p:cNvPr>
          <p:cNvSpPr>
            <a:spLocks noGrp="1"/>
          </p:cNvSpPr>
          <p:nvPr>
            <p:ph type="title"/>
          </p:nvPr>
        </p:nvSpPr>
        <p:spPr/>
        <p:txBody>
          <a:bodyPr>
            <a:normAutofit fontScale="90000"/>
          </a:bodyPr>
          <a:lstStyle/>
          <a:p>
            <a:r>
              <a:rPr lang="en-US" dirty="0"/>
              <a:t>WRITING AND DATA COLLECTING SCHEDULE</a:t>
            </a:r>
          </a:p>
        </p:txBody>
      </p:sp>
      <p:graphicFrame>
        <p:nvGraphicFramePr>
          <p:cNvPr id="7" name="Table 7">
            <a:extLst>
              <a:ext uri="{FF2B5EF4-FFF2-40B4-BE49-F238E27FC236}">
                <a16:creationId xmlns:a16="http://schemas.microsoft.com/office/drawing/2014/main" id="{E2B6E8E8-FF3F-4A3F-A587-6EDAE1D59085}"/>
              </a:ext>
            </a:extLst>
          </p:cNvPr>
          <p:cNvGraphicFramePr>
            <a:graphicFrameLocks noGrp="1"/>
          </p:cNvGraphicFramePr>
          <p:nvPr>
            <p:ph idx="1"/>
            <p:extLst>
              <p:ext uri="{D42A27DB-BD31-4B8C-83A1-F6EECF244321}">
                <p14:modId xmlns:p14="http://schemas.microsoft.com/office/powerpoint/2010/main" val="1009347875"/>
              </p:ext>
            </p:extLst>
          </p:nvPr>
        </p:nvGraphicFramePr>
        <p:xfrm>
          <a:off x="2034096" y="2663995"/>
          <a:ext cx="8123808" cy="2627097"/>
        </p:xfrm>
        <a:graphic>
          <a:graphicData uri="http://schemas.openxmlformats.org/drawingml/2006/table">
            <a:tbl>
              <a:tblPr firstRow="1" bandRow="1">
                <a:tableStyleId>{5C22544A-7EE6-4342-B048-85BDC9FD1C3A}</a:tableStyleId>
              </a:tblPr>
              <a:tblGrid>
                <a:gridCol w="2030952">
                  <a:extLst>
                    <a:ext uri="{9D8B030D-6E8A-4147-A177-3AD203B41FA5}">
                      <a16:colId xmlns:a16="http://schemas.microsoft.com/office/drawing/2014/main" val="1080565202"/>
                    </a:ext>
                  </a:extLst>
                </a:gridCol>
                <a:gridCol w="2030952">
                  <a:extLst>
                    <a:ext uri="{9D8B030D-6E8A-4147-A177-3AD203B41FA5}">
                      <a16:colId xmlns:a16="http://schemas.microsoft.com/office/drawing/2014/main" val="3737203563"/>
                    </a:ext>
                  </a:extLst>
                </a:gridCol>
                <a:gridCol w="2254071">
                  <a:extLst>
                    <a:ext uri="{9D8B030D-6E8A-4147-A177-3AD203B41FA5}">
                      <a16:colId xmlns:a16="http://schemas.microsoft.com/office/drawing/2014/main" val="3018520249"/>
                    </a:ext>
                  </a:extLst>
                </a:gridCol>
                <a:gridCol w="1807833">
                  <a:extLst>
                    <a:ext uri="{9D8B030D-6E8A-4147-A177-3AD203B41FA5}">
                      <a16:colId xmlns:a16="http://schemas.microsoft.com/office/drawing/2014/main" val="1264324437"/>
                    </a:ext>
                  </a:extLst>
                </a:gridCol>
              </a:tblGrid>
              <a:tr h="480647">
                <a:tc>
                  <a:txBody>
                    <a:bodyPr/>
                    <a:lstStyle/>
                    <a:p>
                      <a:pPr algn="ctr"/>
                      <a:r>
                        <a:rPr lang="en-US" dirty="0"/>
                        <a:t>WRITING</a:t>
                      </a:r>
                    </a:p>
                  </a:txBody>
                  <a:tcPr/>
                </a:tc>
                <a:tc>
                  <a:txBody>
                    <a:bodyPr/>
                    <a:lstStyle/>
                    <a:p>
                      <a:pPr algn="ctr"/>
                      <a:r>
                        <a:rPr lang="en-US" dirty="0"/>
                        <a:t>DUE DATE</a:t>
                      </a:r>
                    </a:p>
                  </a:txBody>
                  <a:tcPr/>
                </a:tc>
                <a:tc>
                  <a:txBody>
                    <a:bodyPr/>
                    <a:lstStyle/>
                    <a:p>
                      <a:pPr algn="ctr"/>
                      <a:r>
                        <a:rPr lang="en-US" dirty="0"/>
                        <a:t>WORKING DATE</a:t>
                      </a:r>
                    </a:p>
                  </a:txBody>
                  <a:tcPr/>
                </a:tc>
                <a:tc>
                  <a:txBody>
                    <a:bodyPr/>
                    <a:lstStyle/>
                    <a:p>
                      <a:pPr algn="ctr"/>
                      <a:r>
                        <a:rPr lang="en-US" dirty="0"/>
                        <a:t>TIME</a:t>
                      </a:r>
                    </a:p>
                  </a:txBody>
                  <a:tcPr/>
                </a:tc>
                <a:extLst>
                  <a:ext uri="{0D108BD9-81ED-4DB2-BD59-A6C34878D82A}">
                    <a16:rowId xmlns:a16="http://schemas.microsoft.com/office/drawing/2014/main" val="1634429545"/>
                  </a:ext>
                </a:extLst>
              </a:tr>
              <a:tr h="480647">
                <a:tc>
                  <a:txBody>
                    <a:bodyPr/>
                    <a:lstStyle/>
                    <a:p>
                      <a:r>
                        <a:rPr lang="en-US" dirty="0"/>
                        <a:t>Process essay</a:t>
                      </a:r>
                    </a:p>
                  </a:txBody>
                  <a:tcPr/>
                </a:tc>
                <a:tc>
                  <a:txBody>
                    <a:bodyPr/>
                    <a:lstStyle/>
                    <a:p>
                      <a:r>
                        <a:rPr lang="en-US" dirty="0"/>
                        <a:t>Oct. 7 - Oc.t 10</a:t>
                      </a:r>
                    </a:p>
                  </a:txBody>
                  <a:tcPr/>
                </a:tc>
                <a:tc>
                  <a:txBody>
                    <a:bodyPr/>
                    <a:lstStyle/>
                    <a:p>
                      <a:r>
                        <a:rPr lang="en-US" dirty="0"/>
                        <a:t>09/30/19-10/06/19</a:t>
                      </a:r>
                    </a:p>
                  </a:txBody>
                  <a:tcPr/>
                </a:tc>
                <a:tc>
                  <a:txBody>
                    <a:bodyPr/>
                    <a:lstStyle/>
                    <a:p>
                      <a:pPr algn="ctr"/>
                      <a:r>
                        <a:rPr lang="en-US" dirty="0"/>
                        <a:t>Free time</a:t>
                      </a:r>
                    </a:p>
                  </a:txBody>
                  <a:tcPr/>
                </a:tc>
                <a:extLst>
                  <a:ext uri="{0D108BD9-81ED-4DB2-BD59-A6C34878D82A}">
                    <a16:rowId xmlns:a16="http://schemas.microsoft.com/office/drawing/2014/main" val="3262221481"/>
                  </a:ext>
                </a:extLst>
              </a:tr>
              <a:tr h="480647">
                <a:tc>
                  <a:txBody>
                    <a:bodyPr/>
                    <a:lstStyle/>
                    <a:p>
                      <a:r>
                        <a:rPr lang="en-US" dirty="0"/>
                        <a:t>Descripted Essay</a:t>
                      </a:r>
                    </a:p>
                  </a:txBody>
                  <a:tcPr/>
                </a:tc>
                <a:tc>
                  <a:txBody>
                    <a:bodyPr/>
                    <a:lstStyle/>
                    <a:p>
                      <a:r>
                        <a:rPr lang="en-US" dirty="0"/>
                        <a:t>Oct. 24</a:t>
                      </a:r>
                    </a:p>
                  </a:txBody>
                  <a:tcPr/>
                </a:tc>
                <a:tc>
                  <a:txBody>
                    <a:bodyPr/>
                    <a:lstStyle/>
                    <a:p>
                      <a:r>
                        <a:rPr lang="en-US" dirty="0"/>
                        <a:t>10/14/19-10/22/19</a:t>
                      </a:r>
                    </a:p>
                  </a:txBody>
                  <a:tcPr/>
                </a:tc>
                <a:tc>
                  <a:txBody>
                    <a:bodyPr/>
                    <a:lstStyle/>
                    <a:p>
                      <a:pPr algn="ctr"/>
                      <a:r>
                        <a:rPr lang="en-US" dirty="0"/>
                        <a:t>Free time</a:t>
                      </a:r>
                    </a:p>
                  </a:txBody>
                  <a:tcPr/>
                </a:tc>
                <a:extLst>
                  <a:ext uri="{0D108BD9-81ED-4DB2-BD59-A6C34878D82A}">
                    <a16:rowId xmlns:a16="http://schemas.microsoft.com/office/drawing/2014/main" val="4201673462"/>
                  </a:ext>
                </a:extLst>
              </a:tr>
              <a:tr h="1185156">
                <a:tc>
                  <a:txBody>
                    <a:bodyPr/>
                    <a:lstStyle/>
                    <a:p>
                      <a:r>
                        <a:rPr lang="en-US" dirty="0"/>
                        <a:t>Research Report</a:t>
                      </a:r>
                    </a:p>
                  </a:txBody>
                  <a:tcPr/>
                </a:tc>
                <a:tc>
                  <a:txBody>
                    <a:bodyPr/>
                    <a:lstStyle/>
                    <a:p>
                      <a:r>
                        <a:rPr lang="en-US" dirty="0"/>
                        <a:t>Nov. 14</a:t>
                      </a:r>
                    </a:p>
                  </a:txBody>
                  <a:tcPr/>
                </a:tc>
                <a:tc>
                  <a:txBody>
                    <a:bodyPr/>
                    <a:lstStyle/>
                    <a:p>
                      <a:r>
                        <a:rPr lang="en-US" dirty="0"/>
                        <a:t>10/25/19-11/12/19</a:t>
                      </a:r>
                    </a:p>
                  </a:txBody>
                  <a:tcPr/>
                </a:tc>
                <a:tc>
                  <a:txBody>
                    <a:bodyPr/>
                    <a:lstStyle/>
                    <a:p>
                      <a:pPr algn="ctr"/>
                      <a:r>
                        <a:rPr lang="en-US" dirty="0"/>
                        <a:t>Free time &amp; when data are all collected.</a:t>
                      </a:r>
                    </a:p>
                  </a:txBody>
                  <a:tcPr/>
                </a:tc>
                <a:extLst>
                  <a:ext uri="{0D108BD9-81ED-4DB2-BD59-A6C34878D82A}">
                    <a16:rowId xmlns:a16="http://schemas.microsoft.com/office/drawing/2014/main" val="940067902"/>
                  </a:ext>
                </a:extLst>
              </a:tr>
            </a:tbl>
          </a:graphicData>
        </a:graphic>
      </p:graphicFrame>
      <p:sp>
        <p:nvSpPr>
          <p:cNvPr id="4" name="Date Placeholder 3">
            <a:extLst>
              <a:ext uri="{FF2B5EF4-FFF2-40B4-BE49-F238E27FC236}">
                <a16:creationId xmlns:a16="http://schemas.microsoft.com/office/drawing/2014/main" id="{65D30324-BE65-43CA-82A4-337D64887D14}"/>
              </a:ext>
            </a:extLst>
          </p:cNvPr>
          <p:cNvSpPr>
            <a:spLocks noGrp="1"/>
          </p:cNvSpPr>
          <p:nvPr>
            <p:ph type="dt" sz="half" idx="10"/>
          </p:nvPr>
        </p:nvSpPr>
        <p:spPr/>
        <p:txBody>
          <a:bodyPr/>
          <a:lstStyle/>
          <a:p>
            <a:fld id="{26CD4521-8168-4ADE-B133-7EC2107938D9}" type="datetime1">
              <a:rPr lang="en-US" smtClean="0"/>
              <a:t>9/24/2019</a:t>
            </a:fld>
            <a:endParaRPr lang="en-US" dirty="0"/>
          </a:p>
        </p:txBody>
      </p:sp>
      <p:sp>
        <p:nvSpPr>
          <p:cNvPr id="5" name="Footer Placeholder 4">
            <a:extLst>
              <a:ext uri="{FF2B5EF4-FFF2-40B4-BE49-F238E27FC236}">
                <a16:creationId xmlns:a16="http://schemas.microsoft.com/office/drawing/2014/main" id="{92DCD152-726B-428C-93A5-5E639CC294A2}"/>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CB2BC740-8B54-4B99-A3DE-0EB2708955F6}"/>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189198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9E1E0B-7832-49FD-B42E-1B43320381B7}"/>
              </a:ext>
            </a:extLst>
          </p:cNvPr>
          <p:cNvPicPr>
            <a:picLocks noChangeAspect="1"/>
          </p:cNvPicPr>
          <p:nvPr/>
        </p:nvPicPr>
        <p:blipFill>
          <a:blip r:embed="rId2"/>
          <a:stretch>
            <a:fillRect/>
          </a:stretch>
        </p:blipFill>
        <p:spPr>
          <a:xfrm flipH="1">
            <a:off x="9675309" y="714768"/>
            <a:ext cx="1688756" cy="1688756"/>
          </a:xfrm>
          <a:prstGeom prst="rect">
            <a:avLst/>
          </a:prstGeom>
        </p:spPr>
      </p:pic>
      <p:pic>
        <p:nvPicPr>
          <p:cNvPr id="10" name="Picture 9">
            <a:extLst>
              <a:ext uri="{FF2B5EF4-FFF2-40B4-BE49-F238E27FC236}">
                <a16:creationId xmlns:a16="http://schemas.microsoft.com/office/drawing/2014/main" id="{B1854E67-AB48-4858-8AA2-4DBEE41D3F14}"/>
              </a:ext>
            </a:extLst>
          </p:cNvPr>
          <p:cNvPicPr>
            <a:picLocks noChangeAspect="1"/>
          </p:cNvPicPr>
          <p:nvPr/>
        </p:nvPicPr>
        <p:blipFill>
          <a:blip r:embed="rId2"/>
          <a:stretch>
            <a:fillRect/>
          </a:stretch>
        </p:blipFill>
        <p:spPr>
          <a:xfrm>
            <a:off x="723639" y="755178"/>
            <a:ext cx="1688757" cy="1648346"/>
          </a:xfrm>
          <a:prstGeom prst="rect">
            <a:avLst/>
          </a:prstGeom>
        </p:spPr>
      </p:pic>
      <p:sp>
        <p:nvSpPr>
          <p:cNvPr id="2" name="Title 1">
            <a:extLst>
              <a:ext uri="{FF2B5EF4-FFF2-40B4-BE49-F238E27FC236}">
                <a16:creationId xmlns:a16="http://schemas.microsoft.com/office/drawing/2014/main" id="{0038AA8A-5ED6-4FE8-BEC4-B9D683B6276D}"/>
              </a:ext>
            </a:extLst>
          </p:cNvPr>
          <p:cNvSpPr>
            <a:spLocks noGrp="1"/>
          </p:cNvSpPr>
          <p:nvPr>
            <p:ph type="title"/>
          </p:nvPr>
        </p:nvSpPr>
        <p:spPr/>
        <p:txBody>
          <a:bodyPr>
            <a:normAutofit fontScale="90000"/>
          </a:bodyPr>
          <a:lstStyle/>
          <a:p>
            <a:r>
              <a:rPr lang="en-US" dirty="0"/>
              <a:t>	WRITING AND DATA COLLECTING SCHEDULE</a:t>
            </a:r>
          </a:p>
        </p:txBody>
      </p:sp>
      <p:graphicFrame>
        <p:nvGraphicFramePr>
          <p:cNvPr id="7" name="Table 7">
            <a:extLst>
              <a:ext uri="{FF2B5EF4-FFF2-40B4-BE49-F238E27FC236}">
                <a16:creationId xmlns:a16="http://schemas.microsoft.com/office/drawing/2014/main" id="{A9DC8C07-C35E-4925-9BA9-134E22164443}"/>
              </a:ext>
            </a:extLst>
          </p:cNvPr>
          <p:cNvGraphicFramePr>
            <a:graphicFrameLocks noGrp="1"/>
          </p:cNvGraphicFramePr>
          <p:nvPr>
            <p:ph idx="1"/>
            <p:extLst>
              <p:ext uri="{D42A27DB-BD31-4B8C-83A1-F6EECF244321}">
                <p14:modId xmlns:p14="http://schemas.microsoft.com/office/powerpoint/2010/main" val="1501583302"/>
              </p:ext>
            </p:extLst>
          </p:nvPr>
        </p:nvGraphicFramePr>
        <p:xfrm>
          <a:off x="1568018" y="2521049"/>
          <a:ext cx="9055963" cy="3447951"/>
        </p:xfrm>
        <a:graphic>
          <a:graphicData uri="http://schemas.openxmlformats.org/drawingml/2006/table">
            <a:tbl>
              <a:tblPr firstRow="1" bandRow="1">
                <a:tableStyleId>{5C22544A-7EE6-4342-B048-85BDC9FD1C3A}</a:tableStyleId>
              </a:tblPr>
              <a:tblGrid>
                <a:gridCol w="2035703">
                  <a:extLst>
                    <a:ext uri="{9D8B030D-6E8A-4147-A177-3AD203B41FA5}">
                      <a16:colId xmlns:a16="http://schemas.microsoft.com/office/drawing/2014/main" val="478842855"/>
                    </a:ext>
                  </a:extLst>
                </a:gridCol>
                <a:gridCol w="1992543">
                  <a:extLst>
                    <a:ext uri="{9D8B030D-6E8A-4147-A177-3AD203B41FA5}">
                      <a16:colId xmlns:a16="http://schemas.microsoft.com/office/drawing/2014/main" val="2847200819"/>
                    </a:ext>
                  </a:extLst>
                </a:gridCol>
                <a:gridCol w="2257884">
                  <a:extLst>
                    <a:ext uri="{9D8B030D-6E8A-4147-A177-3AD203B41FA5}">
                      <a16:colId xmlns:a16="http://schemas.microsoft.com/office/drawing/2014/main" val="450224216"/>
                    </a:ext>
                  </a:extLst>
                </a:gridCol>
                <a:gridCol w="2769833">
                  <a:extLst>
                    <a:ext uri="{9D8B030D-6E8A-4147-A177-3AD203B41FA5}">
                      <a16:colId xmlns:a16="http://schemas.microsoft.com/office/drawing/2014/main" val="3381890962"/>
                    </a:ext>
                  </a:extLst>
                </a:gridCol>
              </a:tblGrid>
              <a:tr h="281086">
                <a:tc>
                  <a:txBody>
                    <a:bodyPr/>
                    <a:lstStyle/>
                    <a:p>
                      <a:r>
                        <a:rPr lang="en-US" dirty="0"/>
                        <a:t>PRIMARY DATA</a:t>
                      </a:r>
                    </a:p>
                  </a:txBody>
                  <a:tcPr/>
                </a:tc>
                <a:tc>
                  <a:txBody>
                    <a:bodyPr/>
                    <a:lstStyle/>
                    <a:p>
                      <a:pPr algn="ctr"/>
                      <a:r>
                        <a:rPr lang="en-US" dirty="0"/>
                        <a:t>DATE/DAY</a:t>
                      </a:r>
                    </a:p>
                  </a:txBody>
                  <a:tcPr/>
                </a:tc>
                <a:tc>
                  <a:txBody>
                    <a:bodyPr/>
                    <a:lstStyle/>
                    <a:p>
                      <a:pPr algn="ctr"/>
                      <a:r>
                        <a:rPr lang="en-US" dirty="0"/>
                        <a:t>WHO</a:t>
                      </a:r>
                    </a:p>
                  </a:txBody>
                  <a:tcPr/>
                </a:tc>
                <a:tc>
                  <a:txBody>
                    <a:bodyPr/>
                    <a:lstStyle/>
                    <a:p>
                      <a:pPr algn="ctr"/>
                      <a:r>
                        <a:rPr lang="en-US" dirty="0"/>
                        <a:t>LOCATION</a:t>
                      </a:r>
                    </a:p>
                  </a:txBody>
                  <a:tcPr/>
                </a:tc>
                <a:extLst>
                  <a:ext uri="{0D108BD9-81ED-4DB2-BD59-A6C34878D82A}">
                    <a16:rowId xmlns:a16="http://schemas.microsoft.com/office/drawing/2014/main" val="3264810131"/>
                  </a:ext>
                </a:extLst>
              </a:tr>
              <a:tr h="485162">
                <a:tc>
                  <a:txBody>
                    <a:bodyPr/>
                    <a:lstStyle/>
                    <a:p>
                      <a:r>
                        <a:rPr lang="en-US" dirty="0"/>
                        <a:t>Literature sources</a:t>
                      </a:r>
                    </a:p>
                  </a:txBody>
                  <a:tcPr/>
                </a:tc>
                <a:tc>
                  <a:txBody>
                    <a:bodyPr/>
                    <a:lstStyle/>
                    <a:p>
                      <a:pPr algn="ctr"/>
                      <a:r>
                        <a:rPr lang="en-US" dirty="0"/>
                        <a:t>Friday-Sundays</a:t>
                      </a:r>
                    </a:p>
                  </a:txBody>
                  <a:tcPr/>
                </a:tc>
                <a:tc>
                  <a:txBody>
                    <a:bodyPr/>
                    <a:lstStyle/>
                    <a:p>
                      <a:pPr algn="ctr"/>
                      <a:r>
                        <a:rPr lang="en-US" dirty="0"/>
                        <a:t>N/A</a:t>
                      </a:r>
                    </a:p>
                  </a:txBody>
                  <a:tcPr/>
                </a:tc>
                <a:tc>
                  <a:txBody>
                    <a:bodyPr/>
                    <a:lstStyle/>
                    <a:p>
                      <a:pPr algn="ctr"/>
                      <a:r>
                        <a:rPr lang="en-US" dirty="0"/>
                        <a:t>EBSCO/Google scholar </a:t>
                      </a:r>
                    </a:p>
                  </a:txBody>
                  <a:tcPr/>
                </a:tc>
                <a:extLst>
                  <a:ext uri="{0D108BD9-81ED-4DB2-BD59-A6C34878D82A}">
                    <a16:rowId xmlns:a16="http://schemas.microsoft.com/office/drawing/2014/main" val="3044518360"/>
                  </a:ext>
                </a:extLst>
              </a:tr>
              <a:tr h="485162">
                <a:tc>
                  <a:txBody>
                    <a:bodyPr/>
                    <a:lstStyle/>
                    <a:p>
                      <a:r>
                        <a:rPr lang="en-US" dirty="0"/>
                        <a:t>Library for the book</a:t>
                      </a:r>
                    </a:p>
                  </a:txBody>
                  <a:tcPr/>
                </a:tc>
                <a:tc>
                  <a:txBody>
                    <a:bodyPr/>
                    <a:lstStyle/>
                    <a:p>
                      <a:pPr algn="ctr"/>
                      <a:r>
                        <a:rPr lang="en-US" dirty="0"/>
                        <a:t>Weekdays</a:t>
                      </a:r>
                    </a:p>
                  </a:txBody>
                  <a:tcPr/>
                </a:tc>
                <a:tc>
                  <a:txBody>
                    <a:bodyPr/>
                    <a:lstStyle/>
                    <a:p>
                      <a:pPr algn="ctr"/>
                      <a:r>
                        <a:rPr lang="en-US" dirty="0"/>
                        <a:t>N/A</a:t>
                      </a:r>
                    </a:p>
                  </a:txBody>
                  <a:tcPr/>
                </a:tc>
                <a:tc>
                  <a:txBody>
                    <a:bodyPr/>
                    <a:lstStyle/>
                    <a:p>
                      <a:pPr algn="ctr"/>
                      <a:r>
                        <a:rPr lang="en-US" dirty="0"/>
                        <a:t>Building O, NMC campus library</a:t>
                      </a:r>
                    </a:p>
                  </a:txBody>
                  <a:tcPr/>
                </a:tc>
                <a:extLst>
                  <a:ext uri="{0D108BD9-81ED-4DB2-BD59-A6C34878D82A}">
                    <a16:rowId xmlns:a16="http://schemas.microsoft.com/office/drawing/2014/main" val="1825215823"/>
                  </a:ext>
                </a:extLst>
              </a:tr>
              <a:tr h="1316869">
                <a:tc>
                  <a:txBody>
                    <a:bodyPr/>
                    <a:lstStyle/>
                    <a:p>
                      <a:r>
                        <a:rPr lang="en-US" dirty="0"/>
                        <a:t>Email/interview experts</a:t>
                      </a:r>
                    </a:p>
                  </a:txBody>
                  <a:tcPr/>
                </a:tc>
                <a:tc>
                  <a:txBody>
                    <a:bodyPr/>
                    <a:lstStyle/>
                    <a:p>
                      <a:pPr algn="ctr"/>
                      <a:r>
                        <a:rPr lang="en-US" dirty="0"/>
                        <a:t>Both Weekday (interview) and weekend (email)</a:t>
                      </a:r>
                    </a:p>
                  </a:txBody>
                  <a:tcPr/>
                </a:tc>
                <a:tc>
                  <a:txBody>
                    <a:bodyPr/>
                    <a:lstStyle/>
                    <a:p>
                      <a:pPr marL="285750" indent="-285750" algn="l">
                        <a:buFont typeface="Arial" panose="020B0604020202020204" pitchFamily="34" charset="0"/>
                        <a:buChar char="•"/>
                      </a:pPr>
                      <a:r>
                        <a:rPr lang="en-US" dirty="0"/>
                        <a:t>General manager</a:t>
                      </a:r>
                    </a:p>
                    <a:p>
                      <a:pPr marL="285750" indent="-285750" algn="l">
                        <a:buFont typeface="Arial" panose="020B0604020202020204" pitchFamily="34" charset="0"/>
                        <a:buChar char="•"/>
                      </a:pPr>
                      <a:r>
                        <a:rPr lang="en-US" dirty="0"/>
                        <a:t> Dr. Zhang, </a:t>
                      </a:r>
                      <a:r>
                        <a:rPr lang="en-US" dirty="0" err="1"/>
                        <a:t>Yunzi</a:t>
                      </a:r>
                      <a:endParaRPr lang="en-US" dirty="0"/>
                    </a:p>
                    <a:p>
                      <a:pPr marL="285750" indent="-285750" algn="l">
                        <a:buFont typeface="Arial" panose="020B0604020202020204" pitchFamily="34" charset="0"/>
                        <a:buChar char="•"/>
                      </a:pPr>
                      <a:r>
                        <a:rPr lang="en-US" dirty="0"/>
                        <a:t>Mr. </a:t>
                      </a:r>
                      <a:r>
                        <a:rPr lang="en-US" dirty="0" err="1"/>
                        <a:t>Tyce</a:t>
                      </a:r>
                      <a:r>
                        <a:rPr lang="en-US" dirty="0"/>
                        <a:t> Mister</a:t>
                      </a:r>
                    </a:p>
                  </a:txBody>
                  <a:tcPr/>
                </a:tc>
                <a:tc>
                  <a:txBody>
                    <a:bodyPr/>
                    <a:lstStyle/>
                    <a:p>
                      <a:pPr marL="285750" indent="-285750" algn="l">
                        <a:buFont typeface="Arial" panose="020B0604020202020204" pitchFamily="34" charset="0"/>
                        <a:buChar char="•"/>
                      </a:pPr>
                      <a:r>
                        <a:rPr lang="en-US" dirty="0" err="1"/>
                        <a:t>Kanoa</a:t>
                      </a:r>
                      <a:r>
                        <a:rPr lang="en-US" dirty="0"/>
                        <a:t> resort</a:t>
                      </a:r>
                    </a:p>
                    <a:p>
                      <a:pPr marL="285750" indent="-285750" algn="l">
                        <a:buFont typeface="Arial" panose="020B0604020202020204" pitchFamily="34" charset="0"/>
                        <a:buChar char="•"/>
                      </a:pPr>
                      <a:r>
                        <a:rPr lang="en-US" dirty="0"/>
                        <a:t>Hyatt or Kensington hotel</a:t>
                      </a:r>
                    </a:p>
                    <a:p>
                      <a:pPr marL="285750" indent="-285750" algn="l">
                        <a:buFont typeface="Arial" panose="020B0604020202020204" pitchFamily="34" charset="0"/>
                        <a:buChar char="•"/>
                      </a:pPr>
                      <a:r>
                        <a:rPr lang="en-US" dirty="0"/>
                        <a:t>NMC etc.</a:t>
                      </a:r>
                    </a:p>
                  </a:txBody>
                  <a:tcPr/>
                </a:tc>
                <a:extLst>
                  <a:ext uri="{0D108BD9-81ED-4DB2-BD59-A6C34878D82A}">
                    <a16:rowId xmlns:a16="http://schemas.microsoft.com/office/drawing/2014/main" val="877845210"/>
                  </a:ext>
                </a:extLst>
              </a:tr>
              <a:tr h="281086">
                <a:tc>
                  <a:txBody>
                    <a:bodyPr/>
                    <a:lstStyle/>
                    <a:p>
                      <a:r>
                        <a:rPr lang="en-US" dirty="0"/>
                        <a:t>Student Survey</a:t>
                      </a:r>
                    </a:p>
                  </a:txBody>
                  <a:tcPr/>
                </a:tc>
                <a:tc>
                  <a:txBody>
                    <a:bodyPr/>
                    <a:lstStyle/>
                    <a:p>
                      <a:pPr algn="ctr"/>
                      <a:r>
                        <a:rPr lang="en-US" dirty="0"/>
                        <a:t>Monday-Friday</a:t>
                      </a:r>
                    </a:p>
                  </a:txBody>
                  <a:tcPr/>
                </a:tc>
                <a:tc>
                  <a:txBody>
                    <a:bodyPr/>
                    <a:lstStyle/>
                    <a:p>
                      <a:pPr algn="ctr"/>
                      <a:r>
                        <a:rPr lang="en-US" dirty="0"/>
                        <a:t>NMC Campus students</a:t>
                      </a:r>
                    </a:p>
                  </a:txBody>
                  <a:tcPr/>
                </a:tc>
                <a:tc>
                  <a:txBody>
                    <a:bodyPr/>
                    <a:lstStyle/>
                    <a:p>
                      <a:pPr algn="ctr"/>
                      <a:r>
                        <a:rPr lang="en-US" dirty="0"/>
                        <a:t>Electronic. </a:t>
                      </a:r>
                    </a:p>
                  </a:txBody>
                  <a:tcPr/>
                </a:tc>
                <a:extLst>
                  <a:ext uri="{0D108BD9-81ED-4DB2-BD59-A6C34878D82A}">
                    <a16:rowId xmlns:a16="http://schemas.microsoft.com/office/drawing/2014/main" val="1906554921"/>
                  </a:ext>
                </a:extLst>
              </a:tr>
            </a:tbl>
          </a:graphicData>
        </a:graphic>
      </p:graphicFrame>
      <p:sp>
        <p:nvSpPr>
          <p:cNvPr id="4" name="Date Placeholder 3">
            <a:extLst>
              <a:ext uri="{FF2B5EF4-FFF2-40B4-BE49-F238E27FC236}">
                <a16:creationId xmlns:a16="http://schemas.microsoft.com/office/drawing/2014/main" id="{F9B1A530-100D-4967-9659-E98739FA81E3}"/>
              </a:ext>
            </a:extLst>
          </p:cNvPr>
          <p:cNvSpPr>
            <a:spLocks noGrp="1"/>
          </p:cNvSpPr>
          <p:nvPr>
            <p:ph type="dt" sz="half" idx="10"/>
          </p:nvPr>
        </p:nvSpPr>
        <p:spPr/>
        <p:txBody>
          <a:bodyPr/>
          <a:lstStyle/>
          <a:p>
            <a:fld id="{57252E7E-FE35-4770-86FD-8D697355F410}" type="datetime1">
              <a:rPr lang="en-US" smtClean="0"/>
              <a:t>9/24/2019</a:t>
            </a:fld>
            <a:endParaRPr lang="en-US" dirty="0"/>
          </a:p>
        </p:txBody>
      </p:sp>
      <p:sp>
        <p:nvSpPr>
          <p:cNvPr id="5" name="Footer Placeholder 4">
            <a:extLst>
              <a:ext uri="{FF2B5EF4-FFF2-40B4-BE49-F238E27FC236}">
                <a16:creationId xmlns:a16="http://schemas.microsoft.com/office/drawing/2014/main" id="{5FAB712C-6EF4-4526-BC13-CBF91E70BFAD}"/>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5C00D072-A6BE-486B-A231-5F1E02D2B99A}"/>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200865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B8C9E3-D3F7-4DED-A61B-804F7E7B7F1E}"/>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4EEAA323-B326-42E7-97AA-7F24B65D8509}"/>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39D9BCD7-9EE8-430B-B684-30BAE463CDE8}"/>
              </a:ext>
            </a:extLst>
          </p:cNvPr>
          <p:cNvSpPr>
            <a:spLocks noGrp="1"/>
          </p:cNvSpPr>
          <p:nvPr>
            <p:ph type="dt" sz="half" idx="10"/>
          </p:nvPr>
        </p:nvSpPr>
        <p:spPr/>
        <p:txBody>
          <a:bodyPr/>
          <a:lstStyle/>
          <a:p>
            <a:fld id="{57252E7E-FE35-4770-86FD-8D697355F410}" type="datetime1">
              <a:rPr lang="en-US" smtClean="0"/>
              <a:t>9/24/2019</a:t>
            </a:fld>
            <a:endParaRPr lang="en-US" dirty="0"/>
          </a:p>
        </p:txBody>
      </p:sp>
      <p:sp>
        <p:nvSpPr>
          <p:cNvPr id="5" name="Footer Placeholder 4">
            <a:extLst>
              <a:ext uri="{FF2B5EF4-FFF2-40B4-BE49-F238E27FC236}">
                <a16:creationId xmlns:a16="http://schemas.microsoft.com/office/drawing/2014/main" id="{AF8B331D-02A0-4D06-937A-2853E6728647}"/>
              </a:ext>
            </a:extLst>
          </p:cNvPr>
          <p:cNvSpPr>
            <a:spLocks noGrp="1"/>
          </p:cNvSpPr>
          <p:nvPr>
            <p:ph type="ftr" sz="quarter" idx="11"/>
          </p:nvPr>
        </p:nvSpPr>
        <p:spPr/>
        <p:txBody>
          <a:bodyPr/>
          <a:lstStyle/>
          <a:p>
            <a:r>
              <a:rPr lang="en-US"/>
              <a:t>EN 202-03</a:t>
            </a:r>
            <a:endParaRPr lang="en-US" dirty="0"/>
          </a:p>
        </p:txBody>
      </p:sp>
      <p:sp>
        <p:nvSpPr>
          <p:cNvPr id="6" name="Slide Number Placeholder 5">
            <a:extLst>
              <a:ext uri="{FF2B5EF4-FFF2-40B4-BE49-F238E27FC236}">
                <a16:creationId xmlns:a16="http://schemas.microsoft.com/office/drawing/2014/main" id="{DAC54A88-330E-4AA7-A02C-0C1710443078}"/>
              </a:ext>
            </a:extLst>
          </p:cNvPr>
          <p:cNvSpPr>
            <a:spLocks noGrp="1"/>
          </p:cNvSpPr>
          <p:nvPr>
            <p:ph type="sldNum" sz="quarter" idx="12"/>
          </p:nvPr>
        </p:nvSpPr>
        <p:spPr/>
        <p:txBody>
          <a:bodyPr/>
          <a:lstStyle/>
          <a:p>
            <a:fld id="{E97799C9-84D9-46D2-A11E-BCF8A720529D}" type="slidenum">
              <a:rPr lang="en-US" smtClean="0"/>
              <a:t>8</a:t>
            </a:fld>
            <a:endParaRPr lang="en-US" dirty="0"/>
          </a:p>
        </p:txBody>
      </p:sp>
      <p:pic>
        <p:nvPicPr>
          <p:cNvPr id="10" name="Picture 9">
            <a:extLst>
              <a:ext uri="{FF2B5EF4-FFF2-40B4-BE49-F238E27FC236}">
                <a16:creationId xmlns:a16="http://schemas.microsoft.com/office/drawing/2014/main" id="{926A55B7-7F47-4885-A7F6-23F00624A907}"/>
              </a:ext>
            </a:extLst>
          </p:cNvPr>
          <p:cNvPicPr>
            <a:picLocks noChangeAspect="1"/>
          </p:cNvPicPr>
          <p:nvPr/>
        </p:nvPicPr>
        <p:blipFill>
          <a:blip r:embed="rId2"/>
          <a:stretch>
            <a:fillRect/>
          </a:stretch>
        </p:blipFill>
        <p:spPr>
          <a:xfrm>
            <a:off x="3810000" y="1801113"/>
            <a:ext cx="4572000" cy="3429000"/>
          </a:xfrm>
          <a:prstGeom prst="rect">
            <a:avLst/>
          </a:prstGeom>
        </p:spPr>
      </p:pic>
    </p:spTree>
    <p:extLst>
      <p:ext uri="{BB962C8B-B14F-4D97-AF65-F5344CB8AC3E}">
        <p14:creationId xmlns:p14="http://schemas.microsoft.com/office/powerpoint/2010/main" val="34316639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358</TotalTime>
  <Words>513</Words>
  <Application>Microsoft Office PowerPoint</Application>
  <PresentationFormat>Widescreen</PresentationFormat>
  <Paragraphs>95</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HOW IMPORTANT IS THE  CUSTOMER SERVICE IN A HOTEL IN THE CNMI: A PROPOSAL</vt:lpstr>
      <vt:lpstr>WHY CHOOSE SUCH TOPIC?</vt:lpstr>
      <vt:lpstr>QUESTIONS TO ASK</vt:lpstr>
      <vt:lpstr>LITERATURE SOURCES</vt:lpstr>
      <vt:lpstr>PRIMARY DATA</vt:lpstr>
      <vt:lpstr>WRITING AND DATA COLLECTING SCHEDULE</vt:lpstr>
      <vt:lpstr> WRITING AND DATA COLLECTING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delisa domingo</dc:creator>
  <cp:lastModifiedBy>maria delisa domingo</cp:lastModifiedBy>
  <cp:revision>15</cp:revision>
  <dcterms:created xsi:type="dcterms:W3CDTF">2019-09-24T08:29:55Z</dcterms:created>
  <dcterms:modified xsi:type="dcterms:W3CDTF">2019-09-24T14:28:21Z</dcterms:modified>
</cp:coreProperties>
</file>