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60" r:id="rId5"/>
    <p:sldId id="270" r:id="rId6"/>
    <p:sldId id="262" r:id="rId7"/>
    <p:sldId id="264" r:id="rId8"/>
    <p:sldId id="265" r:id="rId9"/>
    <p:sldId id="263"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660"/>
  </p:normalViewPr>
  <p:slideViewPr>
    <p:cSldViewPr snapToGrid="0">
      <p:cViewPr varScale="1">
        <p:scale>
          <a:sx n="65" d="100"/>
          <a:sy n="65" d="100"/>
        </p:scale>
        <p:origin x="6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5/7/2018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5/7/2018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5/7/2018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nfoweb.newsbank.com/resources/doc/nb/news/1532DAB2059EE760?p=AW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 Informal Proposal</a:t>
            </a:r>
            <a:endParaRPr lang="en-US" dirty="0"/>
          </a:p>
        </p:txBody>
      </p:sp>
      <p:sp>
        <p:nvSpPr>
          <p:cNvPr id="3" name="Subtitle 2"/>
          <p:cNvSpPr>
            <a:spLocks noGrp="1"/>
          </p:cNvSpPr>
          <p:nvPr>
            <p:ph type="subTitle" idx="1"/>
          </p:nvPr>
        </p:nvSpPr>
        <p:spPr/>
        <p:txBody>
          <a:bodyPr>
            <a:normAutofit/>
          </a:bodyPr>
          <a:lstStyle/>
          <a:p>
            <a:r>
              <a:rPr lang="en-US" dirty="0" smtClean="0"/>
              <a:t>Pajie Anne Padiernos</a:t>
            </a:r>
          </a:p>
          <a:p>
            <a:r>
              <a:rPr lang="en-US" dirty="0" smtClean="0"/>
              <a:t>Northern Marianas College</a:t>
            </a:r>
          </a:p>
          <a:p>
            <a:endParaRPr lang="en-US" dirty="0" smtClean="0"/>
          </a:p>
        </p:txBody>
      </p:sp>
    </p:spTree>
    <p:extLst>
      <p:ext uri="{BB962C8B-B14F-4D97-AF65-F5344CB8AC3E}">
        <p14:creationId xmlns:p14="http://schemas.microsoft.com/office/powerpoint/2010/main" val="2107191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Creating </a:t>
            </a:r>
            <a:r>
              <a:rPr lang="en-US" dirty="0"/>
              <a:t>my survey:</a:t>
            </a:r>
          </a:p>
          <a:p>
            <a:pPr lvl="0"/>
            <a:r>
              <a:rPr lang="en-US" dirty="0"/>
              <a:t>Used survey monkey. Can use other types of survey websites.</a:t>
            </a:r>
          </a:p>
          <a:p>
            <a:pPr lvl="0"/>
            <a:r>
              <a:rPr lang="en-US" dirty="0"/>
              <a:t>Used my final information questions </a:t>
            </a:r>
          </a:p>
          <a:p>
            <a:pPr lvl="0"/>
            <a:r>
              <a:rPr lang="en-US" dirty="0"/>
              <a:t>Used my possible final answers </a:t>
            </a:r>
          </a:p>
          <a:p>
            <a:pPr lvl="0"/>
            <a:r>
              <a:rPr lang="en-US" dirty="0"/>
              <a:t>Reviewed my final questions</a:t>
            </a:r>
          </a:p>
          <a:p>
            <a:pPr lvl="0"/>
            <a:r>
              <a:rPr lang="en-US" dirty="0"/>
              <a:t>Submit and gave out to public (peers)</a:t>
            </a:r>
          </a:p>
          <a:p>
            <a:endParaRPr lang="en-US" dirty="0"/>
          </a:p>
        </p:txBody>
      </p:sp>
    </p:spTree>
    <p:extLst>
      <p:ext uri="{BB962C8B-B14F-4D97-AF65-F5344CB8AC3E}">
        <p14:creationId xmlns:p14="http://schemas.microsoft.com/office/powerpoint/2010/main" val="418985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a:t>Giving out survey:</a:t>
            </a:r>
          </a:p>
          <a:p>
            <a:pPr lvl="0"/>
            <a:r>
              <a:rPr lang="en-US" dirty="0"/>
              <a:t>Sent my final survey link to peers. </a:t>
            </a:r>
          </a:p>
          <a:p>
            <a:pPr lvl="0"/>
            <a:r>
              <a:rPr lang="en-US" dirty="0"/>
              <a:t>Collected data after 14 responses. </a:t>
            </a:r>
          </a:p>
          <a:p>
            <a:pPr lvl="0"/>
            <a:r>
              <a:rPr lang="en-US" dirty="0"/>
              <a:t>Creating my final gathering analysis</a:t>
            </a:r>
          </a:p>
          <a:p>
            <a:pPr lvl="0"/>
            <a:r>
              <a:rPr lang="en-US" dirty="0"/>
              <a:t>Creating a process essay on how I developed, created and gave out my survey.</a:t>
            </a:r>
          </a:p>
          <a:p>
            <a:endParaRPr lang="en-US" dirty="0"/>
          </a:p>
        </p:txBody>
      </p:sp>
    </p:spTree>
    <p:extLst>
      <p:ext uri="{BB962C8B-B14F-4D97-AF65-F5344CB8AC3E}">
        <p14:creationId xmlns:p14="http://schemas.microsoft.com/office/powerpoint/2010/main" val="41739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611005" y="1885285"/>
            <a:ext cx="7796540" cy="3997828"/>
          </a:xfrm>
        </p:spPr>
        <p:txBody>
          <a:bodyPr>
            <a:normAutofit fontScale="55000" lnSpcReduction="20000"/>
          </a:bodyPr>
          <a:lstStyle/>
          <a:p>
            <a:r>
              <a:rPr lang="en-US" dirty="0"/>
              <a:t>Commonwealth of the Northern Mariana Islands Department of Public Health Maternal and Child Health 2010 Needs Assessment (D. Public health, Trans.). (</a:t>
            </a:r>
            <a:r>
              <a:rPr lang="en-US" dirty="0" err="1"/>
              <a:t>n.d.</a:t>
            </a:r>
            <a:r>
              <a:rPr lang="en-US" dirty="0"/>
              <a:t>). Retrieved March 13, 2018, from http://www.healthycommunitieshealthyfuture.org/images/municipalities/911/3117.pdf</a:t>
            </a:r>
          </a:p>
          <a:p>
            <a:r>
              <a:rPr lang="en-US" dirty="0"/>
              <a:t> Ph.D. Langham - https://www.livestrong.com/article/146681-what-are-the-causes-of-teenage-pregnancy</a:t>
            </a:r>
          </a:p>
          <a:p>
            <a:r>
              <a:rPr lang="en-US" dirty="0"/>
              <a:t>: C. </a:t>
            </a:r>
            <a:r>
              <a:rPr lang="en-US" dirty="0" err="1"/>
              <a:t>Bagnol</a:t>
            </a:r>
            <a:r>
              <a:rPr lang="en-US" dirty="0"/>
              <a:t>, R. (2015, Jan 29). </a:t>
            </a:r>
            <a:r>
              <a:rPr lang="en-US" dirty="0" err="1"/>
              <a:t>Kagman</a:t>
            </a:r>
            <a:r>
              <a:rPr lang="en-US" dirty="0"/>
              <a:t> Community Health Center: Providing quality primary health care. </a:t>
            </a:r>
            <a:r>
              <a:rPr lang="en-US" i="1" dirty="0"/>
              <a:t>Marianas Variety (Saipan, Northern Mariana Islands)</a:t>
            </a:r>
            <a:r>
              <a:rPr lang="en-US" dirty="0"/>
              <a:t>. Retrieved from </a:t>
            </a:r>
            <a:r>
              <a:rPr lang="en-US" u="sng" dirty="0">
                <a:hlinkClick r:id="rId2"/>
              </a:rPr>
              <a:t>http://</a:t>
            </a:r>
            <a:r>
              <a:rPr lang="en-US" u="sng" dirty="0" smtClean="0">
                <a:hlinkClick r:id="rId2"/>
              </a:rPr>
              <a:t>infoweb.newsbank.com/resources/doc/nb/news/1532DAB2059EE760?p=AWN</a:t>
            </a:r>
            <a:endParaRPr lang="en-US" u="sng" dirty="0" smtClean="0"/>
          </a:p>
          <a:p>
            <a:r>
              <a:rPr lang="en-US" dirty="0"/>
              <a:t>: Z. (</a:t>
            </a:r>
            <a:r>
              <a:rPr lang="en-US" dirty="0" err="1"/>
              <a:t>n.d.</a:t>
            </a:r>
            <a:r>
              <a:rPr lang="en-US" dirty="0"/>
              <a:t>). Surveys 101: A Simple Guide to Asking Effective Questions. Retrieved April 06, 2018, from https://zapier.com/learn/forms-surveys/writing-effective-survey/</a:t>
            </a:r>
          </a:p>
          <a:p>
            <a:endParaRPr lang="en-US" dirty="0" smtClean="0"/>
          </a:p>
          <a:p>
            <a:r>
              <a:rPr lang="en-US" dirty="0" err="1"/>
              <a:t>Kosicki</a:t>
            </a:r>
            <a:r>
              <a:rPr lang="en-US" dirty="0"/>
              <a:t>, G. M. (2004). Internet surveys. In J. G. Geer (Ed.), </a:t>
            </a:r>
            <a:r>
              <a:rPr lang="en-US" i="1" dirty="0"/>
              <a:t>Public opinion and polling around the world: a historical encyclopedia</a:t>
            </a:r>
            <a:r>
              <a:rPr lang="en-US" dirty="0"/>
              <a:t>. Santa Barbara, CA: ABC-CLIO. Retrieved from https://search.credoreference.com/content/entry/abcopinion/internet_surveys/0?institutionId=9301</a:t>
            </a:r>
          </a:p>
          <a:p>
            <a:r>
              <a:rPr lang="en-US" dirty="0"/>
              <a:t>: Z. (</a:t>
            </a:r>
            <a:r>
              <a:rPr lang="en-US" dirty="0" err="1"/>
              <a:t>n.d.</a:t>
            </a:r>
            <a:r>
              <a:rPr lang="en-US" dirty="0"/>
              <a:t>). Surveys 101: A Simple Guide to Asking Effective Questions. Retrieved April 06, 2018, from https://zapier.com/learn/forms-surveys/writing-effective-survey/</a:t>
            </a:r>
          </a:p>
          <a:p>
            <a:endParaRPr lang="en-US" dirty="0"/>
          </a:p>
          <a:p>
            <a:endParaRPr lang="en-US" dirty="0"/>
          </a:p>
        </p:txBody>
      </p:sp>
    </p:spTree>
    <p:extLst>
      <p:ext uri="{BB962C8B-B14F-4D97-AF65-F5344CB8AC3E}">
        <p14:creationId xmlns:p14="http://schemas.microsoft.com/office/powerpoint/2010/main" val="338841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69441"/>
            <a:ext cx="7958331" cy="1077229"/>
          </a:xfrm>
        </p:spPr>
        <p:txBody>
          <a:bodyPr/>
          <a:lstStyle/>
          <a:p>
            <a:r>
              <a:rPr lang="en-US" dirty="0" smtClean="0"/>
              <a:t>Tentative Schedule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42047698"/>
              </p:ext>
            </p:extLst>
          </p:nvPr>
        </p:nvGraphicFramePr>
        <p:xfrm>
          <a:off x="1841862" y="1929771"/>
          <a:ext cx="9114972" cy="3108960"/>
        </p:xfrm>
        <a:graphic>
          <a:graphicData uri="http://schemas.openxmlformats.org/drawingml/2006/table">
            <a:tbl>
              <a:tblPr firstRow="1" bandRow="1">
                <a:tableStyleId>{5C22544A-7EE6-4342-B048-85BDC9FD1C3A}</a:tableStyleId>
              </a:tblPr>
              <a:tblGrid>
                <a:gridCol w="4557486">
                  <a:extLst>
                    <a:ext uri="{9D8B030D-6E8A-4147-A177-3AD203B41FA5}">
                      <a16:colId xmlns:a16="http://schemas.microsoft.com/office/drawing/2014/main" xmlns="" val="3245673998"/>
                    </a:ext>
                  </a:extLst>
                </a:gridCol>
                <a:gridCol w="4557486">
                  <a:extLst>
                    <a:ext uri="{9D8B030D-6E8A-4147-A177-3AD203B41FA5}">
                      <a16:colId xmlns:a16="http://schemas.microsoft.com/office/drawing/2014/main" xmlns="" val="723846477"/>
                    </a:ext>
                  </a:extLst>
                </a:gridCol>
              </a:tblGrid>
              <a:tr h="0">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636564439"/>
                  </a:ext>
                </a:extLst>
              </a:tr>
              <a:tr h="896437">
                <a:tc>
                  <a:txBody>
                    <a:bodyPr/>
                    <a:lstStyle/>
                    <a:p>
                      <a:r>
                        <a:rPr lang="en-US" sz="2400" dirty="0" smtClean="0">
                          <a:latin typeface="Times New Roman" panose="02020603050405020304" pitchFamily="18" charset="0"/>
                          <a:cs typeface="Times New Roman" panose="02020603050405020304" pitchFamily="18" charset="0"/>
                        </a:rPr>
                        <a:t>April</a:t>
                      </a:r>
                      <a:r>
                        <a:rPr lang="en-US" sz="2400" baseline="0" dirty="0" smtClean="0">
                          <a:latin typeface="Times New Roman" panose="02020603050405020304" pitchFamily="18" charset="0"/>
                          <a:cs typeface="Times New Roman" panose="02020603050405020304" pitchFamily="18" charset="0"/>
                        </a:rPr>
                        <a:t> 23-29</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Putting report together: Introduction/background/Literature</a:t>
                      </a:r>
                      <a:r>
                        <a:rPr lang="en-US" baseline="0" dirty="0" smtClean="0">
                          <a:latin typeface="Times New Roman" panose="02020603050405020304" pitchFamily="18" charset="0"/>
                          <a:cs typeface="Times New Roman" panose="02020603050405020304" pitchFamily="18" charset="0"/>
                        </a:rPr>
                        <a:t> Review/Methodology/analysis/findings/discussion</a:t>
                      </a:r>
                    </a:p>
                  </a:txBody>
                  <a:tcPr/>
                </a:tc>
                <a:extLst>
                  <a:ext uri="{0D108BD9-81ED-4DB2-BD59-A6C34878D82A}">
                    <a16:rowId xmlns:a16="http://schemas.microsoft.com/office/drawing/2014/main" xmlns="" val="1339925626"/>
                  </a:ext>
                </a:extLst>
              </a:tr>
              <a:tr h="689567">
                <a:tc>
                  <a:txBody>
                    <a:bodyPr/>
                    <a:lstStyle/>
                    <a:p>
                      <a:r>
                        <a:rPr lang="en-US" sz="2400" dirty="0" smtClean="0">
                          <a:latin typeface="Times New Roman" panose="02020603050405020304" pitchFamily="18" charset="0"/>
                          <a:cs typeface="Times New Roman" panose="02020603050405020304" pitchFamily="18" charset="0"/>
                        </a:rPr>
                        <a:t>April</a:t>
                      </a:r>
                      <a:r>
                        <a:rPr lang="en-US" sz="2400" baseline="0" dirty="0" smtClean="0">
                          <a:latin typeface="Times New Roman" panose="02020603050405020304" pitchFamily="18" charset="0"/>
                          <a:cs typeface="Times New Roman" panose="02020603050405020304" pitchFamily="18" charset="0"/>
                        </a:rPr>
                        <a:t> 30-May 6</a:t>
                      </a:r>
                      <a:endParaRPr lang="en-US" sz="2400" dirty="0" smtClean="0">
                        <a:latin typeface="Times New Roman" panose="02020603050405020304" pitchFamily="18" charset="0"/>
                        <a:cs typeface="Times New Roman" panose="02020603050405020304" pitchFamily="18" charset="0"/>
                      </a:endParaRPr>
                    </a:p>
                  </a:txBody>
                  <a:tcPr/>
                </a:tc>
                <a:tc>
                  <a:txBody>
                    <a:bodyPr/>
                    <a:lstStyle/>
                    <a:p>
                      <a:r>
                        <a:rPr lang="en-US" dirty="0" smtClean="0"/>
                        <a:t>Final Research Report</a:t>
                      </a:r>
                      <a:r>
                        <a:rPr lang="en-US" baseline="0" dirty="0" smtClean="0"/>
                        <a:t> Grade submitted/ Preparing for final </a:t>
                      </a:r>
                      <a:r>
                        <a:rPr lang="en-US" baseline="0" dirty="0" err="1" smtClean="0"/>
                        <a:t>eportfolio</a:t>
                      </a:r>
                      <a:r>
                        <a:rPr lang="en-US" baseline="0" dirty="0" smtClean="0"/>
                        <a:t>/ submitting in </a:t>
                      </a:r>
                      <a:r>
                        <a:rPr lang="en-US" baseline="0" dirty="0" err="1" smtClean="0"/>
                        <a:t>Weebly</a:t>
                      </a:r>
                      <a:endParaRPr lang="en-US" dirty="0"/>
                    </a:p>
                  </a:txBody>
                  <a:tcPr/>
                </a:tc>
                <a:extLst>
                  <a:ext uri="{0D108BD9-81ED-4DB2-BD59-A6C34878D82A}">
                    <a16:rowId xmlns:a16="http://schemas.microsoft.com/office/drawing/2014/main" xmlns="" val="3593659658"/>
                  </a:ext>
                </a:extLst>
              </a:tr>
              <a:tr h="517061">
                <a:tc>
                  <a:txBody>
                    <a:bodyPr/>
                    <a:lstStyle/>
                    <a:p>
                      <a:r>
                        <a:rPr lang="en-US" dirty="0" smtClean="0"/>
                        <a:t>May 7- May 13</a:t>
                      </a:r>
                      <a:endParaRPr lang="en-US" dirty="0"/>
                    </a:p>
                  </a:txBody>
                  <a:tcPr/>
                </a:tc>
                <a:tc>
                  <a:txBody>
                    <a:bodyPr/>
                    <a:lstStyle/>
                    <a:p>
                      <a:r>
                        <a:rPr lang="en-US" dirty="0" smtClean="0"/>
                        <a:t>Final</a:t>
                      </a:r>
                      <a:r>
                        <a:rPr lang="en-US" baseline="0" dirty="0" smtClean="0"/>
                        <a:t> Exam/ Submission of reports, presentations and reflection on </a:t>
                      </a:r>
                      <a:r>
                        <a:rPr lang="en-US" baseline="0" dirty="0" err="1" smtClean="0"/>
                        <a:t>Weebly</a:t>
                      </a:r>
                      <a:endParaRPr lang="en-US" dirty="0"/>
                    </a:p>
                  </a:txBody>
                  <a:tcPr/>
                </a:tc>
                <a:extLst>
                  <a:ext uri="{0D108BD9-81ED-4DB2-BD59-A6C34878D82A}">
                    <a16:rowId xmlns:a16="http://schemas.microsoft.com/office/drawing/2014/main" xmlns="" val="2090751235"/>
                  </a:ext>
                </a:extLst>
              </a:tr>
            </a:tbl>
          </a:graphicData>
        </a:graphic>
      </p:graphicFrame>
    </p:spTree>
    <p:extLst>
      <p:ext uri="{BB962C8B-B14F-4D97-AF65-F5344CB8AC3E}">
        <p14:creationId xmlns:p14="http://schemas.microsoft.com/office/powerpoint/2010/main" val="413680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Research Proposal</a:t>
            </a:r>
            <a:endParaRPr lang="en-US" dirty="0"/>
          </a:p>
        </p:txBody>
      </p:sp>
      <p:sp>
        <p:nvSpPr>
          <p:cNvPr id="3" name="Content Placeholder 2"/>
          <p:cNvSpPr>
            <a:spLocks noGrp="1"/>
          </p:cNvSpPr>
          <p:nvPr>
            <p:ph idx="1"/>
          </p:nvPr>
        </p:nvSpPr>
        <p:spPr/>
        <p:txBody>
          <a:bodyPr/>
          <a:lstStyle/>
          <a:p>
            <a:pPr marL="457200" indent="-457200">
              <a:buFont typeface="+mj-lt"/>
              <a:buAutoNum type="arabicParenR"/>
            </a:pPr>
            <a:r>
              <a:rPr lang="en-US" dirty="0" smtClean="0"/>
              <a:t>Introduction</a:t>
            </a:r>
          </a:p>
          <a:p>
            <a:pPr marL="457200" indent="-457200">
              <a:buFont typeface="+mj-lt"/>
              <a:buAutoNum type="arabicParenR"/>
            </a:pPr>
            <a:r>
              <a:rPr lang="en-US" dirty="0" smtClean="0"/>
              <a:t>Literature Review</a:t>
            </a:r>
          </a:p>
          <a:p>
            <a:pPr marL="457200" indent="-457200">
              <a:buFont typeface="+mj-lt"/>
              <a:buAutoNum type="arabicParenR"/>
            </a:pPr>
            <a:r>
              <a:rPr lang="en-US" dirty="0" smtClean="0"/>
              <a:t>Research questions</a:t>
            </a:r>
          </a:p>
          <a:p>
            <a:pPr marL="457200" indent="-457200">
              <a:buFont typeface="+mj-lt"/>
              <a:buAutoNum type="arabicParenR"/>
            </a:pPr>
            <a:r>
              <a:rPr lang="en-US" dirty="0" smtClean="0"/>
              <a:t>Research Methodology</a:t>
            </a:r>
          </a:p>
          <a:p>
            <a:pPr marL="457200" indent="-457200">
              <a:buFont typeface="+mj-lt"/>
              <a:buAutoNum type="arabicParenR"/>
            </a:pPr>
            <a:r>
              <a:rPr lang="en-US" dirty="0" smtClean="0"/>
              <a:t>References</a:t>
            </a:r>
          </a:p>
          <a:p>
            <a:pPr marL="457200" indent="-457200">
              <a:buFont typeface="+mj-lt"/>
              <a:buAutoNum type="arabicParenR"/>
            </a:pPr>
            <a:r>
              <a:rPr lang="en-US" dirty="0" smtClean="0"/>
              <a:t>Tentative Schedule</a:t>
            </a:r>
          </a:p>
          <a:p>
            <a:pPr marL="457200" indent="-457200">
              <a:buFont typeface="+mj-lt"/>
              <a:buAutoNum type="arabicParenR"/>
            </a:pPr>
            <a:endParaRPr lang="en-US" dirty="0"/>
          </a:p>
        </p:txBody>
      </p:sp>
    </p:spTree>
    <p:extLst>
      <p:ext uri="{BB962C8B-B14F-4D97-AF65-F5344CB8AC3E}">
        <p14:creationId xmlns:p14="http://schemas.microsoft.com/office/powerpoint/2010/main" val="270574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Topic Question: What is the birth rate of teenage pregnancy in the CNMI?</a:t>
            </a:r>
          </a:p>
          <a:p>
            <a:pPr>
              <a:buFont typeface="Wingdings" panose="05000000000000000000" pitchFamily="2" charset="2"/>
              <a:buChar char="ü"/>
            </a:pPr>
            <a:r>
              <a:rPr lang="en-US" dirty="0" smtClean="0"/>
              <a:t>Who will it benefit: Students of the CNMI (ages 13-19); Concerned parents of the CNMI</a:t>
            </a:r>
          </a:p>
          <a:p>
            <a:pPr>
              <a:buFont typeface="Wingdings" panose="05000000000000000000" pitchFamily="2" charset="2"/>
              <a:buChar char="ü"/>
            </a:pPr>
            <a:r>
              <a:rPr lang="en-US" dirty="0" smtClean="0"/>
              <a:t>Who will use the information: Parents of the CNMI, PSS, School of Education</a:t>
            </a:r>
          </a:p>
          <a:p>
            <a:pPr>
              <a:buFont typeface="Wingdings" panose="05000000000000000000" pitchFamily="2" charset="2"/>
              <a:buChar char="ü"/>
            </a:pPr>
            <a:r>
              <a:rPr lang="en-US" dirty="0" smtClean="0"/>
              <a:t>Who will participate: School of Education, parents of the CNMI</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30693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470" y="0"/>
            <a:ext cx="7958331" cy="1077229"/>
          </a:xfrm>
        </p:spPr>
        <p:txBody>
          <a:bodyPr/>
          <a:lstStyle/>
          <a:p>
            <a:r>
              <a:rPr lang="en-US" dirty="0" smtClean="0"/>
              <a:t>Literature Review</a:t>
            </a:r>
            <a:endParaRPr lang="en-US" dirty="0"/>
          </a:p>
        </p:txBody>
      </p:sp>
      <p:sp>
        <p:nvSpPr>
          <p:cNvPr id="6" name="Content Placeholder 5"/>
          <p:cNvSpPr>
            <a:spLocks noGrp="1"/>
          </p:cNvSpPr>
          <p:nvPr>
            <p:ph idx="1"/>
          </p:nvPr>
        </p:nvSpPr>
        <p:spPr/>
        <p:txBody>
          <a:bodyPr>
            <a:normAutofit fontScale="70000" lnSpcReduction="20000"/>
          </a:bodyPr>
          <a:lstStyle/>
          <a:p>
            <a:r>
              <a:rPr lang="en-US" b="1" dirty="0"/>
              <a:t>Introduction</a:t>
            </a:r>
            <a:r>
              <a:rPr lang="en-US" b="1" dirty="0" smtClean="0"/>
              <a:t>:</a:t>
            </a:r>
          </a:p>
          <a:p>
            <a:pPr marL="0" indent="0">
              <a:buNone/>
            </a:pPr>
            <a:r>
              <a:rPr lang="en-US" dirty="0" smtClean="0"/>
              <a:t>An </a:t>
            </a:r>
            <a:r>
              <a:rPr lang="en-US" dirty="0"/>
              <a:t>introduction to teenage pregnancy and how the CNMI offers many programs to support our teen individuals</a:t>
            </a:r>
            <a:r>
              <a:rPr lang="en-US" b="1" dirty="0"/>
              <a:t>. </a:t>
            </a:r>
            <a:endParaRPr lang="en-US" dirty="0"/>
          </a:p>
          <a:p>
            <a:r>
              <a:rPr lang="en-US" b="1" dirty="0"/>
              <a:t>General thesis statement:   </a:t>
            </a:r>
            <a:endParaRPr lang="en-US" dirty="0"/>
          </a:p>
          <a:p>
            <a:pPr marL="0" indent="0">
              <a:buNone/>
            </a:pPr>
            <a:r>
              <a:rPr lang="en-US" dirty="0"/>
              <a:t>Unplanned pregnancies have led our youth in different types of situations where it all leads them to suffering financially and mentally challenged. </a:t>
            </a:r>
          </a:p>
          <a:p>
            <a:r>
              <a:rPr lang="en-US" b="1" dirty="0"/>
              <a:t>Why is this important or interesting? </a:t>
            </a:r>
            <a:endParaRPr lang="en-US" dirty="0"/>
          </a:p>
          <a:p>
            <a:pPr marL="0" indent="0">
              <a:buNone/>
            </a:pPr>
            <a:r>
              <a:rPr lang="en-US" dirty="0"/>
              <a:t> The CNMI has one of the highest percentage birth rates of teen pregnancies than the national sitting data according to Project coordinator Irene </a:t>
            </a:r>
            <a:r>
              <a:rPr lang="en-US" dirty="0" err="1"/>
              <a:t>Barrineau</a:t>
            </a:r>
            <a:r>
              <a:rPr lang="en-US" dirty="0"/>
              <a:t>. In such a small island, our youth makes these questionable decisions. This then affects our economy through poverty and the increase of high prices and demands. </a:t>
            </a:r>
          </a:p>
          <a:p>
            <a:pPr marL="0" indent="0">
              <a:buNone/>
            </a:pPr>
            <a:r>
              <a:rPr lang="en-US" dirty="0"/>
              <a:t> </a:t>
            </a:r>
          </a:p>
          <a:p>
            <a:endParaRPr lang="en-US" dirty="0"/>
          </a:p>
        </p:txBody>
      </p:sp>
    </p:spTree>
    <p:extLst>
      <p:ext uri="{BB962C8B-B14F-4D97-AF65-F5344CB8AC3E}">
        <p14:creationId xmlns:p14="http://schemas.microsoft.com/office/powerpoint/2010/main" val="254867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Detailed thesis statement</a:t>
            </a:r>
            <a:r>
              <a:rPr lang="en-US" dirty="0"/>
              <a:t>:  </a:t>
            </a:r>
          </a:p>
          <a:p>
            <a:pPr marL="0" indent="0">
              <a:buNone/>
            </a:pPr>
            <a:r>
              <a:rPr lang="en-US" dirty="0"/>
              <a:t>The review of literature will discuss the various programs and support groups CNMI offers for teen parents who are having financial struggles. The review will also discuss how the CNMI builds a pregnancy prevention for specifically students that are still in </a:t>
            </a:r>
            <a:r>
              <a:rPr lang="en-US" dirty="0" smtClean="0"/>
              <a:t>school. </a:t>
            </a:r>
          </a:p>
          <a:p>
            <a:r>
              <a:rPr lang="en-US" dirty="0" smtClean="0"/>
              <a:t>Conclusion</a:t>
            </a:r>
          </a:p>
          <a:p>
            <a:pPr marL="0" indent="0">
              <a:buNone/>
            </a:pPr>
            <a:r>
              <a:rPr lang="en-US" dirty="0" smtClean="0"/>
              <a:t> </a:t>
            </a:r>
            <a:r>
              <a:rPr lang="en-US" dirty="0"/>
              <a:t>This essay summarizes the literature reviewed for the student researcher’s investigation on Teenage pregnancy in the CNMI. </a:t>
            </a:r>
            <a:r>
              <a:rPr lang="en-US" dirty="0" smtClean="0"/>
              <a:t>Environmental, </a:t>
            </a:r>
            <a:r>
              <a:rPr lang="en-US" dirty="0"/>
              <a:t>Economic and </a:t>
            </a:r>
            <a:r>
              <a:rPr lang="en-US" dirty="0" smtClean="0"/>
              <a:t>Cultural </a:t>
            </a:r>
            <a:r>
              <a:rPr lang="en-US" dirty="0"/>
              <a:t>perspectives regarding the proposed buildup and current agreement were highlighted</a:t>
            </a:r>
          </a:p>
          <a:p>
            <a:endParaRPr lang="en-US" dirty="0"/>
          </a:p>
        </p:txBody>
      </p:sp>
    </p:spTree>
    <p:extLst>
      <p:ext uri="{BB962C8B-B14F-4D97-AF65-F5344CB8AC3E}">
        <p14:creationId xmlns:p14="http://schemas.microsoft.com/office/powerpoint/2010/main" val="215271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a:xfrm>
            <a:off x="1859199" y="2182746"/>
            <a:ext cx="7796540" cy="3997828"/>
          </a:xfrm>
        </p:spPr>
        <p:txBody>
          <a:bodyPr>
            <a:noAutofit/>
          </a:bodyPr>
          <a:lstStyle/>
          <a:p>
            <a:r>
              <a:rPr lang="en-US" sz="1800" i="1" dirty="0" smtClean="0"/>
              <a:t>What </a:t>
            </a:r>
            <a:r>
              <a:rPr lang="en-US" sz="1800" i="1" dirty="0"/>
              <a:t>is the average age of teenage parents in the CNMI? </a:t>
            </a:r>
            <a:endParaRPr lang="en-US" sz="1800" i="1" dirty="0" smtClean="0"/>
          </a:p>
          <a:p>
            <a:pPr marL="457200" indent="-457200">
              <a:buAutoNum type="alphaLcPeriod"/>
            </a:pPr>
            <a:r>
              <a:rPr lang="en-US" sz="1800" dirty="0"/>
              <a:t>Research the percentages of teenage parents from online resources and the local libraries. </a:t>
            </a:r>
          </a:p>
          <a:p>
            <a:pPr marL="457200" indent="-457200">
              <a:buAutoNum type="alphaLcPeriod"/>
            </a:pPr>
            <a:r>
              <a:rPr lang="en-US" sz="1800" dirty="0"/>
              <a:t>Gather information and statistics from the health programs that Saipan offers. </a:t>
            </a:r>
          </a:p>
          <a:p>
            <a:pPr marL="457200" indent="-457200">
              <a:buAutoNum type="alphaLcPeriod"/>
            </a:pPr>
            <a:r>
              <a:rPr lang="en-US" sz="1800" dirty="0"/>
              <a:t>Collect more data and information in the 3 high schools we have. </a:t>
            </a:r>
          </a:p>
          <a:p>
            <a:pPr marL="0" indent="0">
              <a:buNone/>
            </a:pPr>
            <a:endParaRPr lang="en-US" sz="1800" dirty="0"/>
          </a:p>
        </p:txBody>
      </p:sp>
    </p:spTree>
    <p:extLst>
      <p:ext uri="{BB962C8B-B14F-4D97-AF65-F5344CB8AC3E}">
        <p14:creationId xmlns:p14="http://schemas.microsoft.com/office/powerpoint/2010/main" val="2793868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i="1" dirty="0"/>
              <a:t>What percentage of the young mothers and fathers actively raise their children? How financially responsible are they?</a:t>
            </a:r>
          </a:p>
          <a:p>
            <a:pPr marL="457200" indent="-457200">
              <a:buAutoNum type="alphaLcPeriod"/>
            </a:pPr>
            <a:r>
              <a:rPr lang="en-US" dirty="0"/>
              <a:t>Research on ages that fathers and mothers actively raise their children in EBSCO (Saipan based)</a:t>
            </a:r>
          </a:p>
          <a:p>
            <a:pPr marL="457200" indent="-457200">
              <a:buAutoNum type="alphaLcPeriod"/>
            </a:pPr>
            <a:r>
              <a:rPr lang="en-US" dirty="0"/>
              <a:t>Gather facts of families whom claims Medicaid insurance and food stamps. </a:t>
            </a:r>
          </a:p>
          <a:p>
            <a:pPr marL="457200" indent="-457200">
              <a:buAutoNum type="alphaLcPeriod"/>
            </a:pPr>
            <a:r>
              <a:rPr lang="en-US" dirty="0"/>
              <a:t>Know the causes of financially unstable</a:t>
            </a:r>
          </a:p>
          <a:p>
            <a:pPr marL="457200" indent="-457200">
              <a:buAutoNum type="alphaLcPeriod"/>
            </a:pPr>
            <a:r>
              <a:rPr lang="en-US" dirty="0"/>
              <a:t>Analyze data of young women and men who are currently living in the same house</a:t>
            </a:r>
          </a:p>
          <a:p>
            <a:pPr marL="457200" indent="-457200">
              <a:buAutoNum type="alphaLcPeriod"/>
            </a:pPr>
            <a:endParaRPr lang="en-US" dirty="0"/>
          </a:p>
          <a:p>
            <a:endParaRPr lang="en-US" dirty="0"/>
          </a:p>
        </p:txBody>
      </p:sp>
    </p:spTree>
    <p:extLst>
      <p:ext uri="{BB962C8B-B14F-4D97-AF65-F5344CB8AC3E}">
        <p14:creationId xmlns:p14="http://schemas.microsoft.com/office/powerpoint/2010/main" val="93719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Do teenage parents support their child or depend on family or the government to do it?</a:t>
            </a:r>
          </a:p>
          <a:p>
            <a:pPr marL="457200" indent="-457200">
              <a:buAutoNum type="alphaLcPeriod"/>
            </a:pPr>
            <a:r>
              <a:rPr lang="en-US" dirty="0"/>
              <a:t>Interview teen parents from the CNMI if they depend on family or the programs that the local government offers.</a:t>
            </a:r>
          </a:p>
          <a:p>
            <a:pPr marL="457200" indent="-457200">
              <a:buAutoNum type="alphaLcPeriod"/>
            </a:pPr>
            <a:r>
              <a:rPr lang="en-US" dirty="0"/>
              <a:t>Gather statistics or data from the government aids in the CNMI.</a:t>
            </a:r>
          </a:p>
          <a:p>
            <a:pPr marL="457200" indent="-457200">
              <a:buAutoNum type="alphaLcPeriod"/>
            </a:pPr>
            <a:r>
              <a:rPr lang="en-US" dirty="0"/>
              <a:t>Make call on who are in charge for government aid programs and data from ages 15-19 in the CNMI.</a:t>
            </a:r>
          </a:p>
          <a:p>
            <a:endParaRPr lang="en-US" dirty="0"/>
          </a:p>
        </p:txBody>
      </p:sp>
    </p:spTree>
    <p:extLst>
      <p:ext uri="{BB962C8B-B14F-4D97-AF65-F5344CB8AC3E}">
        <p14:creationId xmlns:p14="http://schemas.microsoft.com/office/powerpoint/2010/main" val="72311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5" name="Content Placeholder 4"/>
          <p:cNvSpPr>
            <a:spLocks noGrp="1"/>
          </p:cNvSpPr>
          <p:nvPr>
            <p:ph idx="1"/>
          </p:nvPr>
        </p:nvSpPr>
        <p:spPr>
          <a:xfrm>
            <a:off x="2120456" y="1346670"/>
            <a:ext cx="7796540" cy="3997828"/>
          </a:xfrm>
        </p:spPr>
        <p:txBody>
          <a:bodyPr/>
          <a:lstStyle/>
          <a:p>
            <a:pPr marL="0" lvl="0" indent="0">
              <a:buNone/>
            </a:pPr>
            <a:r>
              <a:rPr lang="en-US" dirty="0"/>
              <a:t>Developing my survey:</a:t>
            </a:r>
          </a:p>
          <a:p>
            <a:pPr lvl="0"/>
            <a:r>
              <a:rPr lang="en-US" dirty="0"/>
              <a:t>Surfing information in the web about teenage birth rates here in the Saipan.</a:t>
            </a:r>
          </a:p>
          <a:p>
            <a:pPr lvl="0"/>
            <a:r>
              <a:rPr lang="en-US" dirty="0"/>
              <a:t> Going to the library to get resources</a:t>
            </a:r>
          </a:p>
          <a:p>
            <a:pPr lvl="0"/>
            <a:r>
              <a:rPr lang="en-US" dirty="0"/>
              <a:t>Gathered some example templates on how to do make your survey questions.</a:t>
            </a:r>
          </a:p>
          <a:p>
            <a:pPr lvl="0"/>
            <a:r>
              <a:rPr lang="en-US" dirty="0"/>
              <a:t>Making sure questions are reasonable and will help me with your collecting data.</a:t>
            </a:r>
          </a:p>
          <a:p>
            <a:pPr marL="0" indent="0">
              <a:buNone/>
            </a:pPr>
            <a:endParaRPr lang="en-US" dirty="0"/>
          </a:p>
        </p:txBody>
      </p:sp>
    </p:spTree>
    <p:extLst>
      <p:ext uri="{BB962C8B-B14F-4D97-AF65-F5344CB8AC3E}">
        <p14:creationId xmlns:p14="http://schemas.microsoft.com/office/powerpoint/2010/main" val="3174320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Madison</Template>
  <TotalTime>244</TotalTime>
  <Words>715</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MS Shell Dlg 2</vt:lpstr>
      <vt:lpstr>Times New Roman</vt:lpstr>
      <vt:lpstr>Wingdings</vt:lpstr>
      <vt:lpstr>Wingdings 3</vt:lpstr>
      <vt:lpstr>Madison</vt:lpstr>
      <vt:lpstr>My Informal Proposal</vt:lpstr>
      <vt:lpstr>My Research Proposal</vt:lpstr>
      <vt:lpstr>Introduction </vt:lpstr>
      <vt:lpstr>Literature Review</vt:lpstr>
      <vt:lpstr>PowerPoint Presentation</vt:lpstr>
      <vt:lpstr>Research Questions</vt:lpstr>
      <vt:lpstr>PowerPoint Presentation</vt:lpstr>
      <vt:lpstr>PowerPoint Presentation</vt:lpstr>
      <vt:lpstr>Methodology</vt:lpstr>
      <vt:lpstr>PowerPoint Presentation</vt:lpstr>
      <vt:lpstr>PowerPoint Presentation</vt:lpstr>
      <vt:lpstr>References</vt:lpstr>
      <vt:lpstr>Tentative Schedule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Final Proposal</dc:title>
  <dc:creator>Pajie Anne Padiernos</dc:creator>
  <cp:lastModifiedBy>Pajie Anne Ramos Padiernos</cp:lastModifiedBy>
  <cp:revision>7</cp:revision>
  <dcterms:created xsi:type="dcterms:W3CDTF">2018-05-05T06:18:28Z</dcterms:created>
  <dcterms:modified xsi:type="dcterms:W3CDTF">2018-05-07T05:53:57Z</dcterms:modified>
</cp:coreProperties>
</file>