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02" y="-7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01147C6-292E-49DA-9304-9BD164FF60C6}" type="datetimeFigureOut">
              <a:rPr lang="en-US" smtClean="0"/>
              <a:t>5/13/2014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196CC404-C02E-4A46-A9B8-067BFDD2E354}"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1147C6-292E-49DA-9304-9BD164FF60C6}" type="datetimeFigureOut">
              <a:rPr lang="en-US" smtClean="0"/>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CC404-C02E-4A46-A9B8-067BFDD2E35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1147C6-292E-49DA-9304-9BD164FF60C6}" type="datetimeFigureOut">
              <a:rPr lang="en-US" smtClean="0"/>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CC404-C02E-4A46-A9B8-067BFDD2E35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1147C6-292E-49DA-9304-9BD164FF60C6}" type="datetimeFigureOut">
              <a:rPr lang="en-US" smtClean="0"/>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CC404-C02E-4A46-A9B8-067BFDD2E35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1147C6-292E-49DA-9304-9BD164FF60C6}" type="datetimeFigureOut">
              <a:rPr lang="en-US" smtClean="0"/>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6CC404-C02E-4A46-A9B8-067BFDD2E35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01147C6-292E-49DA-9304-9BD164FF60C6}" type="datetimeFigureOut">
              <a:rPr lang="en-US" smtClean="0"/>
              <a:t>5/13/2014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6CC404-C02E-4A46-A9B8-067BFDD2E354}"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01147C6-292E-49DA-9304-9BD164FF60C6}" type="datetimeFigureOut">
              <a:rPr lang="en-US" smtClean="0"/>
              <a:t>5/13/2014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6CC404-C02E-4A46-A9B8-067BFDD2E35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1147C6-292E-49DA-9304-9BD164FF60C6}" type="datetimeFigureOut">
              <a:rPr lang="en-US" smtClean="0"/>
              <a:t>5/13/2014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6CC404-C02E-4A46-A9B8-067BFDD2E35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1147C6-292E-49DA-9304-9BD164FF60C6}" type="datetimeFigureOut">
              <a:rPr lang="en-US" smtClean="0"/>
              <a:t>5/13/2014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6CC404-C02E-4A46-A9B8-067BFDD2E35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01147C6-292E-49DA-9304-9BD164FF60C6}" type="datetimeFigureOut">
              <a:rPr lang="en-US" smtClean="0"/>
              <a:t>5/13/2014</a:t>
            </a:fld>
            <a:endParaRPr lang="en-US"/>
          </a:p>
        </p:txBody>
      </p:sp>
      <p:sp>
        <p:nvSpPr>
          <p:cNvPr id="7" name="Slide Number Placeholder 6"/>
          <p:cNvSpPr>
            <a:spLocks noGrp="1"/>
          </p:cNvSpPr>
          <p:nvPr>
            <p:ph type="sldNum" sz="quarter" idx="12"/>
          </p:nvPr>
        </p:nvSpPr>
        <p:spPr/>
        <p:txBody>
          <a:bodyPr/>
          <a:lstStyle/>
          <a:p>
            <a:fld id="{196CC404-C02E-4A46-A9B8-067BFDD2E354}"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1147C6-292E-49DA-9304-9BD164FF60C6}" type="datetimeFigureOut">
              <a:rPr lang="en-US" smtClean="0"/>
              <a:t>5/13/2014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196CC404-C02E-4A46-A9B8-067BFDD2E35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01147C6-292E-49DA-9304-9BD164FF60C6}" type="datetimeFigureOut">
              <a:rPr lang="en-US" smtClean="0"/>
              <a:t>5/13/2014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196CC404-C02E-4A46-A9B8-067BFDD2E35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Internet Effects on Education</a:t>
            </a:r>
            <a:endParaRPr lang="en-US" dirty="0"/>
          </a:p>
        </p:txBody>
      </p:sp>
      <p:sp>
        <p:nvSpPr>
          <p:cNvPr id="3" name="Subtitle 2"/>
          <p:cNvSpPr>
            <a:spLocks noGrp="1"/>
          </p:cNvSpPr>
          <p:nvPr>
            <p:ph type="subTitle" idx="1"/>
          </p:nvPr>
        </p:nvSpPr>
        <p:spPr/>
        <p:txBody>
          <a:bodyPr/>
          <a:lstStyle/>
          <a:p>
            <a:r>
              <a:rPr lang="en-US" dirty="0" smtClean="0"/>
              <a:t>By: Kim Alvarado</a:t>
            </a:r>
            <a:endParaRPr lang="en-US" dirty="0"/>
          </a:p>
        </p:txBody>
      </p:sp>
    </p:spTree>
    <p:extLst>
      <p:ext uri="{BB962C8B-B14F-4D97-AF65-F5344CB8AC3E}">
        <p14:creationId xmlns:p14="http://schemas.microsoft.com/office/powerpoint/2010/main" val="179861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dirty="0"/>
              <a:t>The internet is a great tool in providing people with entertainment, knowledge, news, and anything we can think of. With the growth of technology and the internet it can be a helpful resource in our day to day school lives. It can also be over relied on and over shadow original book and journal articles. Students need to know how to manage themselves from distractions and work</a:t>
            </a:r>
            <a:r>
              <a:rPr lang="en-US" dirty="0" smtClean="0"/>
              <a:t>.</a:t>
            </a:r>
            <a:endParaRPr lang="en-US" dirty="0"/>
          </a:p>
        </p:txBody>
      </p:sp>
    </p:spTree>
    <p:extLst>
      <p:ext uri="{BB962C8B-B14F-4D97-AF65-F5344CB8AC3E}">
        <p14:creationId xmlns:p14="http://schemas.microsoft.com/office/powerpoint/2010/main" val="422901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lstStyle/>
          <a:p>
            <a:r>
              <a:rPr lang="en-US" dirty="0" smtClean="0"/>
              <a:t>Surveys were giving out to Saipan Southern High School students and Northern Marianas College Students. </a:t>
            </a:r>
          </a:p>
          <a:p>
            <a:r>
              <a:rPr lang="en-US" dirty="0" smtClean="0"/>
              <a:t>High School Students (50 male, 50 female, age range: 16 – 20 years old)</a:t>
            </a:r>
          </a:p>
          <a:p>
            <a:r>
              <a:rPr lang="en-US" dirty="0" smtClean="0"/>
              <a:t>NMC students (30 female, 30 male, age range 18 – 22 years old)</a:t>
            </a:r>
            <a:endParaRPr lang="en-US" dirty="0"/>
          </a:p>
        </p:txBody>
      </p:sp>
    </p:spTree>
    <p:extLst>
      <p:ext uri="{BB962C8B-B14F-4D97-AF65-F5344CB8AC3E}">
        <p14:creationId xmlns:p14="http://schemas.microsoft.com/office/powerpoint/2010/main" val="2105538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024744" cy="1143000"/>
          </a:xfrm>
        </p:spPr>
        <p:txBody>
          <a:bodyPr/>
          <a:lstStyle/>
          <a:p>
            <a:r>
              <a:rPr lang="en-US" dirty="0" smtClean="0"/>
              <a:t>Results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00100" y="1143000"/>
            <a:ext cx="7391400" cy="5257800"/>
          </a:xfrm>
        </p:spPr>
      </p:pic>
      <p:sp>
        <p:nvSpPr>
          <p:cNvPr id="7" name="TextBox 6"/>
          <p:cNvSpPr txBox="1"/>
          <p:nvPr/>
        </p:nvSpPr>
        <p:spPr>
          <a:xfrm>
            <a:off x="3733800" y="1447800"/>
            <a:ext cx="1804902" cy="369332"/>
          </a:xfrm>
          <a:prstGeom prst="rect">
            <a:avLst/>
          </a:prstGeom>
          <a:noFill/>
        </p:spPr>
        <p:txBody>
          <a:bodyPr wrap="square" rtlCol="0">
            <a:spAutoFit/>
          </a:bodyPr>
          <a:lstStyle/>
          <a:p>
            <a:r>
              <a:rPr lang="en-US" dirty="0" smtClean="0"/>
              <a:t>NMC Students</a:t>
            </a:r>
            <a:endParaRPr lang="en-US" dirty="0"/>
          </a:p>
        </p:txBody>
      </p:sp>
    </p:spTree>
    <p:extLst>
      <p:ext uri="{BB962C8B-B14F-4D97-AF65-F5344CB8AC3E}">
        <p14:creationId xmlns:p14="http://schemas.microsoft.com/office/powerpoint/2010/main" val="30856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024744" cy="1143000"/>
          </a:xfrm>
        </p:spPr>
        <p:txBody>
          <a:bodyPr/>
          <a:lstStyle/>
          <a:p>
            <a:r>
              <a:rPr lang="en-US" dirty="0" smtClean="0"/>
              <a:t>Results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78880" y="1524000"/>
            <a:ext cx="6384414" cy="4535000"/>
          </a:xfrm>
        </p:spPr>
      </p:pic>
      <p:sp>
        <p:nvSpPr>
          <p:cNvPr id="5" name="TextBox 4"/>
          <p:cNvSpPr txBox="1"/>
          <p:nvPr/>
        </p:nvSpPr>
        <p:spPr>
          <a:xfrm>
            <a:off x="3200400" y="1515762"/>
            <a:ext cx="2983285" cy="369332"/>
          </a:xfrm>
          <a:prstGeom prst="rect">
            <a:avLst/>
          </a:prstGeom>
          <a:noFill/>
        </p:spPr>
        <p:txBody>
          <a:bodyPr wrap="square" rtlCol="0">
            <a:spAutoFit/>
          </a:bodyPr>
          <a:lstStyle/>
          <a:p>
            <a:r>
              <a:rPr lang="en-US" dirty="0" smtClean="0"/>
              <a:t>High School Students</a:t>
            </a:r>
            <a:endParaRPr lang="en-US" dirty="0"/>
          </a:p>
        </p:txBody>
      </p:sp>
    </p:spTree>
    <p:extLst>
      <p:ext uri="{BB962C8B-B14F-4D97-AF65-F5344CB8AC3E}">
        <p14:creationId xmlns:p14="http://schemas.microsoft.com/office/powerpoint/2010/main" val="1110513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t>Encourage parent’s kids and teacher’s students to use internet resources for assigned work.</a:t>
            </a:r>
          </a:p>
          <a:p>
            <a:pPr lvl="0"/>
            <a:r>
              <a:rPr lang="en-US" dirty="0"/>
              <a:t>Use of Social Network (Facebook, Twitter, </a:t>
            </a:r>
            <a:r>
              <a:rPr lang="en-US" dirty="0" err="1"/>
              <a:t>Instagram</a:t>
            </a:r>
            <a:r>
              <a:rPr lang="en-US" dirty="0"/>
              <a:t>, etc.) as tool for helping out each other out. Whether it is sharing information, pictures, ideas, to asking help when it is needed.</a:t>
            </a:r>
          </a:p>
          <a:p>
            <a:pPr lvl="0"/>
            <a:r>
              <a:rPr lang="en-US" dirty="0"/>
              <a:t>The Public School System in the CNMI is implementing further use of technology involving computer and internet use. This being said, teachers should teach their students how to gather information online. </a:t>
            </a:r>
          </a:p>
          <a:p>
            <a:endParaRPr lang="en-US" dirty="0"/>
          </a:p>
        </p:txBody>
      </p:sp>
    </p:spTree>
    <p:extLst>
      <p:ext uri="{BB962C8B-B14F-4D97-AF65-F5344CB8AC3E}">
        <p14:creationId xmlns:p14="http://schemas.microsoft.com/office/powerpoint/2010/main" val="3984769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internet has great access to better help student’s education. This being said, some parent’s and teacher’s see the World Wide Web as a wall that prevents students from learning. As it is filled with social networking, games, entertainment sites, distractions, and almost anything random that would possibly affect their work ethic. Access to free online college courses is a big step to higher education. The internet is not the basis of student’s downfall on their education, yet it could possibly be the climb to higher education. The internet is a privilege given to everyone; it only takes diligence and determination</a:t>
            </a:r>
            <a:r>
              <a:rPr lang="en-US" dirty="0" smtClean="0"/>
              <a:t>.</a:t>
            </a:r>
            <a:endParaRPr lang="en-US" dirty="0"/>
          </a:p>
        </p:txBody>
      </p:sp>
    </p:spTree>
    <p:extLst>
      <p:ext uri="{BB962C8B-B14F-4D97-AF65-F5344CB8AC3E}">
        <p14:creationId xmlns:p14="http://schemas.microsoft.com/office/powerpoint/2010/main" val="2517330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024744" cy="1143000"/>
          </a:xfrm>
        </p:spPr>
        <p:txBody>
          <a:bodyPr/>
          <a:lstStyle/>
          <a:p>
            <a:r>
              <a:rPr lang="en-US" dirty="0" smtClean="0"/>
              <a:t>References</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a:t>Carr, N. (July 2011) The Shallows. City, State: Atlantic Books.</a:t>
            </a:r>
          </a:p>
          <a:p>
            <a:r>
              <a:rPr lang="en-US" dirty="0" err="1"/>
              <a:t>Badke</a:t>
            </a:r>
            <a:r>
              <a:rPr lang="en-US" dirty="0"/>
              <a:t>, W. (2011, June) Why Do Students Procrastinate? Retrieved from</a:t>
            </a:r>
            <a:br>
              <a:rPr lang="en-US" dirty="0"/>
            </a:br>
            <a:r>
              <a:rPr lang="en-US" dirty="0"/>
              <a:t>           http://www.evolllution.com/opinions/why-do-students-procrastinate/</a:t>
            </a:r>
          </a:p>
          <a:p>
            <a:r>
              <a:rPr lang="en-US" dirty="0"/>
              <a:t>Jeffries, D. (2013, March) is technology and the internet reducing pupils’ attention spans? </a:t>
            </a:r>
            <a:br>
              <a:rPr lang="en-US" dirty="0"/>
            </a:br>
            <a:r>
              <a:rPr lang="en-US" dirty="0"/>
              <a:t>           Retrieved from http://www.theguardian.com/teacher-network/teacher-</a:t>
            </a:r>
            <a:br>
              <a:rPr lang="en-US" dirty="0"/>
            </a:br>
            <a:r>
              <a:rPr lang="en-US" dirty="0"/>
              <a:t>           blog/2013/mar/11/technology-internet-pupil-attention-teaching</a:t>
            </a:r>
          </a:p>
          <a:p>
            <a:r>
              <a:rPr lang="en-US" dirty="0"/>
              <a:t>Anderson, K. (2012) Internet Use Among College Students: An Exploratory Study. Journal of </a:t>
            </a:r>
            <a:br>
              <a:rPr lang="en-US" dirty="0"/>
            </a:br>
            <a:r>
              <a:rPr lang="en-US" dirty="0"/>
              <a:t>	American College Health, </a:t>
            </a:r>
            <a:r>
              <a:rPr lang="en-US" dirty="0" err="1"/>
              <a:t>Vol</a:t>
            </a:r>
            <a:r>
              <a:rPr lang="en-US" dirty="0"/>
              <a:t> 50, No. 1 pp. 21 – 26</a:t>
            </a:r>
          </a:p>
          <a:p>
            <a:r>
              <a:rPr lang="en-US" dirty="0" err="1"/>
              <a:t>Wanajak</a:t>
            </a:r>
            <a:r>
              <a:rPr lang="en-US" dirty="0"/>
              <a:t>, K. (2011, June) Internet Use and the Impact on Secondary School Students in Chiang </a:t>
            </a:r>
            <a:br>
              <a:rPr lang="en-US" dirty="0"/>
            </a:br>
            <a:r>
              <a:rPr lang="en-US" dirty="0"/>
              <a:t>	Mai, Thailand. n/a, pp. 1 – 163</a:t>
            </a:r>
          </a:p>
          <a:p>
            <a:r>
              <a:rPr lang="en-US" dirty="0" err="1"/>
              <a:t>Jelski</a:t>
            </a:r>
            <a:r>
              <a:rPr lang="en-US" dirty="0"/>
              <a:t>, D. (2012, January) A Free College Education For All. Retrieved from</a:t>
            </a:r>
            <a:br>
              <a:rPr lang="en-US" dirty="0"/>
            </a:br>
            <a:r>
              <a:rPr lang="en-US" dirty="0"/>
              <a:t> 	 http://www.forbes.com/sites/ccap/2012/01/19/a-free-college-education-for-all/</a:t>
            </a:r>
          </a:p>
          <a:p>
            <a:r>
              <a:rPr lang="en-US" dirty="0"/>
              <a:t>McGill, T. (2014) The Internet and Higher Education. n/a </a:t>
            </a:r>
            <a:r>
              <a:rPr lang="en-US" dirty="0" err="1"/>
              <a:t>Vol</a:t>
            </a:r>
            <a:r>
              <a:rPr lang="en-US" dirty="0"/>
              <a:t> 22, pp. 24 – 36</a:t>
            </a:r>
          </a:p>
          <a:p>
            <a:r>
              <a:rPr lang="en-US" dirty="0"/>
              <a:t>Yoon, </a:t>
            </a:r>
            <a:r>
              <a:rPr lang="en-US" dirty="0" err="1"/>
              <a:t>โดย</a:t>
            </a:r>
            <a:r>
              <a:rPr lang="en-US" dirty="0"/>
              <a:t> (2012) Why did Bill Gates drop out of Harvard? n/a p. 1</a:t>
            </a:r>
          </a:p>
          <a:p>
            <a:endParaRPr lang="en-US" dirty="0"/>
          </a:p>
        </p:txBody>
      </p:sp>
    </p:spTree>
    <p:extLst>
      <p:ext uri="{BB962C8B-B14F-4D97-AF65-F5344CB8AC3E}">
        <p14:creationId xmlns:p14="http://schemas.microsoft.com/office/powerpoint/2010/main" val="4175878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
                                        </p:tgtEl>
                                        <p:attrNameLst>
                                          <p:attrName>style.visibility</p:attrName>
                                        </p:attrNameLst>
                                      </p:cBhvr>
                                      <p:to>
                                        <p:strVal val="visible"/>
                                      </p:to>
                                    </p:set>
                                    <p:anim calcmode="lin" valueType="num">
                                      <p:cBhvr additive="base">
                                        <p:cTn id="55" dur="500" fill="hold"/>
                                        <p:tgtEl>
                                          <p:spTgt spid="2"/>
                                        </p:tgtEl>
                                        <p:attrNameLst>
                                          <p:attrName>ppt_x</p:attrName>
                                        </p:attrNameLst>
                                      </p:cBhvr>
                                      <p:tavLst>
                                        <p:tav tm="0">
                                          <p:val>
                                            <p:strVal val="#ppt_x"/>
                                          </p:val>
                                        </p:tav>
                                        <p:tav tm="100000">
                                          <p:val>
                                            <p:strVal val="#ppt_x"/>
                                          </p:val>
                                        </p:tav>
                                      </p:tavLst>
                                    </p:anim>
                                    <p:anim calcmode="lin" valueType="num">
                                      <p:cBhvr additive="base">
                                        <p:cTn id="5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33</TotalTime>
  <Words>382</Words>
  <Application>Microsoft Office PowerPoint</Application>
  <PresentationFormat>On-screen Show (4:3)</PresentationFormat>
  <Paragraphs>27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Austin</vt:lpstr>
      <vt:lpstr>Internet Effects on Education</vt:lpstr>
      <vt:lpstr>Introduction</vt:lpstr>
      <vt:lpstr>Methodology</vt:lpstr>
      <vt:lpstr>Results </vt:lpstr>
      <vt:lpstr>Results</vt:lpstr>
      <vt:lpstr>Discussion</vt:lpstr>
      <vt:lpstr>Conclusion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Effects on Education</dc:title>
  <dc:creator>Kim Alvarado</dc:creator>
  <cp:lastModifiedBy>Kim Alvarado</cp:lastModifiedBy>
  <cp:revision>4</cp:revision>
  <dcterms:created xsi:type="dcterms:W3CDTF">2014-05-13T00:33:01Z</dcterms:created>
  <dcterms:modified xsi:type="dcterms:W3CDTF">2014-05-13T01:06:53Z</dcterms:modified>
</cp:coreProperties>
</file>