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Raleway"/>
      <p:regular r:id="rId13"/>
      <p:bold r:id="rId14"/>
      <p:italic r:id="rId15"/>
      <p:boldItalic r:id="rId16"/>
    </p:embeddedFont>
    <p:embeddedFont>
      <p:font typeface="Caveat"/>
      <p:regular r:id="rId17"/>
      <p:bold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font" Target="fonts/Raleway-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Caveat-regular.fntdata"/><Relationship Id="rId16" Type="http://schemas.openxmlformats.org/officeDocument/2006/relationships/font" Target="fonts/Raleway-boldItalic.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Cave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Shape 15"/>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Shape 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7" name="Shape 77"/>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Shape 78"/>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Shape 7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Shape 8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1" name="Shape 21"/>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Shape 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8" name="Shape 28"/>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Shape 29"/>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Shape 3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 name="Shape 3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Shape 37"/>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Shape 38"/>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Shape 3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Shape 4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Shape 53"/>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9" name="Shape 59"/>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Shape 6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Shape 67"/>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Shape 68"/>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Shape 6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Shape 71"/>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Shape 7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Shape 8"/>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ctrTitle"/>
          </p:nvPr>
        </p:nvSpPr>
        <p:spPr>
          <a:xfrm>
            <a:off x="738475" y="1566525"/>
            <a:ext cx="8246700" cy="270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     </a:t>
            </a:r>
            <a:r>
              <a:rPr lang="en" sz="2600"/>
              <a:t>              </a:t>
            </a:r>
            <a:r>
              <a:rPr lang="en" sz="2600">
                <a:latin typeface="Caveat"/>
                <a:ea typeface="Caveat"/>
                <a:cs typeface="Caveat"/>
                <a:sym typeface="Caveat"/>
              </a:rPr>
              <a:t>  </a:t>
            </a:r>
            <a:r>
              <a:rPr lang="en" sz="3600">
                <a:latin typeface="Caveat"/>
                <a:ea typeface="Caveat"/>
                <a:cs typeface="Caveat"/>
                <a:sym typeface="Caveat"/>
              </a:rPr>
              <a:t> </a:t>
            </a:r>
            <a:r>
              <a:rPr lang="en" sz="3600">
                <a:latin typeface="Caveat"/>
                <a:ea typeface="Caveat"/>
                <a:cs typeface="Caveat"/>
                <a:sym typeface="Caveat"/>
              </a:rPr>
              <a:t>Lack of Medical Staff</a:t>
            </a:r>
            <a:endParaRPr sz="3600">
              <a:latin typeface="Caveat"/>
              <a:ea typeface="Caveat"/>
              <a:cs typeface="Caveat"/>
              <a:sym typeface="Caveat"/>
            </a:endParaRPr>
          </a:p>
          <a:p>
            <a:pPr indent="0" lvl="0" marL="0">
              <a:spcBef>
                <a:spcPts val="0"/>
              </a:spcBef>
              <a:spcAft>
                <a:spcPts val="0"/>
              </a:spcAft>
              <a:buNone/>
            </a:pPr>
            <a:r>
              <a:rPr lang="en" sz="3600">
                <a:latin typeface="Caveat"/>
                <a:ea typeface="Caveat"/>
                <a:cs typeface="Caveat"/>
                <a:sym typeface="Caveat"/>
              </a:rPr>
              <a:t>    				  </a:t>
            </a:r>
            <a:r>
              <a:rPr lang="en" sz="3600">
                <a:latin typeface="Caveat"/>
                <a:ea typeface="Caveat"/>
                <a:cs typeface="Caveat"/>
                <a:sym typeface="Caveat"/>
              </a:rPr>
              <a:t>By: Kealana Taitano</a:t>
            </a:r>
            <a:endParaRPr sz="3600">
              <a:latin typeface="Caveat"/>
              <a:ea typeface="Caveat"/>
              <a:cs typeface="Caveat"/>
              <a:sym typeface="Cave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Primary Question:					Secondary Questions</a:t>
            </a:r>
            <a:endParaRPr>
              <a:latin typeface="Caveat"/>
              <a:ea typeface="Caveat"/>
              <a:cs typeface="Caveat"/>
              <a:sym typeface="Caveat"/>
            </a:endParaRPr>
          </a:p>
        </p:txBody>
      </p:sp>
      <p:sp>
        <p:nvSpPr>
          <p:cNvPr id="92" name="Shape 92"/>
          <p:cNvSpPr txBox="1"/>
          <p:nvPr>
            <p:ph idx="1" type="body"/>
          </p:nvPr>
        </p:nvSpPr>
        <p:spPr>
          <a:xfrm>
            <a:off x="729450" y="2078875"/>
            <a:ext cx="3871800" cy="2287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2400">
                <a:latin typeface="Caveat"/>
                <a:ea typeface="Caveat"/>
                <a:cs typeface="Caveat"/>
                <a:sym typeface="Caveat"/>
              </a:rPr>
              <a:t>Why do we lack medical staff in the CNMI?</a:t>
            </a:r>
            <a:endParaRPr sz="2400">
              <a:latin typeface="Caveat"/>
              <a:ea typeface="Caveat"/>
              <a:cs typeface="Caveat"/>
              <a:sym typeface="Caveat"/>
            </a:endParaRPr>
          </a:p>
        </p:txBody>
      </p:sp>
      <p:sp>
        <p:nvSpPr>
          <p:cNvPr id="93" name="Shape 93"/>
          <p:cNvSpPr txBox="1"/>
          <p:nvPr/>
        </p:nvSpPr>
        <p:spPr>
          <a:xfrm>
            <a:off x="4730250" y="2187575"/>
            <a:ext cx="3687900" cy="3046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accent1"/>
                </a:solidFill>
                <a:latin typeface="Caveat"/>
                <a:ea typeface="Caveat"/>
                <a:cs typeface="Caveat"/>
                <a:sym typeface="Caveat"/>
              </a:rPr>
              <a:t>How does the CW issue affect our hospital?</a:t>
            </a:r>
            <a:endParaRPr sz="1800">
              <a:solidFill>
                <a:schemeClr val="accent1"/>
              </a:solidFill>
              <a:latin typeface="Caveat"/>
              <a:ea typeface="Caveat"/>
              <a:cs typeface="Caveat"/>
              <a:sym typeface="Caveat"/>
            </a:endParaRPr>
          </a:p>
          <a:p>
            <a:pPr indent="0" lvl="0" marL="0" rtl="0">
              <a:lnSpc>
                <a:spcPct val="115000"/>
              </a:lnSpc>
              <a:spcBef>
                <a:spcPts val="1600"/>
              </a:spcBef>
              <a:spcAft>
                <a:spcPts val="0"/>
              </a:spcAft>
              <a:buNone/>
            </a:pPr>
            <a:r>
              <a:rPr lang="en" sz="1800">
                <a:solidFill>
                  <a:schemeClr val="accent1"/>
                </a:solidFill>
                <a:latin typeface="Caveat"/>
                <a:ea typeface="Caveat"/>
                <a:cs typeface="Caveat"/>
                <a:sym typeface="Caveat"/>
              </a:rPr>
              <a:t>Is it the lack of equipment?</a:t>
            </a:r>
            <a:endParaRPr sz="1800">
              <a:solidFill>
                <a:schemeClr val="accent1"/>
              </a:solidFill>
              <a:latin typeface="Caveat"/>
              <a:ea typeface="Caveat"/>
              <a:cs typeface="Caveat"/>
              <a:sym typeface="Caveat"/>
            </a:endParaRPr>
          </a:p>
          <a:p>
            <a:pPr indent="0" lvl="0" marL="0" rtl="0">
              <a:lnSpc>
                <a:spcPct val="115000"/>
              </a:lnSpc>
              <a:spcBef>
                <a:spcPts val="1600"/>
              </a:spcBef>
              <a:spcAft>
                <a:spcPts val="1600"/>
              </a:spcAft>
              <a:buNone/>
            </a:pPr>
            <a:r>
              <a:rPr lang="en" sz="1800">
                <a:solidFill>
                  <a:schemeClr val="accent1"/>
                </a:solidFill>
                <a:latin typeface="Caveat"/>
                <a:ea typeface="Caveat"/>
                <a:cs typeface="Caveat"/>
                <a:sym typeface="Caveat"/>
              </a:rPr>
              <a:t>Does the hospital have enough in their budget to accommodate more staff?</a:t>
            </a:r>
            <a:endParaRPr sz="1800">
              <a:latin typeface="Caveat"/>
              <a:ea typeface="Caveat"/>
              <a:cs typeface="Caveat"/>
              <a:sym typeface="Cave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727650" y="1318650"/>
            <a:ext cx="39411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Research:</a:t>
            </a:r>
            <a:endParaRPr>
              <a:latin typeface="Caveat"/>
              <a:ea typeface="Caveat"/>
              <a:cs typeface="Caveat"/>
              <a:sym typeface="Caveat"/>
            </a:endParaRPr>
          </a:p>
          <a:p>
            <a:pPr indent="0" lvl="0" marL="0">
              <a:spcBef>
                <a:spcPts val="0"/>
              </a:spcBef>
              <a:spcAft>
                <a:spcPts val="0"/>
              </a:spcAft>
              <a:buNone/>
            </a:pPr>
            <a:r>
              <a:t/>
            </a:r>
            <a:endParaRPr>
              <a:latin typeface="Caveat"/>
              <a:ea typeface="Caveat"/>
              <a:cs typeface="Caveat"/>
              <a:sym typeface="Caveat"/>
            </a:endParaRPr>
          </a:p>
        </p:txBody>
      </p:sp>
      <p:sp>
        <p:nvSpPr>
          <p:cNvPr id="99" name="Shape 99"/>
          <p:cNvSpPr txBox="1"/>
          <p:nvPr>
            <p:ph idx="1" type="body"/>
          </p:nvPr>
        </p:nvSpPr>
        <p:spPr>
          <a:xfrm>
            <a:off x="630050" y="1853850"/>
            <a:ext cx="4810200" cy="22611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800">
                <a:latin typeface="Caveat"/>
                <a:ea typeface="Caveat"/>
                <a:cs typeface="Caveat"/>
                <a:sym typeface="Caveat"/>
              </a:rPr>
              <a:t>Past stories and articles about CHC. </a:t>
            </a:r>
            <a:endParaRPr sz="1800">
              <a:latin typeface="Caveat"/>
              <a:ea typeface="Caveat"/>
              <a:cs typeface="Caveat"/>
              <a:sym typeface="Caveat"/>
            </a:endParaRPr>
          </a:p>
          <a:p>
            <a:pPr indent="0" lvl="0" marL="0" rtl="0">
              <a:lnSpc>
                <a:spcPct val="100000"/>
              </a:lnSpc>
              <a:spcBef>
                <a:spcPts val="1600"/>
              </a:spcBef>
              <a:spcAft>
                <a:spcPts val="0"/>
              </a:spcAft>
              <a:buNone/>
            </a:pPr>
            <a:r>
              <a:rPr lang="en" sz="1800">
                <a:latin typeface="Caveat"/>
                <a:ea typeface="Caveat"/>
                <a:cs typeface="Caveat"/>
                <a:sym typeface="Caveat"/>
              </a:rPr>
              <a:t>Interview with a nmc student in the nursing program</a:t>
            </a:r>
            <a:endParaRPr sz="1800">
              <a:latin typeface="Caveat"/>
              <a:ea typeface="Caveat"/>
              <a:cs typeface="Caveat"/>
              <a:sym typeface="Caveat"/>
            </a:endParaRPr>
          </a:p>
          <a:p>
            <a:pPr indent="0" lvl="0" marL="0" rtl="0">
              <a:lnSpc>
                <a:spcPct val="100000"/>
              </a:lnSpc>
              <a:spcBef>
                <a:spcPts val="1600"/>
              </a:spcBef>
              <a:spcAft>
                <a:spcPts val="0"/>
              </a:spcAft>
              <a:buNone/>
            </a:pPr>
            <a:r>
              <a:rPr lang="en" sz="1800">
                <a:latin typeface="Caveat"/>
                <a:ea typeface="Caveat"/>
                <a:cs typeface="Caveat"/>
                <a:sym typeface="Caveat"/>
              </a:rPr>
              <a:t>Survey with the general public and the nmc students</a:t>
            </a:r>
            <a:endParaRPr sz="1800">
              <a:latin typeface="Caveat"/>
              <a:ea typeface="Caveat"/>
              <a:cs typeface="Caveat"/>
              <a:sym typeface="Caveat"/>
            </a:endParaRPr>
          </a:p>
          <a:p>
            <a:pPr indent="0" lvl="0" marL="0" rtl="0">
              <a:lnSpc>
                <a:spcPct val="100000"/>
              </a:lnSpc>
              <a:spcBef>
                <a:spcPts val="1600"/>
              </a:spcBef>
              <a:spcAft>
                <a:spcPts val="0"/>
              </a:spcAft>
              <a:buNone/>
            </a:pPr>
            <a:r>
              <a:t/>
            </a:r>
            <a:endParaRPr sz="1800">
              <a:latin typeface="Caveat"/>
              <a:ea typeface="Caveat"/>
              <a:cs typeface="Caveat"/>
              <a:sym typeface="Caveat"/>
            </a:endParaRPr>
          </a:p>
          <a:p>
            <a:pPr indent="0" lvl="0" marL="0" rtl="0">
              <a:spcBef>
                <a:spcPts val="1600"/>
              </a:spcBef>
              <a:spcAft>
                <a:spcPts val="0"/>
              </a:spcAft>
              <a:buNone/>
            </a:pPr>
            <a:r>
              <a:t/>
            </a:r>
            <a:endParaRPr sz="1400">
              <a:latin typeface="Raleway"/>
              <a:ea typeface="Raleway"/>
              <a:cs typeface="Raleway"/>
              <a:sym typeface="Raleway"/>
            </a:endParaRPr>
          </a:p>
          <a:p>
            <a:pPr indent="0" lvl="0" marL="0">
              <a:spcBef>
                <a:spcPts val="1600"/>
              </a:spcBef>
              <a:spcAft>
                <a:spcPts val="0"/>
              </a:spcAft>
              <a:buNone/>
            </a:pPr>
            <a:r>
              <a:t/>
            </a:r>
            <a:endParaRPr sz="1400">
              <a:latin typeface="Raleway"/>
              <a:ea typeface="Raleway"/>
              <a:cs typeface="Raleway"/>
              <a:sym typeface="Raleway"/>
            </a:endParaRPr>
          </a:p>
          <a:p>
            <a:pPr indent="0" lvl="0" marL="0">
              <a:spcBef>
                <a:spcPts val="1600"/>
              </a:spcBef>
              <a:spcAft>
                <a:spcPts val="0"/>
              </a:spcAft>
              <a:buNone/>
            </a:pPr>
            <a:r>
              <a:t/>
            </a:r>
            <a:endParaRPr sz="1400">
              <a:latin typeface="Raleway"/>
              <a:ea typeface="Raleway"/>
              <a:cs typeface="Raleway"/>
              <a:sym typeface="Raleway"/>
            </a:endParaRPr>
          </a:p>
          <a:p>
            <a:pPr indent="0" lvl="0" marL="0">
              <a:spcBef>
                <a:spcPts val="1600"/>
              </a:spcBef>
              <a:spcAft>
                <a:spcPts val="0"/>
              </a:spcAft>
              <a:buNone/>
            </a:pPr>
            <a:r>
              <a:t/>
            </a:r>
            <a:endParaRPr sz="1800">
              <a:latin typeface="Raleway"/>
              <a:ea typeface="Raleway"/>
              <a:cs typeface="Raleway"/>
              <a:sym typeface="Raleway"/>
            </a:endParaRPr>
          </a:p>
          <a:p>
            <a:pPr indent="0" lvl="0" marL="0">
              <a:spcBef>
                <a:spcPts val="1600"/>
              </a:spcBef>
              <a:spcAft>
                <a:spcPts val="1600"/>
              </a:spcAft>
              <a:buNone/>
            </a:pPr>
            <a:r>
              <a:t/>
            </a:r>
            <a:endParaRPr sz="1800">
              <a:latin typeface="Raleway"/>
              <a:ea typeface="Raleway"/>
              <a:cs typeface="Raleway"/>
              <a:sym typeface="Raleway"/>
            </a:endParaRPr>
          </a:p>
        </p:txBody>
      </p:sp>
      <p:pic>
        <p:nvPicPr>
          <p:cNvPr id="100" name="Shape 100"/>
          <p:cNvPicPr preferRelativeResize="0"/>
          <p:nvPr/>
        </p:nvPicPr>
        <p:blipFill>
          <a:blip r:embed="rId3">
            <a:alphaModFix/>
          </a:blip>
          <a:stretch>
            <a:fillRect/>
          </a:stretch>
        </p:blipFill>
        <p:spPr>
          <a:xfrm>
            <a:off x="5622325" y="1012925"/>
            <a:ext cx="2707050" cy="1796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Interview:</a:t>
            </a:r>
            <a:endParaRPr>
              <a:latin typeface="Caveat"/>
              <a:ea typeface="Caveat"/>
              <a:cs typeface="Caveat"/>
              <a:sym typeface="Caveat"/>
            </a:endParaRPr>
          </a:p>
        </p:txBody>
      </p:sp>
      <p:sp>
        <p:nvSpPr>
          <p:cNvPr id="106" name="Shape 106"/>
          <p:cNvSpPr txBox="1"/>
          <p:nvPr>
            <p:ph idx="1" type="body"/>
          </p:nvPr>
        </p:nvSpPr>
        <p:spPr>
          <a:xfrm>
            <a:off x="729450" y="2158000"/>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700">
                <a:latin typeface="Caveat"/>
                <a:ea typeface="Caveat"/>
                <a:cs typeface="Caveat"/>
                <a:sym typeface="Caveat"/>
              </a:rPr>
              <a:t>Student: Hannah Castro (In the nursing program)</a:t>
            </a:r>
            <a:endParaRPr sz="1700">
              <a:latin typeface="Caveat"/>
              <a:ea typeface="Caveat"/>
              <a:cs typeface="Caveat"/>
              <a:sym typeface="Caveat"/>
            </a:endParaRPr>
          </a:p>
          <a:p>
            <a:pPr indent="-336550" lvl="0" marL="457200">
              <a:spcBef>
                <a:spcPts val="1600"/>
              </a:spcBef>
              <a:spcAft>
                <a:spcPts val="0"/>
              </a:spcAft>
              <a:buSzPts val="1700"/>
              <a:buFont typeface="Caveat"/>
              <a:buChar char="-"/>
            </a:pPr>
            <a:r>
              <a:rPr lang="en" sz="1700">
                <a:latin typeface="Caveat"/>
                <a:ea typeface="Caveat"/>
                <a:cs typeface="Caveat"/>
                <a:sym typeface="Caveat"/>
              </a:rPr>
              <a:t>In my interview with Hannah, she told me that she decided to stay here at NMC because she heard the stories about the hospital as well as past experiences with her family. She decided to stay because she has family who works at the hospital, who tells her all the good and bad that comes with working at CHC and that they all hope to see new faces at the hospital. </a:t>
            </a:r>
            <a:endParaRPr sz="1700">
              <a:latin typeface="Caveat"/>
              <a:ea typeface="Caveat"/>
              <a:cs typeface="Caveat"/>
              <a:sym typeface="Caveat"/>
            </a:endParaRPr>
          </a:p>
        </p:txBody>
      </p:sp>
      <p:pic>
        <p:nvPicPr>
          <p:cNvPr id="107" name="Shape 107"/>
          <p:cNvPicPr preferRelativeResize="0"/>
          <p:nvPr/>
        </p:nvPicPr>
        <p:blipFill>
          <a:blip r:embed="rId3">
            <a:alphaModFix/>
          </a:blip>
          <a:stretch>
            <a:fillRect/>
          </a:stretch>
        </p:blipFill>
        <p:spPr>
          <a:xfrm>
            <a:off x="5225525" y="558425"/>
            <a:ext cx="2440275" cy="15204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729450" y="1318650"/>
            <a:ext cx="15159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Stories</a:t>
            </a:r>
            <a:r>
              <a:rPr lang="en">
                <a:latin typeface="Caveat"/>
                <a:ea typeface="Caveat"/>
                <a:cs typeface="Caveat"/>
                <a:sym typeface="Caveat"/>
              </a:rPr>
              <a:t>:</a:t>
            </a:r>
            <a:endParaRPr>
              <a:latin typeface="Caveat"/>
              <a:ea typeface="Caveat"/>
              <a:cs typeface="Caveat"/>
              <a:sym typeface="Caveat"/>
            </a:endParaRPr>
          </a:p>
        </p:txBody>
      </p:sp>
      <p:sp>
        <p:nvSpPr>
          <p:cNvPr id="113" name="Shape 11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700">
                <a:latin typeface="Caveat"/>
                <a:ea typeface="Caveat"/>
                <a:cs typeface="Caveat"/>
                <a:sym typeface="Caveat"/>
              </a:rPr>
              <a:t>Saipan Tribune and Marianas Variety: Articles from these two websites really helped me gather a lot of information about the hospital because there were articles not only about the hospital and how they lack the funds to have enough staff but also stories from real patients who would give their opinion about the hospital.</a:t>
            </a:r>
            <a:endParaRPr sz="1700">
              <a:latin typeface="Caveat"/>
              <a:ea typeface="Caveat"/>
              <a:cs typeface="Caveat"/>
              <a:sym typeface="Caveat"/>
            </a:endParaRPr>
          </a:p>
          <a:p>
            <a:pPr indent="0" lvl="0" marL="0">
              <a:spcBef>
                <a:spcPts val="1600"/>
              </a:spcBef>
              <a:spcAft>
                <a:spcPts val="1600"/>
              </a:spcAft>
              <a:buNone/>
            </a:pPr>
            <a:r>
              <a:t/>
            </a:r>
            <a:endParaRPr sz="1700">
              <a:latin typeface="Caveat"/>
              <a:ea typeface="Caveat"/>
              <a:cs typeface="Caveat"/>
              <a:sym typeface="Caveat"/>
            </a:endParaRPr>
          </a:p>
        </p:txBody>
      </p:sp>
      <p:pic>
        <p:nvPicPr>
          <p:cNvPr id="114" name="Shape 114"/>
          <p:cNvPicPr preferRelativeResize="0"/>
          <p:nvPr/>
        </p:nvPicPr>
        <p:blipFill>
          <a:blip r:embed="rId3">
            <a:alphaModFix/>
          </a:blip>
          <a:stretch>
            <a:fillRect/>
          </a:stretch>
        </p:blipFill>
        <p:spPr>
          <a:xfrm>
            <a:off x="4969475" y="545350"/>
            <a:ext cx="2971800" cy="1533525"/>
          </a:xfrm>
          <a:prstGeom prst="rect">
            <a:avLst/>
          </a:prstGeom>
          <a:noFill/>
          <a:ln>
            <a:noFill/>
          </a:ln>
        </p:spPr>
      </p:pic>
      <p:pic>
        <p:nvPicPr>
          <p:cNvPr id="115" name="Shape 115"/>
          <p:cNvPicPr preferRelativeResize="0"/>
          <p:nvPr/>
        </p:nvPicPr>
        <p:blipFill>
          <a:blip r:embed="rId4">
            <a:alphaModFix/>
          </a:blip>
          <a:stretch>
            <a:fillRect/>
          </a:stretch>
        </p:blipFill>
        <p:spPr>
          <a:xfrm>
            <a:off x="2996675" y="718375"/>
            <a:ext cx="1515900" cy="113546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Survey</a:t>
            </a:r>
            <a:endParaRPr>
              <a:latin typeface="Caveat"/>
              <a:ea typeface="Caveat"/>
              <a:cs typeface="Caveat"/>
              <a:sym typeface="Caveat"/>
            </a:endParaRPr>
          </a:p>
        </p:txBody>
      </p:sp>
      <p:sp>
        <p:nvSpPr>
          <p:cNvPr id="121" name="Shape 1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700">
                <a:latin typeface="Caveat"/>
                <a:ea typeface="Caveat"/>
                <a:cs typeface="Caveat"/>
                <a:sym typeface="Caveat"/>
              </a:rPr>
              <a:t>Survey Participants: 21 (general public/ nursing program)</a:t>
            </a:r>
            <a:endParaRPr sz="1700">
              <a:latin typeface="Caveat"/>
              <a:ea typeface="Caveat"/>
              <a:cs typeface="Caveat"/>
              <a:sym typeface="Caveat"/>
            </a:endParaRPr>
          </a:p>
          <a:p>
            <a:pPr indent="0" lvl="0" marL="0">
              <a:spcBef>
                <a:spcPts val="1600"/>
              </a:spcBef>
              <a:spcAft>
                <a:spcPts val="1600"/>
              </a:spcAft>
              <a:buNone/>
            </a:pPr>
            <a:r>
              <a:rPr lang="en" sz="1700">
                <a:latin typeface="Caveat"/>
                <a:ea typeface="Caveat"/>
                <a:cs typeface="Caveat"/>
                <a:sym typeface="Caveat"/>
              </a:rPr>
              <a:t>Overall, everyone had strong opinions about our hospital but most of them didn’t have an idea on why the hospital were lacking the money since 2007. But majority of them knew that the main problem for the hospital was medicare and that students tend to leave after they graduate from NMC for higher pay in the mainland. </a:t>
            </a:r>
            <a:endParaRPr sz="1700">
              <a:latin typeface="Caveat"/>
              <a:ea typeface="Caveat"/>
              <a:cs typeface="Caveat"/>
              <a:sym typeface="Cave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818475" y="147690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Any Improvements?</a:t>
            </a:r>
            <a:endParaRPr>
              <a:latin typeface="Caveat"/>
              <a:ea typeface="Caveat"/>
              <a:cs typeface="Caveat"/>
              <a:sym typeface="Caveat"/>
            </a:endParaRPr>
          </a:p>
        </p:txBody>
      </p:sp>
      <p:sp>
        <p:nvSpPr>
          <p:cNvPr id="127" name="Shape 127"/>
          <p:cNvSpPr txBox="1"/>
          <p:nvPr>
            <p:ph idx="1" type="body"/>
          </p:nvPr>
        </p:nvSpPr>
        <p:spPr>
          <a:xfrm>
            <a:off x="729450" y="2167900"/>
            <a:ext cx="7688700" cy="22611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Font typeface="Caveat"/>
              <a:buChar char="-"/>
            </a:pPr>
            <a:r>
              <a:rPr lang="en" sz="1800">
                <a:latin typeface="Caveat"/>
                <a:ea typeface="Caveat"/>
                <a:cs typeface="Caveat"/>
                <a:sym typeface="Caveat"/>
              </a:rPr>
              <a:t>I would give my survey to more experts on the subject. I was more focused on what the general public would feel about it and if they knew about the topic.</a:t>
            </a:r>
            <a:endParaRPr sz="1800">
              <a:latin typeface="Caveat"/>
              <a:ea typeface="Caveat"/>
              <a:cs typeface="Caveat"/>
              <a:sym typeface="Caveat"/>
            </a:endParaRPr>
          </a:p>
          <a:p>
            <a:pPr indent="-342900" lvl="0" marL="457200">
              <a:spcBef>
                <a:spcPts val="0"/>
              </a:spcBef>
              <a:spcAft>
                <a:spcPts val="0"/>
              </a:spcAft>
              <a:buSzPts val="1800"/>
              <a:buFont typeface="Caveat"/>
              <a:buChar char="-"/>
            </a:pPr>
            <a:r>
              <a:rPr lang="en" sz="1800">
                <a:latin typeface="Caveat"/>
                <a:ea typeface="Caveat"/>
                <a:cs typeface="Caveat"/>
                <a:sym typeface="Caveat"/>
              </a:rPr>
              <a:t>Time management. Maybe if I had just managed my time from the beginning, I would have gotten more information from the survey and maybe an interview from someones who would know more about the topic.</a:t>
            </a:r>
            <a:endParaRPr sz="1800">
              <a:latin typeface="Caveat"/>
              <a:ea typeface="Caveat"/>
              <a:cs typeface="Caveat"/>
              <a:sym typeface="Caveat"/>
            </a:endParaRPr>
          </a:p>
          <a:p>
            <a:pPr indent="0" lvl="0" marL="0">
              <a:spcBef>
                <a:spcPts val="1600"/>
              </a:spcBef>
              <a:spcAft>
                <a:spcPts val="0"/>
              </a:spcAft>
              <a:buNone/>
            </a:pPr>
            <a:r>
              <a:t/>
            </a:r>
            <a:endParaRPr sz="1800">
              <a:latin typeface="Raleway"/>
              <a:ea typeface="Raleway"/>
              <a:cs typeface="Raleway"/>
              <a:sym typeface="Raleway"/>
            </a:endParaRPr>
          </a:p>
          <a:p>
            <a:pPr indent="0" lvl="0" marL="0">
              <a:spcBef>
                <a:spcPts val="1600"/>
              </a:spcBef>
              <a:spcAft>
                <a:spcPts val="1600"/>
              </a:spcAft>
              <a:buNone/>
            </a:pPr>
            <a:r>
              <a:t/>
            </a:r>
            <a:endParaRPr sz="1800">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Caveat"/>
                <a:ea typeface="Caveat"/>
                <a:cs typeface="Caveat"/>
                <a:sym typeface="Caveat"/>
              </a:rPr>
              <a:t>Conclusion</a:t>
            </a:r>
            <a:endParaRPr>
              <a:latin typeface="Caveat"/>
              <a:ea typeface="Caveat"/>
              <a:cs typeface="Caveat"/>
              <a:sym typeface="Caveat"/>
            </a:endParaRPr>
          </a:p>
        </p:txBody>
      </p:sp>
      <p:sp>
        <p:nvSpPr>
          <p:cNvPr id="133" name="Shape 13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nSpc>
                <a:spcPct val="100000"/>
              </a:lnSpc>
              <a:spcBef>
                <a:spcPts val="0"/>
              </a:spcBef>
              <a:spcAft>
                <a:spcPts val="0"/>
              </a:spcAft>
              <a:buSzPts val="1600"/>
              <a:buFont typeface="Caveat"/>
              <a:buChar char="-"/>
            </a:pPr>
            <a:r>
              <a:rPr lang="en" sz="1600">
                <a:latin typeface="Caveat"/>
                <a:ea typeface="Caveat"/>
                <a:cs typeface="Caveat"/>
                <a:sym typeface="Caveat"/>
              </a:rPr>
              <a:t>The hospital seems to be the only one hurting from medicare helping our people. Medicare and our hospital would have to provide the same amount and yet, sometimes our hospital doesn’t have the funds to match it.</a:t>
            </a:r>
            <a:endParaRPr sz="1600">
              <a:latin typeface="Caveat"/>
              <a:ea typeface="Caveat"/>
              <a:cs typeface="Caveat"/>
              <a:sym typeface="Caveat"/>
            </a:endParaRPr>
          </a:p>
          <a:p>
            <a:pPr indent="-330200" lvl="0" marL="457200" rtl="0">
              <a:lnSpc>
                <a:spcPct val="100000"/>
              </a:lnSpc>
              <a:spcBef>
                <a:spcPts val="0"/>
              </a:spcBef>
              <a:spcAft>
                <a:spcPts val="0"/>
              </a:spcAft>
              <a:buSzPts val="1600"/>
              <a:buFont typeface="Caveat"/>
              <a:buChar char="-"/>
            </a:pPr>
            <a:r>
              <a:rPr lang="en" sz="1600">
                <a:latin typeface="Caveat"/>
                <a:ea typeface="Caveat"/>
                <a:cs typeface="Caveat"/>
                <a:sym typeface="Caveat"/>
              </a:rPr>
              <a:t>Students or nurses would hear about getting a better pay in the mainland and so CHCC decided to give the nurses a raise last year.</a:t>
            </a:r>
            <a:endParaRPr sz="1600">
              <a:latin typeface="Caveat"/>
              <a:ea typeface="Caveat"/>
              <a:cs typeface="Caveat"/>
              <a:sym typeface="Caveat"/>
            </a:endParaRPr>
          </a:p>
          <a:p>
            <a:pPr indent="0" lvl="0" marL="0">
              <a:lnSpc>
                <a:spcPct val="100000"/>
              </a:lnSpc>
              <a:spcBef>
                <a:spcPts val="1600"/>
              </a:spcBef>
              <a:spcAft>
                <a:spcPts val="1600"/>
              </a:spcAft>
              <a:buNone/>
            </a:pPr>
            <a:r>
              <a:t/>
            </a:r>
            <a:endParaRPr>
              <a:latin typeface="Caveat"/>
              <a:ea typeface="Caveat"/>
              <a:cs typeface="Caveat"/>
              <a:sym typeface="Caveat"/>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