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9" r:id="rId2"/>
    <p:sldId id="267" r:id="rId3"/>
    <p:sldId id="268" r:id="rId4"/>
    <p:sldId id="269" r:id="rId5"/>
    <p:sldId id="270" r:id="rId6"/>
    <p:sldId id="271" r:id="rId7"/>
    <p:sldId id="272" r:id="rId8"/>
  </p:sldIdLst>
  <p:sldSz cx="12192000" cy="6858000"/>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55" autoAdjust="0"/>
    <p:restoredTop sz="86478" autoAdjust="0"/>
  </p:normalViewPr>
  <p:slideViewPr>
    <p:cSldViewPr snapToGrid="0">
      <p:cViewPr varScale="1">
        <p:scale>
          <a:sx n="59" d="100"/>
          <a:sy n="59" d="100"/>
        </p:scale>
        <p:origin x="197"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88F16A-4D2A-452B-B4D3-3E40B750D9FE}" type="datetimeFigureOut">
              <a:rPr lang="en-US" smtClean="0"/>
              <a:t>11/27/16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0AEB58-BEB6-46AE-8E64-C3600BCD6F19}" type="slidenum">
              <a:rPr lang="en-US" smtClean="0"/>
              <a:t>‹#›</a:t>
            </a:fld>
            <a:endParaRPr lang="en-US"/>
          </a:p>
        </p:txBody>
      </p:sp>
    </p:spTree>
    <p:extLst>
      <p:ext uri="{BB962C8B-B14F-4D97-AF65-F5344CB8AC3E}">
        <p14:creationId xmlns:p14="http://schemas.microsoft.com/office/powerpoint/2010/main" val="513691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AEB58-BEB6-46AE-8E64-C3600BCD6F19}" type="slidenum">
              <a:rPr lang="en-US" smtClean="0"/>
              <a:t>1</a:t>
            </a:fld>
            <a:endParaRPr lang="en-US"/>
          </a:p>
        </p:txBody>
      </p:sp>
    </p:spTree>
    <p:extLst>
      <p:ext uri="{BB962C8B-B14F-4D97-AF65-F5344CB8AC3E}">
        <p14:creationId xmlns:p14="http://schemas.microsoft.com/office/powerpoint/2010/main" val="2743771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90AEB58-BEB6-46AE-8E64-C3600BCD6F19}" type="slidenum">
              <a:rPr lang="en-US" smtClean="0"/>
              <a:t>2</a:t>
            </a:fld>
            <a:endParaRPr lang="en-US"/>
          </a:p>
        </p:txBody>
      </p:sp>
    </p:spTree>
    <p:extLst>
      <p:ext uri="{BB962C8B-B14F-4D97-AF65-F5344CB8AC3E}">
        <p14:creationId xmlns:p14="http://schemas.microsoft.com/office/powerpoint/2010/main" val="1108633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90AEB58-BEB6-46AE-8E64-C3600BCD6F19}" type="slidenum">
              <a:rPr lang="en-US" smtClean="0"/>
              <a:t>3</a:t>
            </a:fld>
            <a:endParaRPr lang="en-US"/>
          </a:p>
        </p:txBody>
      </p:sp>
    </p:spTree>
    <p:extLst>
      <p:ext uri="{BB962C8B-B14F-4D97-AF65-F5344CB8AC3E}">
        <p14:creationId xmlns:p14="http://schemas.microsoft.com/office/powerpoint/2010/main" val="3582404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90AEB58-BEB6-46AE-8E64-C3600BCD6F19}" type="slidenum">
              <a:rPr lang="en-US" smtClean="0"/>
              <a:t>4</a:t>
            </a:fld>
            <a:endParaRPr lang="en-US"/>
          </a:p>
        </p:txBody>
      </p:sp>
    </p:spTree>
    <p:extLst>
      <p:ext uri="{BB962C8B-B14F-4D97-AF65-F5344CB8AC3E}">
        <p14:creationId xmlns:p14="http://schemas.microsoft.com/office/powerpoint/2010/main" val="4272875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90AEB58-BEB6-46AE-8E64-C3600BCD6F19}" type="slidenum">
              <a:rPr lang="en-US" smtClean="0"/>
              <a:t>5</a:t>
            </a:fld>
            <a:endParaRPr lang="en-US"/>
          </a:p>
        </p:txBody>
      </p:sp>
    </p:spTree>
    <p:extLst>
      <p:ext uri="{BB962C8B-B14F-4D97-AF65-F5344CB8AC3E}">
        <p14:creationId xmlns:p14="http://schemas.microsoft.com/office/powerpoint/2010/main" val="160364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90AEB58-BEB6-46AE-8E64-C3600BCD6F19}" type="slidenum">
              <a:rPr lang="en-US" smtClean="0"/>
              <a:t>6</a:t>
            </a:fld>
            <a:endParaRPr lang="en-US"/>
          </a:p>
        </p:txBody>
      </p:sp>
    </p:spTree>
    <p:extLst>
      <p:ext uri="{BB962C8B-B14F-4D97-AF65-F5344CB8AC3E}">
        <p14:creationId xmlns:p14="http://schemas.microsoft.com/office/powerpoint/2010/main" val="1679547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90AEB58-BEB6-46AE-8E64-C3600BCD6F19}" type="slidenum">
              <a:rPr lang="en-US" smtClean="0"/>
              <a:t>7</a:t>
            </a:fld>
            <a:endParaRPr lang="en-US"/>
          </a:p>
        </p:txBody>
      </p:sp>
    </p:spTree>
    <p:extLst>
      <p:ext uri="{BB962C8B-B14F-4D97-AF65-F5344CB8AC3E}">
        <p14:creationId xmlns:p14="http://schemas.microsoft.com/office/powerpoint/2010/main" val="61341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83734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E59121-8BC2-44BB-876D-3495C7BB9074}"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382546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3545111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2346753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1770033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3049684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1954964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1484263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346998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2862097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E59121-8BC2-44BB-876D-3495C7BB9074}"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136885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E59121-8BC2-44BB-876D-3495C7BB9074}"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421633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E59121-8BC2-44BB-876D-3495C7BB9074}" type="datetimeFigureOut">
              <a:rPr lang="en-US" smtClean="0"/>
              <a:t>11/27/16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132541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E59121-8BC2-44BB-876D-3495C7BB9074}" type="datetimeFigureOut">
              <a:rPr lang="en-US" smtClean="0"/>
              <a:t>11/27/16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174364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59121-8BC2-44BB-876D-3495C7BB9074}" type="datetimeFigureOut">
              <a:rPr lang="en-US" smtClean="0"/>
              <a:t>11/27/16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223257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E59121-8BC2-44BB-876D-3495C7BB9074}"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1418366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E59121-8BC2-44BB-876D-3495C7BB9074}"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A8CBC-0772-499C-BE90-F51D59E40B67}" type="slidenum">
              <a:rPr lang="en-US" smtClean="0"/>
              <a:t>‹#›</a:t>
            </a:fld>
            <a:endParaRPr lang="en-US"/>
          </a:p>
        </p:txBody>
      </p:sp>
    </p:spTree>
    <p:extLst>
      <p:ext uri="{BB962C8B-B14F-4D97-AF65-F5344CB8AC3E}">
        <p14:creationId xmlns:p14="http://schemas.microsoft.com/office/powerpoint/2010/main" val="1122863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EE59121-8BC2-44BB-876D-3495C7BB9074}" type="datetimeFigureOut">
              <a:rPr lang="en-US" smtClean="0"/>
              <a:t>11/27/16</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62A8CBC-0772-499C-BE90-F51D59E40B67}" type="slidenum">
              <a:rPr lang="en-US" smtClean="0"/>
              <a:t>‹#›</a:t>
            </a:fld>
            <a:endParaRPr lang="en-US"/>
          </a:p>
        </p:txBody>
      </p:sp>
    </p:spTree>
    <p:extLst>
      <p:ext uri="{BB962C8B-B14F-4D97-AF65-F5344CB8AC3E}">
        <p14:creationId xmlns:p14="http://schemas.microsoft.com/office/powerpoint/2010/main" val="756271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b="10000"/>
          <a:stretch/>
        </p:blipFill>
        <p:spPr>
          <a:xfrm>
            <a:off x="0" y="0"/>
            <a:ext cx="12192000" cy="6858000"/>
          </a:xfrm>
          <a:prstGeom prst="rect">
            <a:avLst/>
          </a:prstGeom>
        </p:spPr>
      </p:pic>
      <p:sp>
        <p:nvSpPr>
          <p:cNvPr id="8" name="Title 1"/>
          <p:cNvSpPr txBox="1">
            <a:spLocks/>
          </p:cNvSpPr>
          <p:nvPr/>
        </p:nvSpPr>
        <p:spPr>
          <a:xfrm>
            <a:off x="1243980" y="1380068"/>
            <a:ext cx="10541620" cy="26161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4800" dirty="0"/>
              <a:t>Military Buildup in the CNMI</a:t>
            </a:r>
          </a:p>
        </p:txBody>
      </p:sp>
      <p:sp>
        <p:nvSpPr>
          <p:cNvPr id="9" name="Subtitle 2"/>
          <p:cNvSpPr txBox="1">
            <a:spLocks/>
          </p:cNvSpPr>
          <p:nvPr/>
        </p:nvSpPr>
        <p:spPr>
          <a:xfrm>
            <a:off x="1243980" y="3302000"/>
            <a:ext cx="6987645" cy="138853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pPr marL="0" indent="0">
              <a:buNone/>
            </a:pPr>
            <a:r>
              <a:rPr lang="en-US" sz="3200" dirty="0"/>
              <a:t>Leowell Cristobal</a:t>
            </a:r>
          </a:p>
          <a:p>
            <a:pPr marL="0" indent="0">
              <a:buNone/>
            </a:pPr>
            <a:r>
              <a:rPr lang="en-US" sz="3200" dirty="0"/>
              <a:t>EN101ON1</a:t>
            </a:r>
          </a:p>
        </p:txBody>
      </p:sp>
    </p:spTree>
    <p:extLst>
      <p:ext uri="{BB962C8B-B14F-4D97-AF65-F5344CB8AC3E}">
        <p14:creationId xmlns:p14="http://schemas.microsoft.com/office/powerpoint/2010/main" val="1033081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0000"/>
          <a:stretch/>
        </p:blipFill>
        <p:spPr>
          <a:xfrm>
            <a:off x="0" y="0"/>
            <a:ext cx="12192000" cy="6858000"/>
          </a:xfrm>
          <a:prstGeom prst="rect">
            <a:avLst/>
          </a:prstGeom>
        </p:spPr>
      </p:pic>
      <p:sp>
        <p:nvSpPr>
          <p:cNvPr id="3" name="Content Placeholder 2"/>
          <p:cNvSpPr>
            <a:spLocks noGrp="1"/>
          </p:cNvSpPr>
          <p:nvPr>
            <p:ph sz="half" idx="1"/>
          </p:nvPr>
        </p:nvSpPr>
        <p:spPr/>
        <p:txBody>
          <a:bodyPr/>
          <a:lstStyle/>
          <a:p>
            <a:pPr marL="0" indent="0">
              <a:buNone/>
            </a:pPr>
            <a:endParaRPr lang="en-US" dirty="0"/>
          </a:p>
          <a:p>
            <a:endParaRPr lang="en-US" dirty="0"/>
          </a:p>
          <a:p>
            <a:endParaRPr lang="en-US" dirty="0"/>
          </a:p>
          <a:p>
            <a:endParaRPr lang="en-US" dirty="0"/>
          </a:p>
        </p:txBody>
      </p:sp>
      <p:sp>
        <p:nvSpPr>
          <p:cNvPr id="7" name="Title 1"/>
          <p:cNvSpPr txBox="1">
            <a:spLocks/>
          </p:cNvSpPr>
          <p:nvPr/>
        </p:nvSpPr>
        <p:spPr>
          <a:xfrm>
            <a:off x="1086643" y="2552700"/>
            <a:ext cx="10018713" cy="1752599"/>
          </a:xfrm>
          <a:prstGeom prst="rect">
            <a:avLst/>
          </a:prstGeom>
          <a:effectLst/>
        </p:spPr>
        <p:txBody>
          <a:bodyPr vert="horz" lIns="91440" tIns="45720" rIns="91440" bIns="45720" rtlCol="0" anchor="ctr">
            <a:normAutofit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This research specifically focused on three main factors that must be considered for the military buildup in the CNMI. </a:t>
            </a:r>
          </a:p>
        </p:txBody>
      </p:sp>
    </p:spTree>
    <p:extLst>
      <p:ext uri="{BB962C8B-B14F-4D97-AF65-F5344CB8AC3E}">
        <p14:creationId xmlns:p14="http://schemas.microsoft.com/office/powerpoint/2010/main" val="97808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0000"/>
          <a:stretch/>
        </p:blipFill>
        <p:spPr>
          <a:xfrm>
            <a:off x="0" y="0"/>
            <a:ext cx="12192000" cy="6858000"/>
          </a:xfrm>
          <a:prstGeom prst="rect">
            <a:avLst/>
          </a:prstGeom>
        </p:spPr>
      </p:pic>
      <p:sp>
        <p:nvSpPr>
          <p:cNvPr id="3" name="Content Placeholder 2"/>
          <p:cNvSpPr>
            <a:spLocks noGrp="1"/>
          </p:cNvSpPr>
          <p:nvPr>
            <p:ph sz="half" idx="1"/>
          </p:nvPr>
        </p:nvSpPr>
        <p:spPr/>
        <p:txBody>
          <a:bodyPr/>
          <a:lstStyle/>
          <a:p>
            <a:pPr marL="0" indent="0">
              <a:buNone/>
            </a:pPr>
            <a:endParaRPr lang="en-US" dirty="0"/>
          </a:p>
          <a:p>
            <a:endParaRPr lang="en-US" dirty="0"/>
          </a:p>
          <a:p>
            <a:endParaRPr lang="en-US" dirty="0"/>
          </a:p>
          <a:p>
            <a:endParaRPr lang="en-US" dirty="0"/>
          </a:p>
        </p:txBody>
      </p:sp>
      <p:sp>
        <p:nvSpPr>
          <p:cNvPr id="7" name="Title 1"/>
          <p:cNvSpPr txBox="1">
            <a:spLocks/>
          </p:cNvSpPr>
          <p:nvPr/>
        </p:nvSpPr>
        <p:spPr>
          <a:xfrm>
            <a:off x="1086643" y="1231900"/>
            <a:ext cx="10018713" cy="43941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742950" indent="-742950">
              <a:buAutoNum type="arabicPeriod"/>
            </a:pPr>
            <a:r>
              <a:rPr lang="en-US" dirty="0"/>
              <a:t>The terms negotiated in utilizing lands for military development within the CNMI Covenant</a:t>
            </a:r>
          </a:p>
          <a:p>
            <a:pPr marL="742950" indent="-742950">
              <a:buAutoNum type="arabicPeriod"/>
            </a:pPr>
            <a:r>
              <a:rPr lang="en-US" dirty="0"/>
              <a:t>How this affects the lives of the people and the economic growth in the CNMI</a:t>
            </a:r>
          </a:p>
          <a:p>
            <a:pPr marL="742950" indent="-742950">
              <a:buAutoNum type="arabicPeriod"/>
            </a:pPr>
            <a:r>
              <a:rPr lang="en-US" dirty="0"/>
              <a:t>Possible outcomes by comparing Guam military buildup</a:t>
            </a:r>
            <a:endParaRPr lang="en-US" dirty="0"/>
          </a:p>
        </p:txBody>
      </p:sp>
    </p:spTree>
    <p:extLst>
      <p:ext uri="{BB962C8B-B14F-4D97-AF65-F5344CB8AC3E}">
        <p14:creationId xmlns:p14="http://schemas.microsoft.com/office/powerpoint/2010/main" val="2317924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0000"/>
          <a:stretch/>
        </p:blipFill>
        <p:spPr>
          <a:xfrm>
            <a:off x="0" y="0"/>
            <a:ext cx="12192000" cy="6858000"/>
          </a:xfrm>
          <a:prstGeom prst="rect">
            <a:avLst/>
          </a:prstGeom>
        </p:spPr>
      </p:pic>
      <p:sp>
        <p:nvSpPr>
          <p:cNvPr id="10" name="Title 9"/>
          <p:cNvSpPr>
            <a:spLocks noGrp="1"/>
          </p:cNvSpPr>
          <p:nvPr>
            <p:ph type="title"/>
          </p:nvPr>
        </p:nvSpPr>
        <p:spPr>
          <a:xfrm>
            <a:off x="1086643" y="457201"/>
            <a:ext cx="10018713" cy="1752599"/>
          </a:xfrm>
        </p:spPr>
        <p:txBody>
          <a:bodyPr/>
          <a:lstStyle/>
          <a:p>
            <a:r>
              <a:rPr lang="en-US" dirty="0"/>
              <a:t>1. The terms negotiated in the CNMI Covenant</a:t>
            </a:r>
            <a:endParaRPr lang="en-US" dirty="0"/>
          </a:p>
        </p:txBody>
      </p:sp>
      <p:sp>
        <p:nvSpPr>
          <p:cNvPr id="3" name="Content Placeholder 2"/>
          <p:cNvSpPr>
            <a:spLocks noGrp="1"/>
          </p:cNvSpPr>
          <p:nvPr>
            <p:ph sz="half" idx="1"/>
          </p:nvPr>
        </p:nvSpPr>
        <p:spPr>
          <a:xfrm>
            <a:off x="909511" y="2209800"/>
            <a:ext cx="4523977" cy="2042160"/>
          </a:xfrm>
        </p:spPr>
        <p:txBody>
          <a:bodyPr>
            <a:normAutofit fontScale="92500" lnSpcReduction="20000"/>
          </a:bodyPr>
          <a:lstStyle/>
          <a:p>
            <a:pPr marL="0" indent="0">
              <a:buNone/>
            </a:pPr>
            <a:r>
              <a:rPr lang="en-US" sz="2400" b="1" u="sng" dirty="0"/>
              <a:t>CNMI Receives: </a:t>
            </a:r>
          </a:p>
          <a:p>
            <a:pPr marL="0" indent="0">
              <a:buNone/>
            </a:pPr>
            <a:r>
              <a:rPr lang="en-US" sz="2400" dirty="0"/>
              <a:t>Lease payment of US$32 million</a:t>
            </a:r>
            <a:endParaRPr lang="en-US" sz="2400" dirty="0"/>
          </a:p>
          <a:p>
            <a:pPr marL="0" indent="0">
              <a:buNone/>
            </a:pPr>
            <a:r>
              <a:rPr lang="en-US" sz="2400" dirty="0"/>
              <a:t>Provided the people of the CNMI with US citizenship and the affiliation they had highly sought after.</a:t>
            </a:r>
          </a:p>
        </p:txBody>
      </p:sp>
      <p:sp>
        <p:nvSpPr>
          <p:cNvPr id="15" name="Content Placeholder 14"/>
          <p:cNvSpPr>
            <a:spLocks noGrp="1"/>
          </p:cNvSpPr>
          <p:nvPr>
            <p:ph sz="half" idx="2"/>
          </p:nvPr>
        </p:nvSpPr>
        <p:spPr>
          <a:xfrm>
            <a:off x="6342998" y="2264229"/>
            <a:ext cx="5232852" cy="3124200"/>
          </a:xfrm>
        </p:spPr>
        <p:txBody>
          <a:bodyPr>
            <a:normAutofit fontScale="92500" lnSpcReduction="20000"/>
          </a:bodyPr>
          <a:lstStyle/>
          <a:p>
            <a:pPr marL="0" indent="0">
              <a:buNone/>
            </a:pPr>
            <a:r>
              <a:rPr lang="en-US" sz="2400" b="1" u="sng" dirty="0"/>
              <a:t>United States Receives: </a:t>
            </a:r>
          </a:p>
          <a:p>
            <a:pPr marL="0" indent="0">
              <a:buNone/>
            </a:pPr>
            <a:r>
              <a:rPr lang="en-US" sz="2400" dirty="0"/>
              <a:t>17,799  of Tinian</a:t>
            </a:r>
          </a:p>
          <a:p>
            <a:pPr marL="0" indent="0">
              <a:buNone/>
            </a:pPr>
            <a:r>
              <a:rPr lang="en-US" sz="2400" dirty="0"/>
              <a:t>177 acres in Saipan’s </a:t>
            </a:r>
            <a:r>
              <a:rPr lang="en-US" sz="2400" dirty="0" err="1"/>
              <a:t>Tanapag</a:t>
            </a:r>
            <a:r>
              <a:rPr lang="en-US" sz="2400" dirty="0"/>
              <a:t> Harbor</a:t>
            </a:r>
          </a:p>
          <a:p>
            <a:pPr marL="0" indent="0">
              <a:buNone/>
            </a:pPr>
            <a:r>
              <a:rPr lang="en-US" sz="2400" dirty="0"/>
              <a:t>All 206 acres of uninhabited </a:t>
            </a:r>
            <a:r>
              <a:rPr lang="en-US" sz="2400" dirty="0" err="1"/>
              <a:t>Farallon</a:t>
            </a:r>
            <a:r>
              <a:rPr lang="en-US" sz="2400" dirty="0"/>
              <a:t> de </a:t>
            </a:r>
            <a:r>
              <a:rPr lang="en-US" sz="2400" dirty="0" err="1"/>
              <a:t>Medinilla</a:t>
            </a:r>
            <a:r>
              <a:rPr lang="en-US" sz="2400" dirty="0"/>
              <a:t> </a:t>
            </a:r>
          </a:p>
          <a:p>
            <a:pPr marL="0" indent="0">
              <a:buNone/>
            </a:pPr>
            <a:r>
              <a:rPr lang="en-US" sz="2400" dirty="0"/>
              <a:t>For 50 years, with option to renew. However, mutual consent is required before key self-government provisions could be modified</a:t>
            </a:r>
            <a:endParaRPr lang="en-US" sz="2400" dirty="0"/>
          </a:p>
        </p:txBody>
      </p:sp>
      <p:sp>
        <p:nvSpPr>
          <p:cNvPr id="16" name="TextBox 15"/>
          <p:cNvSpPr txBox="1"/>
          <p:nvPr/>
        </p:nvSpPr>
        <p:spPr>
          <a:xfrm>
            <a:off x="830330" y="6248400"/>
            <a:ext cx="9683933" cy="523220"/>
          </a:xfrm>
          <a:prstGeom prst="rect">
            <a:avLst/>
          </a:prstGeom>
          <a:noFill/>
          <a:ln>
            <a:noFill/>
          </a:ln>
        </p:spPr>
        <p:txBody>
          <a:bodyPr wrap="square" rtlCol="0">
            <a:spAutoFit/>
          </a:bodyPr>
          <a:lstStyle/>
          <a:p>
            <a:r>
              <a:rPr lang="en-US" sz="1400" dirty="0"/>
              <a:t>Source Used: Quimby, F. (2013). </a:t>
            </a:r>
            <a:r>
              <a:rPr lang="en-US" sz="1400" dirty="0" err="1"/>
              <a:t>Americanised</a:t>
            </a:r>
            <a:r>
              <a:rPr lang="en-US" sz="1400" dirty="0"/>
              <a:t>, </a:t>
            </a:r>
            <a:r>
              <a:rPr lang="en-US" sz="1400" dirty="0" err="1"/>
              <a:t>decolonised</a:t>
            </a:r>
            <a:r>
              <a:rPr lang="en-US" sz="1400" dirty="0"/>
              <a:t>, </a:t>
            </a:r>
            <a:r>
              <a:rPr lang="en-US" sz="1400" dirty="0" err="1"/>
              <a:t>globalised</a:t>
            </a:r>
            <a:r>
              <a:rPr lang="en-US" sz="1400" dirty="0"/>
              <a:t> and </a:t>
            </a:r>
            <a:r>
              <a:rPr lang="en-US" sz="1400" dirty="0" err="1"/>
              <a:t>federalised</a:t>
            </a:r>
            <a:r>
              <a:rPr lang="en-US" sz="1400" dirty="0"/>
              <a:t>. Journal of Pacific History, 48(4), 464-483.</a:t>
            </a:r>
          </a:p>
          <a:p>
            <a:endParaRPr lang="en-US" sz="1400" dirty="0"/>
          </a:p>
        </p:txBody>
      </p:sp>
    </p:spTree>
    <p:extLst>
      <p:ext uri="{BB962C8B-B14F-4D97-AF65-F5344CB8AC3E}">
        <p14:creationId xmlns:p14="http://schemas.microsoft.com/office/powerpoint/2010/main" val="92265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0000"/>
          <a:stretch/>
        </p:blipFill>
        <p:spPr>
          <a:xfrm>
            <a:off x="0" y="0"/>
            <a:ext cx="12192000" cy="6858000"/>
          </a:xfrm>
          <a:prstGeom prst="rect">
            <a:avLst/>
          </a:prstGeom>
        </p:spPr>
      </p:pic>
      <p:sp>
        <p:nvSpPr>
          <p:cNvPr id="10" name="Title 9"/>
          <p:cNvSpPr>
            <a:spLocks noGrp="1"/>
          </p:cNvSpPr>
          <p:nvPr>
            <p:ph type="title"/>
          </p:nvPr>
        </p:nvSpPr>
        <p:spPr>
          <a:xfrm>
            <a:off x="1086643" y="457200"/>
            <a:ext cx="10018713" cy="1752599"/>
          </a:xfrm>
        </p:spPr>
        <p:txBody>
          <a:bodyPr/>
          <a:lstStyle/>
          <a:p>
            <a:r>
              <a:rPr lang="en-US" dirty="0"/>
              <a:t>2. How this affects the lives of the people and the economic growth in the CNMI</a:t>
            </a:r>
          </a:p>
        </p:txBody>
      </p:sp>
      <p:sp>
        <p:nvSpPr>
          <p:cNvPr id="3" name="Content Placeholder 2"/>
          <p:cNvSpPr>
            <a:spLocks noGrp="1"/>
          </p:cNvSpPr>
          <p:nvPr>
            <p:ph idx="1"/>
          </p:nvPr>
        </p:nvSpPr>
        <p:spPr>
          <a:xfrm>
            <a:off x="1086643" y="2209799"/>
            <a:ext cx="10018713" cy="3124201"/>
          </a:xfrm>
        </p:spPr>
        <p:txBody>
          <a:bodyPr/>
          <a:lstStyle/>
          <a:p>
            <a:pPr marL="0" indent="0">
              <a:buNone/>
            </a:pPr>
            <a:r>
              <a:rPr lang="en-US" dirty="0"/>
              <a:t>“It is too early to tell socioeconomic impacts will result from any military buildup in our islands until all of the environmental and socioeconomic studies are completed”</a:t>
            </a:r>
          </a:p>
          <a:p>
            <a:pPr marL="0" indent="0">
              <a:buNone/>
            </a:pPr>
            <a:r>
              <a:rPr lang="en-US" dirty="0"/>
              <a:t>“A Revised Draft Environmental Impact Statement (EIS) is currently being developed, and studies are underway on impacts to coral, potable water, local transportation, and socioeconomic effects on surrounding communities. This study is expected to be released for public review in late 2017 – early 2018”</a:t>
            </a:r>
            <a:endParaRPr lang="en-US" dirty="0"/>
          </a:p>
        </p:txBody>
      </p:sp>
      <p:sp>
        <p:nvSpPr>
          <p:cNvPr id="6" name="TextBox 5"/>
          <p:cNvSpPr txBox="1"/>
          <p:nvPr/>
        </p:nvSpPr>
        <p:spPr>
          <a:xfrm>
            <a:off x="830330" y="6248400"/>
            <a:ext cx="9683933" cy="307777"/>
          </a:xfrm>
          <a:prstGeom prst="rect">
            <a:avLst/>
          </a:prstGeom>
          <a:noFill/>
          <a:ln>
            <a:noFill/>
          </a:ln>
        </p:spPr>
        <p:txBody>
          <a:bodyPr wrap="square" rtlCol="0">
            <a:spAutoFit/>
          </a:bodyPr>
          <a:lstStyle/>
          <a:p>
            <a:r>
              <a:rPr lang="en-US" sz="1400" dirty="0"/>
              <a:t>Source Used: Honorable Gregorio Kilili Sablan in his response to the questionnaire </a:t>
            </a:r>
            <a:endParaRPr lang="en-US" sz="1400" dirty="0"/>
          </a:p>
        </p:txBody>
      </p:sp>
    </p:spTree>
    <p:extLst>
      <p:ext uri="{BB962C8B-B14F-4D97-AF65-F5344CB8AC3E}">
        <p14:creationId xmlns:p14="http://schemas.microsoft.com/office/powerpoint/2010/main" val="31127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0000"/>
          <a:stretch/>
        </p:blipFill>
        <p:spPr>
          <a:xfrm>
            <a:off x="0" y="0"/>
            <a:ext cx="12192000" cy="6858000"/>
          </a:xfrm>
          <a:prstGeom prst="rect">
            <a:avLst/>
          </a:prstGeom>
        </p:spPr>
      </p:pic>
      <p:sp>
        <p:nvSpPr>
          <p:cNvPr id="10" name="Title 9"/>
          <p:cNvSpPr>
            <a:spLocks noGrp="1"/>
          </p:cNvSpPr>
          <p:nvPr>
            <p:ph type="title"/>
          </p:nvPr>
        </p:nvSpPr>
        <p:spPr>
          <a:xfrm>
            <a:off x="1086643" y="457200"/>
            <a:ext cx="10018713" cy="1752599"/>
          </a:xfrm>
        </p:spPr>
        <p:txBody>
          <a:bodyPr>
            <a:normAutofit/>
          </a:bodyPr>
          <a:lstStyle/>
          <a:p>
            <a:r>
              <a:rPr lang="en-US" dirty="0"/>
              <a:t>3. Possible outcomes by comparing Guam military buildup</a:t>
            </a:r>
          </a:p>
        </p:txBody>
      </p:sp>
      <p:sp>
        <p:nvSpPr>
          <p:cNvPr id="3" name="Content Placeholder 2"/>
          <p:cNvSpPr>
            <a:spLocks noGrp="1"/>
          </p:cNvSpPr>
          <p:nvPr>
            <p:ph idx="1"/>
          </p:nvPr>
        </p:nvSpPr>
        <p:spPr>
          <a:xfrm>
            <a:off x="1086642" y="2209799"/>
            <a:ext cx="10018713" cy="3655424"/>
          </a:xfrm>
        </p:spPr>
        <p:txBody>
          <a:bodyPr>
            <a:normAutofit fontScale="92500"/>
          </a:bodyPr>
          <a:lstStyle/>
          <a:p>
            <a:pPr marL="0" indent="0">
              <a:buNone/>
            </a:pPr>
            <a:r>
              <a:rPr lang="en-US" dirty="0"/>
              <a:t>All the relocations, constructions, and support services could generate US$2.1 billion in gross receipts and taxes for Guam between 2010 and 2020. A record economic growth for Guam</a:t>
            </a:r>
          </a:p>
          <a:p>
            <a:pPr marL="0" indent="0">
              <a:buNone/>
            </a:pPr>
            <a:r>
              <a:rPr lang="en-US" dirty="0"/>
              <a:t>It is expected to generate an estimate of 6,000 jobs permanent civilian jobs in addition to temporary construction jobs. </a:t>
            </a:r>
          </a:p>
          <a:p>
            <a:pPr marL="0" indent="0">
              <a:buNone/>
            </a:pPr>
            <a:r>
              <a:rPr lang="en-US" dirty="0"/>
              <a:t>Upgraded commercial port, improve infrastructure, schools, health care, and public safety with US$100 million from US, along with US$740 million from Japan.</a:t>
            </a:r>
          </a:p>
          <a:p>
            <a:pPr marL="0" indent="0">
              <a:buNone/>
            </a:pPr>
            <a:r>
              <a:rPr lang="en-US" dirty="0"/>
              <a:t>US government ensures the local leaders and the people of Guam that their concerns about the military buildup are being addressed. </a:t>
            </a:r>
            <a:endParaRPr lang="en-US" dirty="0"/>
          </a:p>
        </p:txBody>
      </p:sp>
      <p:sp>
        <p:nvSpPr>
          <p:cNvPr id="7" name="TextBox 6"/>
          <p:cNvSpPr txBox="1"/>
          <p:nvPr/>
        </p:nvSpPr>
        <p:spPr>
          <a:xfrm>
            <a:off x="830330" y="6248400"/>
            <a:ext cx="10442916" cy="523220"/>
          </a:xfrm>
          <a:prstGeom prst="rect">
            <a:avLst/>
          </a:prstGeom>
          <a:noFill/>
          <a:ln>
            <a:noFill/>
          </a:ln>
        </p:spPr>
        <p:txBody>
          <a:bodyPr wrap="square" rtlCol="0">
            <a:spAutoFit/>
          </a:bodyPr>
          <a:lstStyle/>
          <a:p>
            <a:r>
              <a:rPr lang="en-US" sz="1400" dirty="0"/>
              <a:t>Source Used: Quimby, F. (2011). Fortress </a:t>
            </a:r>
            <a:r>
              <a:rPr lang="en-US" sz="1400" dirty="0" err="1"/>
              <a:t>guåhån</a:t>
            </a:r>
            <a:r>
              <a:rPr lang="en-US" sz="1400" dirty="0"/>
              <a:t>. Journal of Pacific History, 46(3), 357-380.doi:10.1080/00223344.2011.607606</a:t>
            </a:r>
          </a:p>
          <a:p>
            <a:endParaRPr lang="en-US" sz="1400" dirty="0"/>
          </a:p>
        </p:txBody>
      </p:sp>
    </p:spTree>
    <p:extLst>
      <p:ext uri="{BB962C8B-B14F-4D97-AF65-F5344CB8AC3E}">
        <p14:creationId xmlns:p14="http://schemas.microsoft.com/office/powerpoint/2010/main" val="66052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0000"/>
          <a:stretch/>
        </p:blipFill>
        <p:spPr>
          <a:xfrm>
            <a:off x="0" y="0"/>
            <a:ext cx="12192000" cy="6858000"/>
          </a:xfrm>
          <a:prstGeom prst="rect">
            <a:avLst/>
          </a:prstGeom>
        </p:spPr>
      </p:pic>
      <p:sp>
        <p:nvSpPr>
          <p:cNvPr id="2" name="Title 1"/>
          <p:cNvSpPr>
            <a:spLocks noGrp="1"/>
          </p:cNvSpPr>
          <p:nvPr>
            <p:ph type="title"/>
          </p:nvPr>
        </p:nvSpPr>
        <p:spPr>
          <a:xfrm>
            <a:off x="1086643" y="2552700"/>
            <a:ext cx="10018713" cy="1752599"/>
          </a:xfrm>
        </p:spPr>
        <p:txBody>
          <a:bodyPr>
            <a:noAutofit/>
          </a:bodyPr>
          <a:lstStyle/>
          <a:p>
            <a:r>
              <a:rPr lang="en-US" sz="2800" dirty="0"/>
              <a:t>The CNMI must consider their obligations with the United States and the agreements that was made with the Covenant. The United States must consider the socioeconomic impacts of the military buildup and ensure the local leaders and the people of the CNMI that these concerns will be addressed. There must be a compromise between the CNMI and the United States for the proposed military buildup to be agreed upon.</a:t>
            </a:r>
            <a:br>
              <a:rPr lang="en-US" sz="2800" dirty="0"/>
            </a:br>
            <a:endParaRPr lang="en-US" sz="2800" dirty="0"/>
          </a:p>
        </p:txBody>
      </p:sp>
    </p:spTree>
    <p:extLst>
      <p:ext uri="{BB962C8B-B14F-4D97-AF65-F5344CB8AC3E}">
        <p14:creationId xmlns:p14="http://schemas.microsoft.com/office/powerpoint/2010/main" val="11402005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UUID" val="{BE2A7D65-D5C7-4A8D-A119-D8F367A6680E}"/>
  <p:tag name="ISPRING_RESOURCE_FOLDER" val="C:\Users\HP\Google Drive\Life\School (1)\Northern Marianas College\PE280\Biomechanics Presentation\Biomechanics\"/>
  <p:tag name="ISPRING_PRESENTATION_PATH" val="C:\Users\HP\Google Drive\Life\School (1)\Northern Marianas College\PE280\Biomechanics Presentation\Biomechanics.pptx"/>
  <p:tag name="ISPRING_PROJECT_FOLDER_UPDATED" val="1"/>
  <p:tag name="ISPRING_SCREEN_RECS_UPDATED" val="C:\Users\HP\Google Drive\Life\School (1)\Northern Marianas College\PE280\Biomechanics Presentation\Biomechanic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3101</TotalTime>
  <Words>503</Words>
  <Application>Microsoft Office PowerPoint</Application>
  <PresentationFormat>Widescreen</PresentationFormat>
  <Paragraphs>39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Parallax</vt:lpstr>
      <vt:lpstr>PowerPoint Presentation</vt:lpstr>
      <vt:lpstr>PowerPoint Presentation</vt:lpstr>
      <vt:lpstr>PowerPoint Presentation</vt:lpstr>
      <vt:lpstr>1. The terms negotiated in the CNMI Covenant</vt:lpstr>
      <vt:lpstr>2. How this affects the lives of the people and the economic growth in the CNMI</vt:lpstr>
      <vt:lpstr>3. Possible outcomes by comparing Guam military buildup</vt:lpstr>
      <vt:lpstr>The CNMI must consider their obligations with the United States and the agreements that was made with the Covenant. The United States must consider the socioeconomic impacts of the military buildup and ensure the local leaders and the people of the CNMI that these concerns will be addressed. There must be a compromise between the CNMI and the United States for the proposed military buildup to be agreed upon.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Biomechanics </dc:title>
  <dc:creator>Leowell Cristobal</dc:creator>
  <cp:lastModifiedBy>Leowell Cristobal</cp:lastModifiedBy>
  <cp:revision>103</cp:revision>
  <dcterms:created xsi:type="dcterms:W3CDTF">2016-09-15T07:50:20Z</dcterms:created>
  <dcterms:modified xsi:type="dcterms:W3CDTF">2016-11-27T04:33:24Z</dcterms:modified>
</cp:coreProperties>
</file>